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notesMasterIdLst>
    <p:notesMasterId r:id="rId54"/>
  </p:notesMasterIdLst>
  <p:sldIdLst>
    <p:sldId id="258" r:id="rId2"/>
    <p:sldId id="301" r:id="rId3"/>
    <p:sldId id="299" r:id="rId4"/>
    <p:sldId id="300" r:id="rId5"/>
    <p:sldId id="261" r:id="rId6"/>
    <p:sldId id="259" r:id="rId7"/>
    <p:sldId id="262" r:id="rId8"/>
    <p:sldId id="263" r:id="rId9"/>
    <p:sldId id="329" r:id="rId10"/>
    <p:sldId id="303" r:id="rId11"/>
    <p:sldId id="302" r:id="rId12"/>
    <p:sldId id="264" r:id="rId13"/>
    <p:sldId id="354" r:id="rId14"/>
    <p:sldId id="353" r:id="rId15"/>
    <p:sldId id="304" r:id="rId16"/>
    <p:sldId id="292" r:id="rId17"/>
    <p:sldId id="319" r:id="rId18"/>
    <p:sldId id="356" r:id="rId19"/>
    <p:sldId id="323" r:id="rId20"/>
    <p:sldId id="322" r:id="rId21"/>
    <p:sldId id="321" r:id="rId22"/>
    <p:sldId id="267" r:id="rId23"/>
    <p:sldId id="309" r:id="rId24"/>
    <p:sldId id="274" r:id="rId25"/>
    <p:sldId id="268" r:id="rId26"/>
    <p:sldId id="291" r:id="rId27"/>
    <p:sldId id="269" r:id="rId28"/>
    <p:sldId id="333" r:id="rId29"/>
    <p:sldId id="307" r:id="rId30"/>
    <p:sldId id="297" r:id="rId31"/>
    <p:sldId id="310" r:id="rId32"/>
    <p:sldId id="273" r:id="rId33"/>
    <p:sldId id="308" r:id="rId34"/>
    <p:sldId id="311" r:id="rId35"/>
    <p:sldId id="275" r:id="rId36"/>
    <p:sldId id="276" r:id="rId37"/>
    <p:sldId id="334" r:id="rId38"/>
    <p:sldId id="336" r:id="rId39"/>
    <p:sldId id="339" r:id="rId40"/>
    <p:sldId id="338" r:id="rId41"/>
    <p:sldId id="340" r:id="rId42"/>
    <p:sldId id="342" r:id="rId43"/>
    <p:sldId id="341" r:id="rId44"/>
    <p:sldId id="343" r:id="rId45"/>
    <p:sldId id="344" r:id="rId46"/>
    <p:sldId id="345" r:id="rId47"/>
    <p:sldId id="352" r:id="rId48"/>
    <p:sldId id="346" r:id="rId49"/>
    <p:sldId id="347" r:id="rId50"/>
    <p:sldId id="348" r:id="rId51"/>
    <p:sldId id="351" r:id="rId52"/>
    <p:sldId id="335" r:id="rId53"/>
  </p:sldIdLst>
  <p:sldSz cx="9144000" cy="6858000" type="screen4x3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A50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57" autoAdjust="0"/>
    <p:restoredTop sz="72154" autoAdjust="0"/>
  </p:normalViewPr>
  <p:slideViewPr>
    <p:cSldViewPr>
      <p:cViewPr varScale="1">
        <p:scale>
          <a:sx n="114" d="100"/>
          <a:sy n="114" d="100"/>
        </p:scale>
        <p:origin x="151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05AB181E-82FA-4FAB-B599-C12777ACBB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877D350-24A2-4072-84AF-0E529C34D87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A63A24F-7E68-405D-8293-A1350D65C317}" type="datetimeFigureOut">
              <a:rPr lang="nl-NL"/>
              <a:pPr>
                <a:defRPr/>
              </a:pPr>
              <a:t>2-10-2018</a:t>
            </a:fld>
            <a:endParaRPr lang="nl-NL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id="{633E6F05-EB9E-4F24-A5F7-AACA1E8DBB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id="{BC194D74-61DA-4456-9031-71D0E2DADE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4A273AC-AC1D-47AE-9177-E65FB0593F1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19D8710-09C3-4BF7-9905-3A6C82AF87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551F7B3-D2D3-451C-AE49-88AA0BFE20F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D72022A-0DD9-47ED-9143-24DF376F6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BDE14-4434-4B5E-B8FE-8C27323AF1F7}" type="datetimeFigureOut">
              <a:rPr lang="nl-NL"/>
              <a:pPr>
                <a:defRPr/>
              </a:pPr>
              <a:t>2-10-2018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A216787-9DB8-48C1-83B4-D5FE32731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683E7A-99B7-4AC1-B491-74FFEDA86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70621-4D4B-48EC-BC24-A558BBDC7ED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22668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387D9E4-AC9B-44BC-A57F-B7ACCA18F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7B968-1570-438E-8A8C-C9C80D655EFE}" type="datetimeFigureOut">
              <a:rPr lang="nl-NL"/>
              <a:pPr>
                <a:defRPr/>
              </a:pPr>
              <a:t>2-10-2018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4F5EC83-1DAF-49EF-9146-F74A88F87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92EAC84-BDC9-4661-8037-69BB5D953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4FD48-52AB-41EB-9761-BF92C6CEF5E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0803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4B08856-D389-46F4-BF1E-18CCE7FB8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90F3C-B2AE-4F8F-BA5F-3D8E07571000}" type="datetimeFigureOut">
              <a:rPr lang="nl-NL"/>
              <a:pPr>
                <a:defRPr/>
              </a:pPr>
              <a:t>2-10-2018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F426DF-BE61-462B-85F9-B20E1EB08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CABB09-9389-4BC0-8910-B2A80148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EF8AD-1A63-45E0-8ABA-2F5381F44F9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1244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7F15CE2-D54F-4EE2-8304-586E85AD9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7D163-D72A-44AF-BE24-5C50B3DEEE26}" type="datetimeFigureOut">
              <a:rPr lang="nl-NL"/>
              <a:pPr>
                <a:defRPr/>
              </a:pPr>
              <a:t>2-10-2018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D4A5DE-B5F9-44A0-A240-3A82ECB74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D63DED-CB62-4AD3-8702-3C17EC55D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D06DE-B08D-4B11-9EE4-AD3785C70B2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32297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F90EC9-8F05-4E66-94A7-7931D866E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24D3-2537-4D02-8EFB-619BB1DAF517}" type="datetimeFigureOut">
              <a:rPr lang="nl-NL"/>
              <a:pPr>
                <a:defRPr/>
              </a:pPr>
              <a:t>2-10-2018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5886B3-CA28-4FAB-B7D7-B1C454E3C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210845-4A9E-4CAA-85A2-A8A14CDCA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7B130-6275-4D3A-8EEF-1ABFA5E57DB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15161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D93A58BF-CCF1-4901-BE5C-9D20C0FF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C8605-37A6-494E-ACAF-38F9B1C578CB}" type="datetimeFigureOut">
              <a:rPr lang="nl-NL"/>
              <a:pPr>
                <a:defRPr/>
              </a:pPr>
              <a:t>2-10-2018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2EC18C39-FE20-4A3F-A268-D1965A2EF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385B851E-9EBF-4D91-8EF2-BBA3A84E4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7BEE9-7199-4775-9129-017E1987261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93611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74794F67-1BAA-4FCC-B4D0-A8735B14F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D9B0A-DBD3-47CD-905B-772A4EF41C3B}" type="datetimeFigureOut">
              <a:rPr lang="nl-NL"/>
              <a:pPr>
                <a:defRPr/>
              </a:pPr>
              <a:t>2-10-2018</a:t>
            </a:fld>
            <a:endParaRPr lang="nl-NL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E4C4B398-E8AB-4FFF-BD74-BAD791C40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5F27CFF0-6965-4490-8258-D23C161BE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2D4E7-7341-442F-8114-DFAD053059C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50584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3">
            <a:extLst>
              <a:ext uri="{FF2B5EF4-FFF2-40B4-BE49-F238E27FC236}">
                <a16:creationId xmlns:a16="http://schemas.microsoft.com/office/drawing/2014/main" id="{A9FB873D-E5F7-4D64-9886-06C5955BA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AAFC3-00A1-4660-A6DC-B958E1F87B65}" type="datetimeFigureOut">
              <a:rPr lang="nl-NL"/>
              <a:pPr>
                <a:defRPr/>
              </a:pPr>
              <a:t>2-10-2018</a:t>
            </a:fld>
            <a:endParaRPr lang="nl-NL"/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3FB0969B-BC55-414F-BC41-EBEDB3A12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A0DB5281-07CD-48DD-811C-F2AC8D62C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D038D-DA39-46A7-B437-9CFACCC9102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212348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id="{0BCB91AB-6C08-4CC8-B7E8-6C43A1B9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854F2-4AD8-4FD1-B779-350F9CA27BF2}" type="datetimeFigureOut">
              <a:rPr lang="nl-NL"/>
              <a:pPr>
                <a:defRPr/>
              </a:pPr>
              <a:t>2-10-2018</a:t>
            </a:fld>
            <a:endParaRPr lang="nl-NL"/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F101F813-ADA8-4275-B461-1A41D9F5A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304EB132-7803-4325-BE8E-9570433D7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9C0C2-D81B-4C47-B6F7-BC0B68F2039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82764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A4D01E38-4740-4390-B2BD-0FDBEB42B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F13EC-13ED-42BD-8B98-455CE930824B}" type="datetimeFigureOut">
              <a:rPr lang="nl-NL"/>
              <a:pPr>
                <a:defRPr/>
              </a:pPr>
              <a:t>2-10-2018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85316233-66B6-4F97-BDB9-3F59FAB2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28BA1091-6F60-4A68-9744-B5C5EE860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D5253-422B-446D-9110-E2E8CDF9228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8789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A33F56B7-13BD-4B79-923F-2675DA411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5DCBA-EE9A-4904-B69B-04B9A776BDCB}" type="datetimeFigureOut">
              <a:rPr lang="nl-NL"/>
              <a:pPr>
                <a:defRPr/>
              </a:pPr>
              <a:t>2-10-2018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A1FF7C6A-F44F-45E8-8066-82946F5E1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A53BB55A-76A2-48B7-B78B-7904C3B0F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29AD9-2137-4EBF-AE23-D5A4B225B60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20691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4196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>
            <a:extLst>
              <a:ext uri="{FF2B5EF4-FFF2-40B4-BE49-F238E27FC236}">
                <a16:creationId xmlns:a16="http://schemas.microsoft.com/office/drawing/2014/main" id="{9538AC37-A132-4F5A-8525-FFBCD4A862D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</a:p>
        </p:txBody>
      </p:sp>
      <p:sp>
        <p:nvSpPr>
          <p:cNvPr id="1027" name="Tijdelijke aanduiding voor tekst 2">
            <a:extLst>
              <a:ext uri="{FF2B5EF4-FFF2-40B4-BE49-F238E27FC236}">
                <a16:creationId xmlns:a16="http://schemas.microsoft.com/office/drawing/2014/main" id="{BED5C8C9-6103-4BBA-AB54-1C6147E824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modelstijlen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482253-DE0D-44DE-81B3-E52A1AA15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A69702-72F0-41C2-BD92-430501DB94A5}" type="datetimeFigureOut">
              <a:rPr lang="nl-NL"/>
              <a:pPr>
                <a:defRPr/>
              </a:pPr>
              <a:t>2-10-2018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DFBE45F-6EA9-409F-A713-34766D14B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8D486B-B9E2-49D0-8E7D-6763DF5436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680A8E4-CB82-49DC-8608-0864D3E872F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gif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umetrain.org/satmanu/CMs/WfBa/index.htm" TargetMode="External"/><Relationship Id="rId13" Type="http://schemas.openxmlformats.org/officeDocument/2006/relationships/hyperlink" Target="http://www.eumetrain.org/satmanu/CMs/CCB/index.htm" TargetMode="External"/><Relationship Id="rId3" Type="http://schemas.openxmlformats.org/officeDocument/2006/relationships/hyperlink" Target="http://www.eumetrain.org/satmanu/CMs/Cf/index.htm" TargetMode="External"/><Relationship Id="rId7" Type="http://schemas.openxmlformats.org/officeDocument/2006/relationships/hyperlink" Target="http://www.eumetrain.org/satmanu/CMs/WfFr/index.htm" TargetMode="External"/><Relationship Id="rId12" Type="http://schemas.openxmlformats.org/officeDocument/2006/relationships/hyperlink" Target="http://www.eumetrain.org/satmanu/CMs/InOc/index.htm" TargetMode="External"/><Relationship Id="rId2" Type="http://schemas.openxmlformats.org/officeDocument/2006/relationships/hyperlink" Target="http://www.eumetrain.org/satmanu/CMs/AF/index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umetrain.org/satmanu/CMs/CfSp/index.htm" TargetMode="External"/><Relationship Id="rId11" Type="http://schemas.openxmlformats.org/officeDocument/2006/relationships/hyperlink" Target="http://www.eumetrain.org/satmanu/CMs/CAD/index.htm" TargetMode="External"/><Relationship Id="rId5" Type="http://schemas.openxmlformats.org/officeDocument/2006/relationships/hyperlink" Target="http://www.eumetrain.org/satmanu/CMs/CfWa/index.htm" TargetMode="External"/><Relationship Id="rId10" Type="http://schemas.openxmlformats.org/officeDocument/2006/relationships/hyperlink" Target="http://www.eumetrain.org/satmanu/CMs/BbOccl/index.htm" TargetMode="External"/><Relationship Id="rId4" Type="http://schemas.openxmlformats.org/officeDocument/2006/relationships/hyperlink" Target="http://www.eumetrain.org/satmanu/CMs/CfCa/index.htm" TargetMode="External"/><Relationship Id="rId9" Type="http://schemas.openxmlformats.org/officeDocument/2006/relationships/hyperlink" Target="http://www.eumetrain.org/satmanu/CMs/WfSc/index.htm" TargetMode="External"/><Relationship Id="rId14" Type="http://schemas.openxmlformats.org/officeDocument/2006/relationships/hyperlink" Target="http://www.eumetrain.org/satmanu/CMs/Occl/index.htm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gif"/><Relationship Id="rId4" Type="http://schemas.openxmlformats.org/officeDocument/2006/relationships/image" Target="../media/image104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jpg"/><Relationship Id="rId4" Type="http://schemas.openxmlformats.org/officeDocument/2006/relationships/image" Target="../media/image108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://www.eumetrain.org/satmanu/CMs/AF/index.htm" TargetMode="External"/><Relationship Id="rId7" Type="http://schemas.openxmlformats.org/officeDocument/2006/relationships/hyperlink" Target="http://www.eumetrain.org/satmanu/CMs/CfSp/index.htm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umetrain.org/satmanu/CMs/CfWa/index.htm" TargetMode="External"/><Relationship Id="rId5" Type="http://schemas.openxmlformats.org/officeDocument/2006/relationships/hyperlink" Target="http://www.eumetrain.org/satmanu/CMs/CfCa/index.htm" TargetMode="External"/><Relationship Id="rId4" Type="http://schemas.openxmlformats.org/officeDocument/2006/relationships/hyperlink" Target="http://www.eumetrain.org/satmanu/CMs/Cf/index.ht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1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8E4E966F-9CF0-404E-809D-EC085A840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8575" y="117475"/>
            <a:ext cx="7145338" cy="1006475"/>
          </a:xfrm>
        </p:spPr>
        <p:txBody>
          <a:bodyPr/>
          <a:lstStyle/>
          <a:p>
            <a:pPr eaLnBrk="1" hangingPunct="1"/>
            <a:r>
              <a:rPr lang="de-DE" altLang="nl-NL" b="1" dirty="0"/>
              <a:t>Frontal- and </a:t>
            </a:r>
            <a:r>
              <a:rPr lang="de-DE" altLang="nl-NL" b="1" dirty="0" err="1"/>
              <a:t>sub</a:t>
            </a:r>
            <a:r>
              <a:rPr lang="de-DE" altLang="nl-NL" b="1" dirty="0"/>
              <a:t> frontal </a:t>
            </a:r>
            <a:r>
              <a:rPr lang="de-DE" altLang="nl-NL" b="1" dirty="0" err="1"/>
              <a:t>Structures</a:t>
            </a:r>
            <a:endParaRPr lang="de-DE" altLang="nl-NL" dirty="0"/>
          </a:p>
        </p:txBody>
      </p:sp>
      <p:pic>
        <p:nvPicPr>
          <p:cNvPr id="3075" name="Picture 7">
            <a:extLst>
              <a:ext uri="{FF2B5EF4-FFF2-40B4-BE49-F238E27FC236}">
                <a16:creationId xmlns:a16="http://schemas.microsoft.com/office/drawing/2014/main" id="{0867D28F-8DE0-46D6-9236-87EA1CE6A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13" y="6237288"/>
            <a:ext cx="2338387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C7074CE3-6052-4F38-BC22-C2326F2C1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2526" y="462447"/>
            <a:ext cx="1677988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de-DE" sz="2000" dirty="0">
                <a:solidFill>
                  <a:schemeClr val="bg1"/>
                </a:solidFill>
                <a:latin typeface="Tahoma" pitchFamily="34" charset="0"/>
                <a:cs typeface="+mn-cs"/>
              </a:rPr>
              <a:t>Ab Maas</a:t>
            </a:r>
          </a:p>
        </p:txBody>
      </p:sp>
      <p:pic>
        <p:nvPicPr>
          <p:cNvPr id="3078" name="Afbeelding 1">
            <a:extLst>
              <a:ext uri="{FF2B5EF4-FFF2-40B4-BE49-F238E27FC236}">
                <a16:creationId xmlns:a16="http://schemas.microsoft.com/office/drawing/2014/main" id="{663FD567-0F0D-4B97-B0DA-A3A04FD7D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20601" r="21851" b="9401"/>
          <a:stretch>
            <a:fillRect/>
          </a:stretch>
        </p:blipFill>
        <p:spPr bwMode="auto">
          <a:xfrm>
            <a:off x="53181" y="1393825"/>
            <a:ext cx="9036050" cy="47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Boog 2">
            <a:extLst>
              <a:ext uri="{FF2B5EF4-FFF2-40B4-BE49-F238E27FC236}">
                <a16:creationId xmlns:a16="http://schemas.microsoft.com/office/drawing/2014/main" id="{C01644A9-66F3-496B-9425-EFBEA61C7561}"/>
              </a:ext>
            </a:extLst>
          </p:cNvPr>
          <p:cNvSpPr/>
          <p:nvPr/>
        </p:nvSpPr>
        <p:spPr>
          <a:xfrm>
            <a:off x="3995937" y="2349500"/>
            <a:ext cx="2304852" cy="503238"/>
          </a:xfrm>
          <a:prstGeom prst="arc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2" name="Vrije vorm: vorm 1">
            <a:extLst>
              <a:ext uri="{FF2B5EF4-FFF2-40B4-BE49-F238E27FC236}">
                <a16:creationId xmlns:a16="http://schemas.microsoft.com/office/drawing/2014/main" id="{CBE3F2DD-6E6E-4FC2-857F-20BDDBB5A59D}"/>
              </a:ext>
            </a:extLst>
          </p:cNvPr>
          <p:cNvSpPr/>
          <p:nvPr/>
        </p:nvSpPr>
        <p:spPr>
          <a:xfrm>
            <a:off x="3766657" y="2575420"/>
            <a:ext cx="2557807" cy="1182848"/>
          </a:xfrm>
          <a:custGeom>
            <a:avLst/>
            <a:gdLst>
              <a:gd name="connsiteX0" fmla="*/ 2541864 w 2557807"/>
              <a:gd name="connsiteY0" fmla="*/ 0 h 1182848"/>
              <a:gd name="connsiteX1" fmla="*/ 2432807 w 2557807"/>
              <a:gd name="connsiteY1" fmla="*/ 385894 h 1182848"/>
              <a:gd name="connsiteX2" fmla="*/ 1619075 w 2557807"/>
              <a:gd name="connsiteY2" fmla="*/ 805343 h 1182848"/>
              <a:gd name="connsiteX3" fmla="*/ 218114 w 2557807"/>
              <a:gd name="connsiteY3" fmla="*/ 1115736 h 1182848"/>
              <a:gd name="connsiteX4" fmla="*/ 192947 w 2557807"/>
              <a:gd name="connsiteY4" fmla="*/ 1124125 h 1182848"/>
              <a:gd name="connsiteX5" fmla="*/ 0 w 2557807"/>
              <a:gd name="connsiteY5" fmla="*/ 1182848 h 118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57807" h="1182848">
                <a:moveTo>
                  <a:pt x="2541864" y="0"/>
                </a:moveTo>
                <a:cubicBezTo>
                  <a:pt x="2564234" y="125835"/>
                  <a:pt x="2586605" y="251670"/>
                  <a:pt x="2432807" y="385894"/>
                </a:cubicBezTo>
                <a:cubicBezTo>
                  <a:pt x="2279009" y="520118"/>
                  <a:pt x="1988191" y="683703"/>
                  <a:pt x="1619075" y="805343"/>
                </a:cubicBezTo>
                <a:cubicBezTo>
                  <a:pt x="1249959" y="926983"/>
                  <a:pt x="218114" y="1115736"/>
                  <a:pt x="218114" y="1115736"/>
                </a:cubicBezTo>
                <a:cubicBezTo>
                  <a:pt x="-19574" y="1168866"/>
                  <a:pt x="192947" y="1124125"/>
                  <a:pt x="192947" y="1124125"/>
                </a:cubicBezTo>
                <a:lnTo>
                  <a:pt x="0" y="1182848"/>
                </a:lnTo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85FCC2EE-40F6-462A-94EA-8566C9E70AE5}"/>
              </a:ext>
            </a:extLst>
          </p:cNvPr>
          <p:cNvSpPr/>
          <p:nvPr/>
        </p:nvSpPr>
        <p:spPr>
          <a:xfrm>
            <a:off x="75501" y="3993160"/>
            <a:ext cx="2936147" cy="545486"/>
          </a:xfrm>
          <a:custGeom>
            <a:avLst/>
            <a:gdLst>
              <a:gd name="connsiteX0" fmla="*/ 2936147 w 2936147"/>
              <a:gd name="connsiteY0" fmla="*/ 0 h 545486"/>
              <a:gd name="connsiteX1" fmla="*/ 2306972 w 2936147"/>
              <a:gd name="connsiteY1" fmla="*/ 201335 h 545486"/>
              <a:gd name="connsiteX2" fmla="*/ 1770077 w 2936147"/>
              <a:gd name="connsiteY2" fmla="*/ 360726 h 545486"/>
              <a:gd name="connsiteX3" fmla="*/ 872455 w 2936147"/>
              <a:gd name="connsiteY3" fmla="*/ 478172 h 545486"/>
              <a:gd name="connsiteX4" fmla="*/ 218114 w 2936147"/>
              <a:gd name="connsiteY4" fmla="*/ 545284 h 545486"/>
              <a:gd name="connsiteX5" fmla="*/ 0 w 2936147"/>
              <a:gd name="connsiteY5" fmla="*/ 494950 h 54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6147" h="545486">
                <a:moveTo>
                  <a:pt x="2936147" y="0"/>
                </a:moveTo>
                <a:lnTo>
                  <a:pt x="2306972" y="201335"/>
                </a:lnTo>
                <a:cubicBezTo>
                  <a:pt x="2112627" y="261456"/>
                  <a:pt x="2009163" y="314587"/>
                  <a:pt x="1770077" y="360726"/>
                </a:cubicBezTo>
                <a:cubicBezTo>
                  <a:pt x="1530991" y="406866"/>
                  <a:pt x="1131115" y="447412"/>
                  <a:pt x="872455" y="478172"/>
                </a:cubicBezTo>
                <a:cubicBezTo>
                  <a:pt x="613795" y="508932"/>
                  <a:pt x="363523" y="542488"/>
                  <a:pt x="218114" y="545284"/>
                </a:cubicBezTo>
                <a:cubicBezTo>
                  <a:pt x="72705" y="548080"/>
                  <a:pt x="36352" y="521515"/>
                  <a:pt x="0" y="494950"/>
                </a:cubicBezTo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214EEA3F-E406-47D6-9DCC-E04E426D6BE8}"/>
              </a:ext>
            </a:extLst>
          </p:cNvPr>
          <p:cNvSpPr/>
          <p:nvPr/>
        </p:nvSpPr>
        <p:spPr>
          <a:xfrm>
            <a:off x="3011648" y="3758268"/>
            <a:ext cx="746620" cy="234892"/>
          </a:xfrm>
          <a:custGeom>
            <a:avLst/>
            <a:gdLst>
              <a:gd name="connsiteX0" fmla="*/ 763398 w 763398"/>
              <a:gd name="connsiteY0" fmla="*/ 0 h 251670"/>
              <a:gd name="connsiteX1" fmla="*/ 419449 w 763398"/>
              <a:gd name="connsiteY1" fmla="*/ 117446 h 251670"/>
              <a:gd name="connsiteX2" fmla="*/ 142613 w 763398"/>
              <a:gd name="connsiteY2" fmla="*/ 226503 h 251670"/>
              <a:gd name="connsiteX3" fmla="*/ 0 w 763398"/>
              <a:gd name="connsiteY3" fmla="*/ 251670 h 25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398" h="251670">
                <a:moveTo>
                  <a:pt x="763398" y="0"/>
                </a:moveTo>
                <a:cubicBezTo>
                  <a:pt x="643155" y="39847"/>
                  <a:pt x="522913" y="79695"/>
                  <a:pt x="419449" y="117446"/>
                </a:cubicBezTo>
                <a:cubicBezTo>
                  <a:pt x="315985" y="155197"/>
                  <a:pt x="212521" y="204132"/>
                  <a:pt x="142613" y="226503"/>
                </a:cubicBezTo>
                <a:cubicBezTo>
                  <a:pt x="72705" y="248874"/>
                  <a:pt x="36352" y="250272"/>
                  <a:pt x="0" y="25167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EE372B70-909E-4A53-B35C-6BDA9BB78B57}"/>
              </a:ext>
            </a:extLst>
          </p:cNvPr>
          <p:cNvSpPr/>
          <p:nvPr/>
        </p:nvSpPr>
        <p:spPr>
          <a:xfrm>
            <a:off x="6266576" y="2608976"/>
            <a:ext cx="251900" cy="1644242"/>
          </a:xfrm>
          <a:custGeom>
            <a:avLst/>
            <a:gdLst>
              <a:gd name="connsiteX0" fmla="*/ 83890 w 251900"/>
              <a:gd name="connsiteY0" fmla="*/ 0 h 1644242"/>
              <a:gd name="connsiteX1" fmla="*/ 251670 w 251900"/>
              <a:gd name="connsiteY1" fmla="*/ 956345 h 1644242"/>
              <a:gd name="connsiteX2" fmla="*/ 117446 w 251900"/>
              <a:gd name="connsiteY2" fmla="*/ 1434518 h 1644242"/>
              <a:gd name="connsiteX3" fmla="*/ 0 w 251900"/>
              <a:gd name="connsiteY3" fmla="*/ 1644242 h 164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900" h="1644242">
                <a:moveTo>
                  <a:pt x="83890" y="0"/>
                </a:moveTo>
                <a:cubicBezTo>
                  <a:pt x="164983" y="358629"/>
                  <a:pt x="246077" y="717259"/>
                  <a:pt x="251670" y="956345"/>
                </a:cubicBezTo>
                <a:cubicBezTo>
                  <a:pt x="257263" y="1195431"/>
                  <a:pt x="159391" y="1319869"/>
                  <a:pt x="117446" y="1434518"/>
                </a:cubicBezTo>
                <a:cubicBezTo>
                  <a:pt x="75501" y="1549167"/>
                  <a:pt x="37750" y="1596704"/>
                  <a:pt x="0" y="1644242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Stroomdiagram: Uitstel 15">
            <a:extLst>
              <a:ext uri="{FF2B5EF4-FFF2-40B4-BE49-F238E27FC236}">
                <a16:creationId xmlns:a16="http://schemas.microsoft.com/office/drawing/2014/main" id="{6A4368BF-97CA-465B-9466-66583D25023A}"/>
              </a:ext>
            </a:extLst>
          </p:cNvPr>
          <p:cNvSpPr/>
          <p:nvPr/>
        </p:nvSpPr>
        <p:spPr>
          <a:xfrm rot="21429169">
            <a:off x="6513117" y="3069317"/>
            <a:ext cx="134427" cy="212459"/>
          </a:xfrm>
          <a:prstGeom prst="flowChartDela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Stroomdiagram: Uitstel 20">
            <a:extLst>
              <a:ext uri="{FF2B5EF4-FFF2-40B4-BE49-F238E27FC236}">
                <a16:creationId xmlns:a16="http://schemas.microsoft.com/office/drawing/2014/main" id="{D61B01B7-301E-4EAF-B649-F98EE6F62654}"/>
              </a:ext>
            </a:extLst>
          </p:cNvPr>
          <p:cNvSpPr/>
          <p:nvPr/>
        </p:nvSpPr>
        <p:spPr>
          <a:xfrm rot="957981">
            <a:off x="6518394" y="3740084"/>
            <a:ext cx="134427" cy="212459"/>
          </a:xfrm>
          <a:prstGeom prst="flowChartDela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Stroomdiagram: Uitstel 21">
            <a:extLst>
              <a:ext uri="{FF2B5EF4-FFF2-40B4-BE49-F238E27FC236}">
                <a16:creationId xmlns:a16="http://schemas.microsoft.com/office/drawing/2014/main" id="{A7DEE511-40FC-4142-8247-F22AFF457FF0}"/>
              </a:ext>
            </a:extLst>
          </p:cNvPr>
          <p:cNvSpPr/>
          <p:nvPr/>
        </p:nvSpPr>
        <p:spPr>
          <a:xfrm rot="15692170">
            <a:off x="3380124" y="3663508"/>
            <a:ext cx="116769" cy="212459"/>
          </a:xfrm>
          <a:prstGeom prst="flowChartDela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Stroomdiagram: Samenvoegen 16">
            <a:extLst>
              <a:ext uri="{FF2B5EF4-FFF2-40B4-BE49-F238E27FC236}">
                <a16:creationId xmlns:a16="http://schemas.microsoft.com/office/drawing/2014/main" id="{0BB61A15-6024-410A-BE79-3EBEE73F9892}"/>
              </a:ext>
            </a:extLst>
          </p:cNvPr>
          <p:cNvSpPr/>
          <p:nvPr/>
        </p:nvSpPr>
        <p:spPr>
          <a:xfrm rot="20354710">
            <a:off x="5710444" y="3236293"/>
            <a:ext cx="251900" cy="234892"/>
          </a:xfrm>
          <a:prstGeom prst="flowChartMerg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Stroomdiagram: Samenvoegen 23">
            <a:extLst>
              <a:ext uri="{FF2B5EF4-FFF2-40B4-BE49-F238E27FC236}">
                <a16:creationId xmlns:a16="http://schemas.microsoft.com/office/drawing/2014/main" id="{6A2E54D7-0DF9-4B8E-864F-2AC122F1124A}"/>
              </a:ext>
            </a:extLst>
          </p:cNvPr>
          <p:cNvSpPr/>
          <p:nvPr/>
        </p:nvSpPr>
        <p:spPr>
          <a:xfrm rot="21007245">
            <a:off x="1417624" y="4450871"/>
            <a:ext cx="251900" cy="234892"/>
          </a:xfrm>
          <a:prstGeom prst="flowChartMerg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Stroomdiagram: Samenvoegen 24">
            <a:extLst>
              <a:ext uri="{FF2B5EF4-FFF2-40B4-BE49-F238E27FC236}">
                <a16:creationId xmlns:a16="http://schemas.microsoft.com/office/drawing/2014/main" id="{CC080451-2998-4ED2-A78E-0D8DE5437198}"/>
              </a:ext>
            </a:extLst>
          </p:cNvPr>
          <p:cNvSpPr/>
          <p:nvPr/>
        </p:nvSpPr>
        <p:spPr>
          <a:xfrm rot="20354710">
            <a:off x="2373198" y="4183527"/>
            <a:ext cx="251900" cy="234892"/>
          </a:xfrm>
          <a:prstGeom prst="flowChartMerg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Stroomdiagram: Samenvoegen 25">
            <a:extLst>
              <a:ext uri="{FF2B5EF4-FFF2-40B4-BE49-F238E27FC236}">
                <a16:creationId xmlns:a16="http://schemas.microsoft.com/office/drawing/2014/main" id="{3884E344-7622-4A25-AFB0-230405C0D15E}"/>
              </a:ext>
            </a:extLst>
          </p:cNvPr>
          <p:cNvSpPr/>
          <p:nvPr/>
        </p:nvSpPr>
        <p:spPr>
          <a:xfrm rot="20354710">
            <a:off x="4567680" y="3565910"/>
            <a:ext cx="251900" cy="234892"/>
          </a:xfrm>
          <a:prstGeom prst="flowChartMerg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Stroomdiagram: Uitstel 26">
            <a:extLst>
              <a:ext uri="{FF2B5EF4-FFF2-40B4-BE49-F238E27FC236}">
                <a16:creationId xmlns:a16="http://schemas.microsoft.com/office/drawing/2014/main" id="{213F5379-2306-4E38-838B-6D4A1E1B2D10}"/>
              </a:ext>
            </a:extLst>
          </p:cNvPr>
          <p:cNvSpPr/>
          <p:nvPr/>
        </p:nvSpPr>
        <p:spPr>
          <a:xfrm rot="16651793">
            <a:off x="5773261" y="2196871"/>
            <a:ext cx="117355" cy="200184"/>
          </a:xfrm>
          <a:prstGeom prst="flowChartDelay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Stroomdiagram: Samenvoegen 27">
            <a:extLst>
              <a:ext uri="{FF2B5EF4-FFF2-40B4-BE49-F238E27FC236}">
                <a16:creationId xmlns:a16="http://schemas.microsoft.com/office/drawing/2014/main" id="{1D028557-A029-45BA-937B-902136F20426}"/>
              </a:ext>
            </a:extLst>
          </p:cNvPr>
          <p:cNvSpPr/>
          <p:nvPr/>
        </p:nvSpPr>
        <p:spPr>
          <a:xfrm rot="17928803">
            <a:off x="5491596" y="2253032"/>
            <a:ext cx="173669" cy="188118"/>
          </a:xfrm>
          <a:prstGeom prst="flowChartMerg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BA16C92D-5BE6-405F-ACED-72976CC1B0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082" t="31327" r="39383" b="42052"/>
          <a:stretch/>
        </p:blipFill>
        <p:spPr>
          <a:xfrm>
            <a:off x="7851567" y="24518"/>
            <a:ext cx="1237664" cy="136930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kstvak 3">
            <a:extLst>
              <a:ext uri="{FF2B5EF4-FFF2-40B4-BE49-F238E27FC236}">
                <a16:creationId xmlns:a16="http://schemas.microsoft.com/office/drawing/2014/main" id="{BC64F1B0-C602-4F5D-A990-2181632DE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0"/>
            <a:ext cx="5659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000">
                <a:latin typeface="Arial" panose="020B0604020202020204" pitchFamily="34" charset="0"/>
              </a:rPr>
              <a:t>Cold Front: Meteorological Physical Background</a:t>
            </a:r>
            <a:endParaRPr lang="nl-NL" altLang="nl-NL" sz="2000">
              <a:latin typeface="Arial" panose="020B0604020202020204" pitchFamily="34" charset="0"/>
            </a:endParaRPr>
          </a:p>
        </p:txBody>
      </p:sp>
      <p:pic>
        <p:nvPicPr>
          <p:cNvPr id="11267" name="Picture 4">
            <a:extLst>
              <a:ext uri="{FF2B5EF4-FFF2-40B4-BE49-F238E27FC236}">
                <a16:creationId xmlns:a16="http://schemas.microsoft.com/office/drawing/2014/main" id="{119524A1-E673-47E5-82C0-EC701F47E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3006725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>
            <a:extLst>
              <a:ext uri="{FF2B5EF4-FFF2-40B4-BE49-F238E27FC236}">
                <a16:creationId xmlns:a16="http://schemas.microsoft.com/office/drawing/2014/main" id="{3F6DD408-810A-4EAE-B564-B55582710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836613"/>
            <a:ext cx="3006725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>
            <a:extLst>
              <a:ext uri="{FF2B5EF4-FFF2-40B4-BE49-F238E27FC236}">
                <a16:creationId xmlns:a16="http://schemas.microsoft.com/office/drawing/2014/main" id="{F09B2029-D96A-4294-9969-D124ACE6C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836613"/>
            <a:ext cx="2452688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kstvak 6">
            <a:extLst>
              <a:ext uri="{FF2B5EF4-FFF2-40B4-BE49-F238E27FC236}">
                <a16:creationId xmlns:a16="http://schemas.microsoft.com/office/drawing/2014/main" id="{078B7AD3-A849-4A63-A68B-739EFC714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981075"/>
            <a:ext cx="12430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200">
                <a:latin typeface="Arial" panose="020B0604020202020204" pitchFamily="34" charset="0"/>
              </a:rPr>
              <a:t>Split Cold Front</a:t>
            </a:r>
            <a:endParaRPr lang="nl-NL" altLang="nl-NL" sz="1200">
              <a:latin typeface="Arial" panose="020B0604020202020204" pitchFamily="34" charset="0"/>
            </a:endParaRPr>
          </a:p>
        </p:txBody>
      </p:sp>
      <p:pic>
        <p:nvPicPr>
          <p:cNvPr id="11271" name="Picture 7">
            <a:extLst>
              <a:ext uri="{FF2B5EF4-FFF2-40B4-BE49-F238E27FC236}">
                <a16:creationId xmlns:a16="http://schemas.microsoft.com/office/drawing/2014/main" id="{7F6E5B58-3B25-44F5-9EA0-3C909628C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825"/>
            <a:ext cx="3006725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7CA8B12D-CC9C-4295-BF32-558BE9EC7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919538"/>
            <a:ext cx="3024188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kstvak 9">
            <a:extLst>
              <a:ext uri="{FF2B5EF4-FFF2-40B4-BE49-F238E27FC236}">
                <a16:creationId xmlns:a16="http://schemas.microsoft.com/office/drawing/2014/main" id="{153E45F1-B6CC-4306-BE56-DF98F5C7E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4005263"/>
            <a:ext cx="946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400">
                <a:latin typeface="Arial" panose="020B0604020202020204" pitchFamily="34" charset="0"/>
              </a:rPr>
              <a:t>CF in WA</a:t>
            </a:r>
            <a:endParaRPr lang="nl-NL" altLang="nl-NL" sz="1400">
              <a:latin typeface="Arial" panose="020B0604020202020204" pitchFamily="34" charset="0"/>
            </a:endParaRPr>
          </a:p>
        </p:txBody>
      </p:sp>
      <p:pic>
        <p:nvPicPr>
          <p:cNvPr id="11274" name="Picture 10">
            <a:extLst>
              <a:ext uri="{FF2B5EF4-FFF2-40B4-BE49-F238E27FC236}">
                <a16:creationId xmlns:a16="http://schemas.microsoft.com/office/drawing/2014/main" id="{97E5591A-5515-4150-A31C-5021AFAB0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933825"/>
            <a:ext cx="2216150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Tekstvak 14">
            <a:extLst>
              <a:ext uri="{FF2B5EF4-FFF2-40B4-BE49-F238E27FC236}">
                <a16:creationId xmlns:a16="http://schemas.microsoft.com/office/drawing/2014/main" id="{D97BF0AF-D2EC-4CAF-9AA2-8A9D94040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4005263"/>
            <a:ext cx="1133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Arctic CF</a:t>
            </a:r>
            <a:endParaRPr lang="nl-NL" altLang="nl-NL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kstvak 3">
            <a:extLst>
              <a:ext uri="{FF2B5EF4-FFF2-40B4-BE49-F238E27FC236}">
                <a16:creationId xmlns:a16="http://schemas.microsoft.com/office/drawing/2014/main" id="{1D6D4CD5-0750-48CD-BEF4-F5964AF27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0"/>
            <a:ext cx="304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Cold Front: Key Parameters</a:t>
            </a:r>
            <a:endParaRPr lang="nl-NL" altLang="nl-NL" sz="1800">
              <a:latin typeface="Arial" panose="020B0604020202020204" pitchFamily="34" charset="0"/>
            </a:endParaRPr>
          </a:p>
        </p:txBody>
      </p:sp>
      <p:sp>
        <p:nvSpPr>
          <p:cNvPr id="12291" name="Tekstvak 3">
            <a:extLst>
              <a:ext uri="{FF2B5EF4-FFF2-40B4-BE49-F238E27FC236}">
                <a16:creationId xmlns:a16="http://schemas.microsoft.com/office/drawing/2014/main" id="{B5C44888-57F1-4D2C-BD47-11C40DEAA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476250"/>
            <a:ext cx="1196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Ana Front</a:t>
            </a:r>
            <a:endParaRPr lang="nl-NL" altLang="nl-NL" sz="1800">
              <a:latin typeface="Arial" panose="020B0604020202020204" pitchFamily="34" charset="0"/>
            </a:endParaRPr>
          </a:p>
        </p:txBody>
      </p:sp>
      <p:sp>
        <p:nvSpPr>
          <p:cNvPr id="12292" name="Tekstvak 4">
            <a:extLst>
              <a:ext uri="{FF2B5EF4-FFF2-40B4-BE49-F238E27FC236}">
                <a16:creationId xmlns:a16="http://schemas.microsoft.com/office/drawing/2014/main" id="{BDA893A2-BA5D-40DC-B4CE-B311E4AA1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3644900"/>
            <a:ext cx="1262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Kata Front</a:t>
            </a:r>
            <a:endParaRPr lang="nl-NL" altLang="nl-NL" sz="1800">
              <a:latin typeface="Arial" panose="020B0604020202020204" pitchFamily="34" charset="0"/>
            </a:endParaRPr>
          </a:p>
        </p:txBody>
      </p:sp>
      <p:pic>
        <p:nvPicPr>
          <p:cNvPr id="12293" name="Picture 4">
            <a:extLst>
              <a:ext uri="{FF2B5EF4-FFF2-40B4-BE49-F238E27FC236}">
                <a16:creationId xmlns:a16="http://schemas.microsoft.com/office/drawing/2014/main" id="{0B4332F3-33F0-4BDB-ABC5-69DCD8D07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221773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0CED6EBF-02BF-4243-A6DD-97188C6D6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08050"/>
            <a:ext cx="2259013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>
            <a:extLst>
              <a:ext uri="{FF2B5EF4-FFF2-40B4-BE49-F238E27FC236}">
                <a16:creationId xmlns:a16="http://schemas.microsoft.com/office/drawing/2014/main" id="{C3A7C840-10D4-4C2C-946D-559EB28ED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50" y="908050"/>
            <a:ext cx="22399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E0D8D8F2-8ACA-48D2-A547-AB85BFA46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59238"/>
            <a:ext cx="23050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>
            <a:extLst>
              <a:ext uri="{FF2B5EF4-FFF2-40B4-BE49-F238E27FC236}">
                <a16:creationId xmlns:a16="http://schemas.microsoft.com/office/drawing/2014/main" id="{EB69AD37-7A0D-4EC0-A3BE-A5AEABC64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62413"/>
            <a:ext cx="2303463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>
            <a:extLst>
              <a:ext uri="{FF2B5EF4-FFF2-40B4-BE49-F238E27FC236}">
                <a16:creationId xmlns:a16="http://schemas.microsoft.com/office/drawing/2014/main" id="{DCA0408B-4CBF-4DBF-ADE2-F79F0AAA8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4005263"/>
            <a:ext cx="23749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kstvak 2">
            <a:extLst>
              <a:ext uri="{FF2B5EF4-FFF2-40B4-BE49-F238E27FC236}">
                <a16:creationId xmlns:a16="http://schemas.microsoft.com/office/drawing/2014/main" id="{2156C00D-677D-4DC1-8730-9477915E5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274" y="116632"/>
            <a:ext cx="304442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400" b="1" dirty="0">
                <a:latin typeface="Arial" panose="020B0604020202020204" pitchFamily="34" charset="0"/>
              </a:rPr>
              <a:t>Ana Cold Front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24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b="1" dirty="0">
                <a:latin typeface="Arial" panose="020B0604020202020204" pitchFamily="34" charset="0"/>
              </a:rPr>
              <a:t>Important Key parameters</a:t>
            </a:r>
            <a:endParaRPr lang="nl-NL" altLang="nl-NL" sz="1800" b="1" dirty="0">
              <a:latin typeface="Arial" panose="020B0604020202020204" pitchFamily="34" charset="0"/>
            </a:endParaRPr>
          </a:p>
        </p:txBody>
      </p:sp>
      <p:pic>
        <p:nvPicPr>
          <p:cNvPr id="13315" name="Picture 4">
            <a:extLst>
              <a:ext uri="{FF2B5EF4-FFF2-40B4-BE49-F238E27FC236}">
                <a16:creationId xmlns:a16="http://schemas.microsoft.com/office/drawing/2014/main" id="{5AF6B5F7-79A4-47D3-B3CD-291E5B365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7" t="20395" r="24500" b="4300"/>
          <a:stretch>
            <a:fillRect/>
          </a:stretch>
        </p:blipFill>
        <p:spPr bwMode="auto">
          <a:xfrm>
            <a:off x="0" y="765175"/>
            <a:ext cx="34972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kstvak 4">
            <a:extLst>
              <a:ext uri="{FF2B5EF4-FFF2-40B4-BE49-F238E27FC236}">
                <a16:creationId xmlns:a16="http://schemas.microsoft.com/office/drawing/2014/main" id="{24D2AA64-3F9B-4783-B39B-A68BA1F38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765175"/>
            <a:ext cx="13255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Equivalent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thickness</a:t>
            </a:r>
            <a:endParaRPr lang="nl-NL" altLang="nl-NL" sz="1800">
              <a:latin typeface="Arial" panose="020B0604020202020204" pitchFamily="34" charset="0"/>
            </a:endParaRPr>
          </a:p>
        </p:txBody>
      </p:sp>
      <p:pic>
        <p:nvPicPr>
          <p:cNvPr id="13317" name="Picture 5">
            <a:extLst>
              <a:ext uri="{FF2B5EF4-FFF2-40B4-BE49-F238E27FC236}">
                <a16:creationId xmlns:a16="http://schemas.microsoft.com/office/drawing/2014/main" id="{8C53B5FA-DE51-4CD0-B333-C842760FA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1" t="19650" r="24551" b="4550"/>
          <a:stretch>
            <a:fillRect/>
          </a:stretch>
        </p:blipFill>
        <p:spPr bwMode="auto">
          <a:xfrm>
            <a:off x="2916238" y="2708275"/>
            <a:ext cx="3217862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kstvak 6">
            <a:extLst>
              <a:ext uri="{FF2B5EF4-FFF2-40B4-BE49-F238E27FC236}">
                <a16:creationId xmlns:a16="http://schemas.microsoft.com/office/drawing/2014/main" id="{5129F11E-5DBC-49CB-8F02-A9252B0CA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2852738"/>
            <a:ext cx="9794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PVA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300hPa</a:t>
            </a:r>
            <a:endParaRPr lang="nl-NL" altLang="nl-NL" sz="1800">
              <a:latin typeface="Arial" panose="020B0604020202020204" pitchFamily="34" charset="0"/>
            </a:endParaRPr>
          </a:p>
        </p:txBody>
      </p:sp>
      <p:pic>
        <p:nvPicPr>
          <p:cNvPr id="13319" name="Picture 6">
            <a:extLst>
              <a:ext uri="{FF2B5EF4-FFF2-40B4-BE49-F238E27FC236}">
                <a16:creationId xmlns:a16="http://schemas.microsoft.com/office/drawing/2014/main" id="{7FA9655B-0767-449E-8F4A-04A2842B8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21269" r="24672" b="4997"/>
          <a:stretch>
            <a:fillRect/>
          </a:stretch>
        </p:blipFill>
        <p:spPr bwMode="auto">
          <a:xfrm>
            <a:off x="5580063" y="4221163"/>
            <a:ext cx="3276600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kstvak 8">
            <a:extLst>
              <a:ext uri="{FF2B5EF4-FFF2-40B4-BE49-F238E27FC236}">
                <a16:creationId xmlns:a16="http://schemas.microsoft.com/office/drawing/2014/main" id="{4318E5E8-9693-4B8B-B56E-374291FA8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4437063"/>
            <a:ext cx="1108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Isotachs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300hPa</a:t>
            </a:r>
            <a:endParaRPr lang="nl-NL" altLang="nl-NL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6EFF394-A091-4E4A-90C7-0F63B2B92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023066"/>
            <a:ext cx="3779912" cy="283493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205CC7A-388B-4497-BE12-E1DBB894E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3297"/>
            <a:ext cx="2434581" cy="2834935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A7454E3-D587-4F06-ABBF-C003A76B1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4"/>
            <a:ext cx="2384226" cy="27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C37EECC-AD62-41E6-BCDB-342E672863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0" t="20466" r="13012" b="8979"/>
          <a:stretch/>
        </p:blipFill>
        <p:spPr>
          <a:xfrm>
            <a:off x="5605036" y="-1"/>
            <a:ext cx="3538964" cy="270337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5208D88-08EF-4A2E-8124-790EFF3739A3}"/>
              </a:ext>
            </a:extLst>
          </p:cNvPr>
          <p:cNvSpPr txBox="1"/>
          <p:nvPr/>
        </p:nvSpPr>
        <p:spPr>
          <a:xfrm>
            <a:off x="3347148" y="476672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Ana front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799792B-057A-4FDD-A7FD-323CF01AE7AE}"/>
              </a:ext>
            </a:extLst>
          </p:cNvPr>
          <p:cNvSpPr txBox="1"/>
          <p:nvPr/>
        </p:nvSpPr>
        <p:spPr>
          <a:xfrm>
            <a:off x="6948264" y="5517232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moist</a:t>
            </a:r>
            <a:endParaRPr lang="nl-NL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6D311DD-B3C4-4BF4-AD71-3596A063E9E8}"/>
              </a:ext>
            </a:extLst>
          </p:cNvPr>
          <p:cNvSpPr txBox="1"/>
          <p:nvPr/>
        </p:nvSpPr>
        <p:spPr>
          <a:xfrm>
            <a:off x="5903543" y="551723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dry</a:t>
            </a:r>
          </a:p>
        </p:txBody>
      </p:sp>
    </p:spTree>
    <p:extLst>
      <p:ext uri="{BB962C8B-B14F-4D97-AF65-F5344CB8AC3E}">
        <p14:creationId xmlns:p14="http://schemas.microsoft.com/office/powerpoint/2010/main" val="1688615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2DC6B73F-7F7F-49C7-AA41-F1877165F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7" y="116632"/>
            <a:ext cx="23050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2BF14CC-0A31-428E-B999-F96A660D40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7" t="44585" r="28131"/>
          <a:stretch/>
        </p:blipFill>
        <p:spPr>
          <a:xfrm>
            <a:off x="5580111" y="0"/>
            <a:ext cx="3549261" cy="306460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2CFACB8-5B15-447A-9C73-924DA35B8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76511"/>
            <a:ext cx="2843808" cy="331145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9C59E97-DD89-4EB2-AF2B-8F119EC887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198" y="3576511"/>
            <a:ext cx="3861802" cy="3274394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4D5F0621-B498-424D-88C2-E7B268C2DA96}"/>
              </a:ext>
            </a:extLst>
          </p:cNvPr>
          <p:cNvSpPr txBox="1"/>
          <p:nvPr/>
        </p:nvSpPr>
        <p:spPr>
          <a:xfrm>
            <a:off x="7354741" y="5047573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Moist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F09EA86-A3F0-45D9-ACE8-7E7CEC211B9D}"/>
              </a:ext>
            </a:extLst>
          </p:cNvPr>
          <p:cNvSpPr txBox="1"/>
          <p:nvPr/>
        </p:nvSpPr>
        <p:spPr>
          <a:xfrm>
            <a:off x="6012160" y="5343149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Dry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B1FD2106-ED8B-46D0-BCD8-CD9FB67E2EB2}"/>
              </a:ext>
            </a:extLst>
          </p:cNvPr>
          <p:cNvSpPr txBox="1"/>
          <p:nvPr/>
        </p:nvSpPr>
        <p:spPr>
          <a:xfrm>
            <a:off x="3203848" y="47667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Kata</a:t>
            </a:r>
            <a:r>
              <a:rPr lang="nl-NL" dirty="0"/>
              <a:t> front</a:t>
            </a:r>
          </a:p>
        </p:txBody>
      </p:sp>
    </p:spTree>
    <p:extLst>
      <p:ext uri="{BB962C8B-B14F-4D97-AF65-F5344CB8AC3E}">
        <p14:creationId xmlns:p14="http://schemas.microsoft.com/office/powerpoint/2010/main" val="3514871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kstvak 3">
            <a:extLst>
              <a:ext uri="{FF2B5EF4-FFF2-40B4-BE49-F238E27FC236}">
                <a16:creationId xmlns:a16="http://schemas.microsoft.com/office/drawing/2014/main" id="{EE73AA0A-5D30-4D1C-800D-7B8EACEEB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0"/>
            <a:ext cx="304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Cold Front: Key Parameters</a:t>
            </a:r>
            <a:endParaRPr lang="nl-NL" altLang="nl-NL" sz="1800">
              <a:latin typeface="Arial" panose="020B0604020202020204" pitchFamily="34" charset="0"/>
            </a:endParaRPr>
          </a:p>
        </p:txBody>
      </p:sp>
      <p:pic>
        <p:nvPicPr>
          <p:cNvPr id="15363" name="Picture 5">
            <a:extLst>
              <a:ext uri="{FF2B5EF4-FFF2-40B4-BE49-F238E27FC236}">
                <a16:creationId xmlns:a16="http://schemas.microsoft.com/office/drawing/2014/main" id="{DAC60149-A87F-4DEA-B5C5-7C41AA8C3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30368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>
            <a:extLst>
              <a:ext uri="{FF2B5EF4-FFF2-40B4-BE49-F238E27FC236}">
                <a16:creationId xmlns:a16="http://schemas.microsoft.com/office/drawing/2014/main" id="{46EBB775-2655-4DD1-9336-C833A0942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13" y="981075"/>
            <a:ext cx="303688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7">
            <a:extLst>
              <a:ext uri="{FF2B5EF4-FFF2-40B4-BE49-F238E27FC236}">
                <a16:creationId xmlns:a16="http://schemas.microsoft.com/office/drawing/2014/main" id="{CC043C7E-C9D2-4DCB-91D5-4770F37A4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981075"/>
            <a:ext cx="30384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kstvak 8">
            <a:extLst>
              <a:ext uri="{FF2B5EF4-FFF2-40B4-BE49-F238E27FC236}">
                <a16:creationId xmlns:a16="http://schemas.microsoft.com/office/drawing/2014/main" id="{71EE8A17-8E88-44A9-B921-46D240D78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620713"/>
            <a:ext cx="1120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CF in CA</a:t>
            </a:r>
            <a:endParaRPr lang="nl-NL" altLang="nl-NL" sz="1800">
              <a:latin typeface="Arial" panose="020B0604020202020204" pitchFamily="34" charset="0"/>
            </a:endParaRPr>
          </a:p>
        </p:txBody>
      </p:sp>
      <p:pic>
        <p:nvPicPr>
          <p:cNvPr id="15367" name="Picture 8">
            <a:extLst>
              <a:ext uri="{FF2B5EF4-FFF2-40B4-BE49-F238E27FC236}">
                <a16:creationId xmlns:a16="http://schemas.microsoft.com/office/drawing/2014/main" id="{40ECCE81-FDCE-4BFC-A853-CB1833B3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725"/>
            <a:ext cx="300355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>
            <a:extLst>
              <a:ext uri="{FF2B5EF4-FFF2-40B4-BE49-F238E27FC236}">
                <a16:creationId xmlns:a16="http://schemas.microsoft.com/office/drawing/2014/main" id="{E15984AB-8F7A-41EB-BB56-3159726D6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149725"/>
            <a:ext cx="2986088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0">
            <a:extLst>
              <a:ext uri="{FF2B5EF4-FFF2-40B4-BE49-F238E27FC236}">
                <a16:creationId xmlns:a16="http://schemas.microsoft.com/office/drawing/2014/main" id="{33E9E193-47F3-4458-92A4-2DDF48C5D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4149725"/>
            <a:ext cx="303688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Tekstvak 13">
            <a:extLst>
              <a:ext uri="{FF2B5EF4-FFF2-40B4-BE49-F238E27FC236}">
                <a16:creationId xmlns:a16="http://schemas.microsoft.com/office/drawing/2014/main" id="{C7587565-56E0-4439-807C-65AD830F8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3716338"/>
            <a:ext cx="1163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CF in WA</a:t>
            </a:r>
            <a:endParaRPr lang="nl-NL" altLang="nl-NL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kstvak 5">
            <a:extLst>
              <a:ext uri="{FF2B5EF4-FFF2-40B4-BE49-F238E27FC236}">
                <a16:creationId xmlns:a16="http://schemas.microsoft.com/office/drawing/2014/main" id="{31CD757E-F0BD-48E8-BCB6-A941C81B1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115888"/>
            <a:ext cx="415601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400" b="1" dirty="0">
                <a:latin typeface="Arial" panose="020B0604020202020204" pitchFamily="34" charset="0"/>
              </a:rPr>
              <a:t>                  CF in 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latin typeface="Arial" panose="020B0604020202020204" pitchFamily="34" charset="0"/>
              </a:rPr>
              <a:t>            Temperature advection 700hPa</a:t>
            </a:r>
            <a:endParaRPr lang="nl-NL" altLang="nl-NL" sz="1800" dirty="0">
              <a:latin typeface="Arial" panose="020B0604020202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F00B2CB-1A5A-4AEF-9DF1-AD4CA0963C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8" t="33400" r="44980" b="34051"/>
          <a:stretch/>
        </p:blipFill>
        <p:spPr>
          <a:xfrm>
            <a:off x="683568" y="800932"/>
            <a:ext cx="7024264" cy="604867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F8C4C3A-489D-4064-871C-1D610D06D042}"/>
              </a:ext>
            </a:extLst>
          </p:cNvPr>
          <p:cNvSpPr txBox="1"/>
          <p:nvPr/>
        </p:nvSpPr>
        <p:spPr>
          <a:xfrm>
            <a:off x="8244408" y="1196752"/>
            <a:ext cx="851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01-10-</a:t>
            </a:r>
          </a:p>
          <a:p>
            <a:r>
              <a:rPr lang="nl-NL" dirty="0"/>
              <a:t>2018 </a:t>
            </a:r>
          </a:p>
          <a:p>
            <a:r>
              <a:rPr lang="nl-NL" dirty="0"/>
              <a:t>12utc</a:t>
            </a:r>
          </a:p>
        </p:txBody>
      </p:sp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18955AA4-5916-4F24-A9E6-83ABC1BB9763}"/>
              </a:ext>
            </a:extLst>
          </p:cNvPr>
          <p:cNvSpPr/>
          <p:nvPr/>
        </p:nvSpPr>
        <p:spPr>
          <a:xfrm>
            <a:off x="3151992" y="3112316"/>
            <a:ext cx="1327729" cy="3720253"/>
          </a:xfrm>
          <a:custGeom>
            <a:avLst/>
            <a:gdLst>
              <a:gd name="connsiteX0" fmla="*/ 1327729 w 1327729"/>
              <a:gd name="connsiteY0" fmla="*/ 0 h 3720253"/>
              <a:gd name="connsiteX1" fmla="*/ 698555 w 1327729"/>
              <a:gd name="connsiteY1" fmla="*/ 2491530 h 3720253"/>
              <a:gd name="connsiteX2" fmla="*/ 69380 w 1327729"/>
              <a:gd name="connsiteY2" fmla="*/ 3607266 h 3720253"/>
              <a:gd name="connsiteX3" fmla="*/ 44214 w 1327729"/>
              <a:gd name="connsiteY3" fmla="*/ 3624044 h 3720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7729" h="3720253">
                <a:moveTo>
                  <a:pt x="1327729" y="0"/>
                </a:moveTo>
                <a:cubicBezTo>
                  <a:pt x="1118004" y="945159"/>
                  <a:pt x="908280" y="1890319"/>
                  <a:pt x="698555" y="2491530"/>
                </a:cubicBezTo>
                <a:cubicBezTo>
                  <a:pt x="488830" y="3092741"/>
                  <a:pt x="69380" y="3607266"/>
                  <a:pt x="69380" y="3607266"/>
                </a:cubicBezTo>
                <a:cubicBezTo>
                  <a:pt x="-39677" y="3796018"/>
                  <a:pt x="2268" y="3710031"/>
                  <a:pt x="44214" y="3624044"/>
                </a:cubicBezTo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eumetrain.org/satmanu/SatManu/CMs/Cf/images/kfqusk3.gif">
            <a:extLst>
              <a:ext uri="{FF2B5EF4-FFF2-40B4-BE49-F238E27FC236}">
                <a16:creationId xmlns:a16="http://schemas.microsoft.com/office/drawing/2014/main" id="{5D9AD373-7D6A-4EEC-91B2-72EDC77A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1779588"/>
            <a:ext cx="3503613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kstvak 3">
            <a:extLst>
              <a:ext uri="{FF2B5EF4-FFF2-40B4-BE49-F238E27FC236}">
                <a16:creationId xmlns:a16="http://schemas.microsoft.com/office/drawing/2014/main" id="{8D4DB05E-1AAB-44CB-827D-6F2A9F60A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513" y="188913"/>
            <a:ext cx="34345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400" b="1" dirty="0" err="1">
                <a:latin typeface="Arial" panose="020B0604020202020204" pitchFamily="34" charset="0"/>
              </a:rPr>
              <a:t>Vertical</a:t>
            </a:r>
            <a:r>
              <a:rPr lang="nl-NL" altLang="nl-NL" sz="2400" b="1" dirty="0">
                <a:latin typeface="Arial" panose="020B0604020202020204" pitchFamily="34" charset="0"/>
              </a:rPr>
              <a:t> Cross </a:t>
            </a:r>
            <a:r>
              <a:rPr lang="nl-NL" altLang="nl-NL" sz="2400" b="1" dirty="0" err="1">
                <a:latin typeface="Arial" panose="020B0604020202020204" pitchFamily="34" charset="0"/>
              </a:rPr>
              <a:t>Section</a:t>
            </a:r>
            <a:endParaRPr lang="nl-NL" altLang="nl-NL" sz="2400" b="1" dirty="0">
              <a:latin typeface="Arial" panose="020B0604020202020204" pitchFamily="34" charset="0"/>
            </a:endParaRPr>
          </a:p>
        </p:txBody>
      </p:sp>
      <p:sp>
        <p:nvSpPr>
          <p:cNvPr id="18436" name="Tekstvak 5">
            <a:extLst>
              <a:ext uri="{FF2B5EF4-FFF2-40B4-BE49-F238E27FC236}">
                <a16:creationId xmlns:a16="http://schemas.microsoft.com/office/drawing/2014/main" id="{CD64E366-F43C-4A06-8AB3-7397B9C79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4382" y="845195"/>
            <a:ext cx="13260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dirty="0">
                <a:latin typeface="Arial" panose="020B0604020202020204" pitchFamily="34" charset="0"/>
              </a:rPr>
              <a:t>CF </a:t>
            </a:r>
            <a:r>
              <a:rPr lang="nl-NL" altLang="nl-NL" sz="1800" dirty="0" err="1">
                <a:latin typeface="Arial" panose="020B0604020202020204" pitchFamily="34" charset="0"/>
              </a:rPr>
              <a:t>and</a:t>
            </a:r>
            <a:r>
              <a:rPr lang="nl-NL" altLang="nl-NL" sz="1800" dirty="0">
                <a:latin typeface="Arial" panose="020B0604020202020204" pitchFamily="34" charset="0"/>
              </a:rPr>
              <a:t> CA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497357F-6FBB-4380-9ECE-84EE030C06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325" t="44400" r="1175" b="17801"/>
          <a:stretch/>
        </p:blipFill>
        <p:spPr>
          <a:xfrm>
            <a:off x="3851919" y="1779588"/>
            <a:ext cx="5323893" cy="402567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68FFD6A-EB2A-4596-8C54-05298C9B4727}"/>
              </a:ext>
            </a:extLst>
          </p:cNvPr>
          <p:cNvSpPr txBox="1"/>
          <p:nvPr/>
        </p:nvSpPr>
        <p:spPr>
          <a:xfrm>
            <a:off x="5157782" y="2773090"/>
            <a:ext cx="556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WA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9012F92-6671-493E-B1EC-9639F755263C}"/>
              </a:ext>
            </a:extLst>
          </p:cNvPr>
          <p:cNvSpPr txBox="1"/>
          <p:nvPr/>
        </p:nvSpPr>
        <p:spPr>
          <a:xfrm>
            <a:off x="5436096" y="364502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CA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kstvak 3">
            <a:extLst>
              <a:ext uri="{FF2B5EF4-FFF2-40B4-BE49-F238E27FC236}">
                <a16:creationId xmlns:a16="http://schemas.microsoft.com/office/drawing/2014/main" id="{8D4DB05E-1AAB-44CB-827D-6F2A9F60A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513" y="188913"/>
            <a:ext cx="34345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400" b="1" dirty="0" err="1">
                <a:latin typeface="Arial" panose="020B0604020202020204" pitchFamily="34" charset="0"/>
              </a:rPr>
              <a:t>Vertical</a:t>
            </a:r>
            <a:r>
              <a:rPr lang="nl-NL" altLang="nl-NL" sz="2400" b="1" dirty="0">
                <a:latin typeface="Arial" panose="020B0604020202020204" pitchFamily="34" charset="0"/>
              </a:rPr>
              <a:t> Cross </a:t>
            </a:r>
            <a:r>
              <a:rPr lang="nl-NL" altLang="nl-NL" sz="2400" b="1" dirty="0" err="1">
                <a:latin typeface="Arial" panose="020B0604020202020204" pitchFamily="34" charset="0"/>
              </a:rPr>
              <a:t>Section</a:t>
            </a:r>
            <a:endParaRPr lang="nl-NL" altLang="nl-NL" sz="2400" b="1" dirty="0">
              <a:latin typeface="Arial" panose="020B0604020202020204" pitchFamily="34" charset="0"/>
            </a:endParaRPr>
          </a:p>
        </p:txBody>
      </p:sp>
      <p:sp>
        <p:nvSpPr>
          <p:cNvPr id="18436" name="Tekstvak 5">
            <a:extLst>
              <a:ext uri="{FF2B5EF4-FFF2-40B4-BE49-F238E27FC236}">
                <a16:creationId xmlns:a16="http://schemas.microsoft.com/office/drawing/2014/main" id="{CD64E366-F43C-4A06-8AB3-7397B9C79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4382" y="845195"/>
            <a:ext cx="13687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dirty="0">
                <a:latin typeface="Arial" panose="020B0604020202020204" pitchFamily="34" charset="0"/>
              </a:rPr>
              <a:t>CF </a:t>
            </a:r>
            <a:r>
              <a:rPr lang="nl-NL" altLang="nl-NL" sz="1800" dirty="0" err="1">
                <a:latin typeface="Arial" panose="020B0604020202020204" pitchFamily="34" charset="0"/>
              </a:rPr>
              <a:t>and</a:t>
            </a:r>
            <a:r>
              <a:rPr lang="nl-NL" altLang="nl-NL" sz="1800" dirty="0">
                <a:latin typeface="Arial" panose="020B0604020202020204" pitchFamily="34" charset="0"/>
              </a:rPr>
              <a:t> WA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EA13E4E-D6BB-41FF-B471-94C9A99C27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6040" r="32675" b="6953"/>
          <a:stretch/>
        </p:blipFill>
        <p:spPr>
          <a:xfrm>
            <a:off x="611560" y="1164849"/>
            <a:ext cx="7524328" cy="567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98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kstvak 1">
            <a:extLst>
              <a:ext uri="{FF2B5EF4-FFF2-40B4-BE49-F238E27FC236}">
                <a16:creationId xmlns:a16="http://schemas.microsoft.com/office/drawing/2014/main" id="{5B2FC15C-1F85-4141-A03E-29D79528A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513" y="188913"/>
            <a:ext cx="343459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400" b="1" dirty="0" err="1">
                <a:latin typeface="Arial" panose="020B0604020202020204" pitchFamily="34" charset="0"/>
              </a:rPr>
              <a:t>Vertical</a:t>
            </a:r>
            <a:r>
              <a:rPr lang="nl-NL" altLang="nl-NL" sz="2400" b="1" dirty="0">
                <a:latin typeface="Arial" panose="020B0604020202020204" pitchFamily="34" charset="0"/>
              </a:rPr>
              <a:t> Cross </a:t>
            </a:r>
            <a:r>
              <a:rPr lang="nl-NL" altLang="nl-NL" sz="2400" b="1" dirty="0" err="1">
                <a:latin typeface="Arial" panose="020B0604020202020204" pitchFamily="34" charset="0"/>
              </a:rPr>
              <a:t>Section</a:t>
            </a:r>
            <a:endParaRPr lang="nl-NL" altLang="nl-NL" sz="24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 dirty="0">
                <a:latin typeface="Arial" panose="020B0604020202020204" pitchFamily="34" charset="0"/>
              </a:rPr>
              <a:t>  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 dirty="0">
                <a:latin typeface="Arial" panose="020B0604020202020204" pitchFamily="34" charset="0"/>
              </a:rPr>
              <a:t>             </a:t>
            </a:r>
            <a:r>
              <a:rPr lang="nl-NL" altLang="nl-NL" sz="2400" dirty="0">
                <a:latin typeface="Arial" panose="020B0604020202020204" pitchFamily="34" charset="0"/>
              </a:rPr>
              <a:t>TA CF in WA</a:t>
            </a:r>
          </a:p>
        </p:txBody>
      </p:sp>
      <p:pic>
        <p:nvPicPr>
          <p:cNvPr id="20483" name="Picture 2" descr="http://www.eumetrain.org/satmanu/SatManu/CMs/CfWa/images/cwqusk01.gif">
            <a:extLst>
              <a:ext uri="{FF2B5EF4-FFF2-40B4-BE49-F238E27FC236}">
                <a16:creationId xmlns:a16="http://schemas.microsoft.com/office/drawing/2014/main" id="{40292358-2EB0-4958-A177-0A05A6B19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12875"/>
            <a:ext cx="3470275" cy="404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http://www.eumetrain.org/satmanu/SatManu/CMs/CfWa/images/cwqu03.gif">
            <a:extLst>
              <a:ext uri="{FF2B5EF4-FFF2-40B4-BE49-F238E27FC236}">
                <a16:creationId xmlns:a16="http://schemas.microsoft.com/office/drawing/2014/main" id="{5242E69E-DAB3-4B68-9A83-8446D6BB4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25" y="1412875"/>
            <a:ext cx="5387975" cy="404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kstvak 4">
            <a:extLst>
              <a:ext uri="{FF2B5EF4-FFF2-40B4-BE49-F238E27FC236}">
                <a16:creationId xmlns:a16="http://schemas.microsoft.com/office/drawing/2014/main" id="{41CF869C-E34F-4537-9BB9-888928F84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2992438"/>
            <a:ext cx="831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>
                <a:solidFill>
                  <a:schemeClr val="accent2"/>
                </a:solidFill>
                <a:latin typeface="Arial" panose="020B0604020202020204" pitchFamily="34" charset="0"/>
              </a:rPr>
              <a:t>WA</a:t>
            </a:r>
          </a:p>
        </p:txBody>
      </p:sp>
      <p:sp>
        <p:nvSpPr>
          <p:cNvPr id="20486" name="Tekstvak 5">
            <a:extLst>
              <a:ext uri="{FF2B5EF4-FFF2-40B4-BE49-F238E27FC236}">
                <a16:creationId xmlns:a16="http://schemas.microsoft.com/office/drawing/2014/main" id="{26452572-5E95-482A-BEC4-3A73B3ED2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4076700"/>
            <a:ext cx="7556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>
                <a:solidFill>
                  <a:srgbClr val="00B0F0"/>
                </a:solidFill>
                <a:latin typeface="Arial" panose="020B0604020202020204" pitchFamily="34" charset="0"/>
              </a:rPr>
              <a:t>CA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kstvak 4">
            <a:extLst>
              <a:ext uri="{FF2B5EF4-FFF2-40B4-BE49-F238E27FC236}">
                <a16:creationId xmlns:a16="http://schemas.microsoft.com/office/drawing/2014/main" id="{924B86CF-4939-4FFD-9777-254E01FC3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696" y="233899"/>
            <a:ext cx="86772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dirty="0">
                <a:latin typeface="Arial" panose="020B0604020202020204" pitchFamily="34" charset="0"/>
              </a:rPr>
              <a:t>                                    </a:t>
            </a:r>
            <a:r>
              <a:rPr lang="en-US" altLang="nl-NL" sz="1600" b="1" dirty="0">
                <a:latin typeface="Arial" panose="020B0604020202020204" pitchFamily="34" charset="0"/>
              </a:rPr>
              <a:t>FRONTS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dirty="0">
                <a:latin typeface="Arial" panose="020B0604020202020204" pitchFamily="34" charset="0"/>
              </a:rPr>
              <a:t>Bergen  school: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dirty="0">
                <a:latin typeface="Arial" panose="020B0604020202020204" pitchFamily="34" charset="0"/>
              </a:rPr>
              <a:t>3 main types: Warm Front, Cold Front and Occlusion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dirty="0">
                <a:latin typeface="Arial" panose="020B0604020202020204" pitchFamily="34" charset="0"/>
              </a:rPr>
              <a:t>Sub types: Split Cold Front,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dirty="0">
                <a:latin typeface="Arial" panose="020B0604020202020204" pitchFamily="34" charset="0"/>
              </a:rPr>
              <a:t>	    Upper Warm Front</a:t>
            </a:r>
            <a:endParaRPr lang="nl-NL" altLang="nl-NL" sz="1600" dirty="0">
              <a:latin typeface="Arial" panose="020B0604020202020204" pitchFamily="34" charset="0"/>
            </a:endParaRPr>
          </a:p>
        </p:txBody>
      </p:sp>
      <p:pic>
        <p:nvPicPr>
          <p:cNvPr id="4099" name="Afbeelding 2">
            <a:extLst>
              <a:ext uri="{FF2B5EF4-FFF2-40B4-BE49-F238E27FC236}">
                <a16:creationId xmlns:a16="http://schemas.microsoft.com/office/drawing/2014/main" id="{A1ECE7BD-77F1-4B6C-8C9F-00088E355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" r="11414" b="12013"/>
          <a:stretch>
            <a:fillRect/>
          </a:stretch>
        </p:blipFill>
        <p:spPr bwMode="auto">
          <a:xfrm>
            <a:off x="719138" y="1557338"/>
            <a:ext cx="7705725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kstvak 3">
            <a:extLst>
              <a:ext uri="{FF2B5EF4-FFF2-40B4-BE49-F238E27FC236}">
                <a16:creationId xmlns:a16="http://schemas.microsoft.com/office/drawing/2014/main" id="{7EC2FB5D-D5D5-4FE7-A6BC-2C4E919E1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4652963"/>
            <a:ext cx="542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 b="1">
                <a:solidFill>
                  <a:srgbClr val="FF0000"/>
                </a:solidFill>
              </a:rPr>
              <a:t>WF</a:t>
            </a:r>
          </a:p>
        </p:txBody>
      </p:sp>
      <p:sp>
        <p:nvSpPr>
          <p:cNvPr id="4101" name="Tekstvak 6">
            <a:extLst>
              <a:ext uri="{FF2B5EF4-FFF2-40B4-BE49-F238E27FC236}">
                <a16:creationId xmlns:a16="http://schemas.microsoft.com/office/drawing/2014/main" id="{5D5C552B-3A1B-4699-9D66-CB1C94D3F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429000"/>
            <a:ext cx="54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 b="1">
                <a:solidFill>
                  <a:srgbClr val="FF0000"/>
                </a:solidFill>
              </a:rPr>
              <a:t>WF</a:t>
            </a:r>
          </a:p>
        </p:txBody>
      </p:sp>
      <p:sp>
        <p:nvSpPr>
          <p:cNvPr id="4102" name="Tekstvak 4">
            <a:extLst>
              <a:ext uri="{FF2B5EF4-FFF2-40B4-BE49-F238E27FC236}">
                <a16:creationId xmlns:a16="http://schemas.microsoft.com/office/drawing/2014/main" id="{049E939F-035F-44B3-B944-A34726BE9D9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152900" y="2020888"/>
            <a:ext cx="86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 b="1">
                <a:solidFill>
                  <a:srgbClr val="7030A0"/>
                </a:solidFill>
              </a:rPr>
              <a:t>OCCL</a:t>
            </a:r>
          </a:p>
        </p:txBody>
      </p:sp>
      <p:sp>
        <p:nvSpPr>
          <p:cNvPr id="4103" name="Tekstvak 9">
            <a:extLst>
              <a:ext uri="{FF2B5EF4-FFF2-40B4-BE49-F238E27FC236}">
                <a16:creationId xmlns:a16="http://schemas.microsoft.com/office/drawing/2014/main" id="{EF921A19-BC6B-4FCE-9F89-E85B3929CBB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011863" y="2422525"/>
            <a:ext cx="86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 b="1">
                <a:solidFill>
                  <a:srgbClr val="7030A0"/>
                </a:solidFill>
              </a:rPr>
              <a:t>OCCL</a:t>
            </a:r>
          </a:p>
        </p:txBody>
      </p:sp>
      <p:sp>
        <p:nvSpPr>
          <p:cNvPr id="4104" name="Tekstvak 7">
            <a:extLst>
              <a:ext uri="{FF2B5EF4-FFF2-40B4-BE49-F238E27FC236}">
                <a16:creationId xmlns:a16="http://schemas.microsoft.com/office/drawing/2014/main" id="{B7424449-C033-4DFB-A1B9-BDAED3E08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9475" y="3556000"/>
            <a:ext cx="492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 b="1">
                <a:solidFill>
                  <a:srgbClr val="0070C0"/>
                </a:solidFill>
              </a:rPr>
              <a:t>CF</a:t>
            </a:r>
          </a:p>
        </p:txBody>
      </p:sp>
      <p:sp>
        <p:nvSpPr>
          <p:cNvPr id="4105" name="Tekstvak 11">
            <a:extLst>
              <a:ext uri="{FF2B5EF4-FFF2-40B4-BE49-F238E27FC236}">
                <a16:creationId xmlns:a16="http://schemas.microsoft.com/office/drawing/2014/main" id="{019B1DBE-1FC3-43A3-BBCF-CB8357EBF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3" y="2687638"/>
            <a:ext cx="4937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 b="1">
                <a:solidFill>
                  <a:srgbClr val="0070C0"/>
                </a:solidFill>
              </a:rPr>
              <a:t>CF</a:t>
            </a:r>
          </a:p>
        </p:txBody>
      </p:sp>
      <p:sp>
        <p:nvSpPr>
          <p:cNvPr id="4106" name="Tekstvak 12">
            <a:extLst>
              <a:ext uri="{FF2B5EF4-FFF2-40B4-BE49-F238E27FC236}">
                <a16:creationId xmlns:a16="http://schemas.microsoft.com/office/drawing/2014/main" id="{0D6575B7-92E0-4C97-B758-C0ED4405B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2538" y="1651000"/>
            <a:ext cx="54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 b="1">
                <a:solidFill>
                  <a:srgbClr val="FF0000"/>
                </a:solidFill>
              </a:rPr>
              <a:t>WF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kstvak 1">
            <a:extLst>
              <a:ext uri="{FF2B5EF4-FFF2-40B4-BE49-F238E27FC236}">
                <a16:creationId xmlns:a16="http://schemas.microsoft.com/office/drawing/2014/main" id="{0FCF20C7-A481-4A92-A78C-112C01A2E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513" y="188913"/>
            <a:ext cx="3108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latin typeface="Arial" panose="020B0604020202020204" pitchFamily="34" charset="0"/>
              </a:rPr>
              <a:t>    Vertical Cross Section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latin typeface="Arial" panose="020B0604020202020204" pitchFamily="34" charset="0"/>
              </a:rPr>
              <a:t>Moist distribution Split Front</a:t>
            </a:r>
          </a:p>
        </p:txBody>
      </p:sp>
      <p:pic>
        <p:nvPicPr>
          <p:cNvPr id="21507" name="Picture 2" descr="http://www.eumetrain.org/satmanu/SatManu/CMs/CfSp/images/kpqusk1.gif">
            <a:extLst>
              <a:ext uri="{FF2B5EF4-FFF2-40B4-BE49-F238E27FC236}">
                <a16:creationId xmlns:a16="http://schemas.microsoft.com/office/drawing/2014/main" id="{38AA839D-8CF0-4F0A-BAAA-D803E8560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3494088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http://www.eumetrain.org/satmanu/SatManu/CMs/CfSp/images/kpqu2.gif">
            <a:extLst>
              <a:ext uri="{FF2B5EF4-FFF2-40B4-BE49-F238E27FC236}">
                <a16:creationId xmlns:a16="http://schemas.microsoft.com/office/drawing/2014/main" id="{C2A3DFF9-25B0-42CC-8B23-81A179F2F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0" y="1393825"/>
            <a:ext cx="5397500" cy="404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kstvak 1">
            <a:extLst>
              <a:ext uri="{FF2B5EF4-FFF2-40B4-BE49-F238E27FC236}">
                <a16:creationId xmlns:a16="http://schemas.microsoft.com/office/drawing/2014/main" id="{3EBAF358-6C4E-43C9-B5CD-B39745892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513" y="188913"/>
            <a:ext cx="2441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latin typeface="Arial" panose="020B0604020202020204" pitchFamily="34" charset="0"/>
              </a:rPr>
              <a:t>Vertical Cross Section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latin typeface="Arial" panose="020B0604020202020204" pitchFamily="34" charset="0"/>
              </a:rPr>
              <a:t>      TA in Artic Front</a:t>
            </a:r>
          </a:p>
        </p:txBody>
      </p:sp>
      <p:pic>
        <p:nvPicPr>
          <p:cNvPr id="22531" name="Picture 2" descr="http://www.eumetrain.org/satmanu/SatManu/CMs/AF/images/afqssk01.gif">
            <a:extLst>
              <a:ext uri="{FF2B5EF4-FFF2-40B4-BE49-F238E27FC236}">
                <a16:creationId xmlns:a16="http://schemas.microsoft.com/office/drawing/2014/main" id="{608EE5E9-FF70-48F1-ABB7-9FB1BE8DB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185988"/>
            <a:ext cx="3311525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http://www.eumetrain.org/satmanu/SatManu/CMs/AF/images/afqs02.gif">
            <a:extLst>
              <a:ext uri="{FF2B5EF4-FFF2-40B4-BE49-F238E27FC236}">
                <a16:creationId xmlns:a16="http://schemas.microsoft.com/office/drawing/2014/main" id="{D4B1C1BC-477C-4A84-9B24-1D2983E48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060575"/>
            <a:ext cx="54356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kstvak 4">
            <a:extLst>
              <a:ext uri="{FF2B5EF4-FFF2-40B4-BE49-F238E27FC236}">
                <a16:creationId xmlns:a16="http://schemas.microsoft.com/office/drawing/2014/main" id="{22855656-1820-42D7-A1B5-E4A93F5EB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5084763"/>
            <a:ext cx="7540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>
                <a:solidFill>
                  <a:srgbClr val="00B0F0"/>
                </a:solidFill>
                <a:latin typeface="Arial" panose="020B0604020202020204" pitchFamily="34" charset="0"/>
              </a:rPr>
              <a:t>CA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>
            <a:extLst>
              <a:ext uri="{FF2B5EF4-FFF2-40B4-BE49-F238E27FC236}">
                <a16:creationId xmlns:a16="http://schemas.microsoft.com/office/drawing/2014/main" id="{709940B0-1B37-414B-A080-2EE4B77B7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26797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7">
            <a:extLst>
              <a:ext uri="{FF2B5EF4-FFF2-40B4-BE49-F238E27FC236}">
                <a16:creationId xmlns:a16="http://schemas.microsoft.com/office/drawing/2014/main" id="{F476CC99-C259-4EB2-9D27-C9BBAE26F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125538"/>
            <a:ext cx="2663825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8">
            <a:extLst>
              <a:ext uri="{FF2B5EF4-FFF2-40B4-BE49-F238E27FC236}">
                <a16:creationId xmlns:a16="http://schemas.microsoft.com/office/drawing/2014/main" id="{C2DFC495-1485-4E9E-98FB-A0181D039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111250"/>
            <a:ext cx="266223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9">
            <a:extLst>
              <a:ext uri="{FF2B5EF4-FFF2-40B4-BE49-F238E27FC236}">
                <a16:creationId xmlns:a16="http://schemas.microsoft.com/office/drawing/2014/main" id="{DE6DDC2E-4D96-4196-B1A5-79C261CD3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933825"/>
            <a:ext cx="2878138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0">
            <a:extLst>
              <a:ext uri="{FF2B5EF4-FFF2-40B4-BE49-F238E27FC236}">
                <a16:creationId xmlns:a16="http://schemas.microsoft.com/office/drawing/2014/main" id="{3EE468BF-0A29-4226-942A-7E522A6C5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933825"/>
            <a:ext cx="2879725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1">
            <a:extLst>
              <a:ext uri="{FF2B5EF4-FFF2-40B4-BE49-F238E27FC236}">
                <a16:creationId xmlns:a16="http://schemas.microsoft.com/office/drawing/2014/main" id="{453B04C6-E376-4124-B227-2AAA73621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933825"/>
            <a:ext cx="28448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Tekstvak 11">
            <a:extLst>
              <a:ext uri="{FF2B5EF4-FFF2-40B4-BE49-F238E27FC236}">
                <a16:creationId xmlns:a16="http://schemas.microsoft.com/office/drawing/2014/main" id="{8EC31543-8E7A-4853-972E-86A1DC84E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333375"/>
            <a:ext cx="3116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Cold Fronts: Weather Events</a:t>
            </a:r>
            <a:endParaRPr lang="nl-NL" altLang="nl-NL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6B33286A-30F9-4C91-9298-3AE30E56A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" r="8328"/>
          <a:stretch>
            <a:fillRect/>
          </a:stretch>
        </p:blipFill>
        <p:spPr bwMode="auto">
          <a:xfrm>
            <a:off x="0" y="44624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kstvak 3">
            <a:extLst>
              <a:ext uri="{FF2B5EF4-FFF2-40B4-BE49-F238E27FC236}">
                <a16:creationId xmlns:a16="http://schemas.microsoft.com/office/drawing/2014/main" id="{49182E1E-BF65-4AB5-AF12-273401AD0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1125538"/>
            <a:ext cx="6588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Ana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Kata</a:t>
            </a:r>
            <a:endParaRPr lang="nl-NL" altLang="nl-NL" sz="1800">
              <a:latin typeface="Arial" panose="020B0604020202020204" pitchFamily="34" charset="0"/>
            </a:endParaRP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0B8A63E5-09BC-4E89-A0DD-7FAFB1D4EAC5}"/>
              </a:ext>
            </a:extLst>
          </p:cNvPr>
          <p:cNvSpPr/>
          <p:nvPr/>
        </p:nvSpPr>
        <p:spPr>
          <a:xfrm>
            <a:off x="0" y="2781300"/>
            <a:ext cx="4787900" cy="19431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sp>
        <p:nvSpPr>
          <p:cNvPr id="32774" name="Tekstvak 1">
            <a:extLst>
              <a:ext uri="{FF2B5EF4-FFF2-40B4-BE49-F238E27FC236}">
                <a16:creationId xmlns:a16="http://schemas.microsoft.com/office/drawing/2014/main" id="{0E254231-5807-4820-A8ED-6A5922D68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2708275"/>
            <a:ext cx="2298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rgbClr val="FF0000"/>
                </a:solidFill>
                <a:latin typeface="Arial" panose="020B0604020202020204" pitchFamily="34" charset="0"/>
              </a:rPr>
              <a:t>3 types of WF’s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hthoek 1">
            <a:extLst>
              <a:ext uri="{FF2B5EF4-FFF2-40B4-BE49-F238E27FC236}">
                <a16:creationId xmlns:a16="http://schemas.microsoft.com/office/drawing/2014/main" id="{26798EEA-571D-4EFB-A716-626547F7B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3071813"/>
            <a:ext cx="1857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4000" b="1">
              <a:latin typeface="Arial" panose="020B0604020202020204" pitchFamily="34" charset="0"/>
            </a:endParaRPr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FB2ABF81-D2D0-45DB-89E1-BA0625778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8" t="7639" b="254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hthoek 3">
            <a:extLst>
              <a:ext uri="{FF2B5EF4-FFF2-40B4-BE49-F238E27FC236}">
                <a16:creationId xmlns:a16="http://schemas.microsoft.com/office/drawing/2014/main" id="{C8950890-6918-4131-AF72-B49E072E1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152" y="620688"/>
            <a:ext cx="3352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rgbClr val="FF0000"/>
                </a:solidFill>
                <a:latin typeface="Arial" panose="020B0604020202020204" pitchFamily="34" charset="0"/>
              </a:rPr>
              <a:t>WARM FRONTS: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b="1" dirty="0">
                <a:solidFill>
                  <a:srgbClr val="FF0000"/>
                </a:solidFill>
                <a:latin typeface="Arial" panose="020B0604020202020204" pitchFamily="34" charset="0"/>
              </a:rPr>
              <a:t>WARM FRONT BAND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rgbClr val="FF0000"/>
                </a:solidFill>
                <a:latin typeface="Arial" panose="020B0604020202020204" pitchFamily="34" charset="0"/>
              </a:rPr>
              <a:t>WARM FRONT SHIELD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b="1" dirty="0">
                <a:solidFill>
                  <a:srgbClr val="FF0000"/>
                </a:solidFill>
                <a:latin typeface="Arial" panose="020B0604020202020204" pitchFamily="34" charset="0"/>
              </a:rPr>
              <a:t>DETACHED WARM FRONT</a:t>
            </a:r>
            <a:endParaRPr lang="nl-NL" altLang="nl-NL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 b="1" dirty="0">
              <a:latin typeface="Arial" panose="020B0604020202020204" pitchFamily="34" charset="0"/>
            </a:endParaRPr>
          </a:p>
        </p:txBody>
      </p:sp>
      <p:sp>
        <p:nvSpPr>
          <p:cNvPr id="5" name="PIJL-OMLAAG 4">
            <a:extLst>
              <a:ext uri="{FF2B5EF4-FFF2-40B4-BE49-F238E27FC236}">
                <a16:creationId xmlns:a16="http://schemas.microsoft.com/office/drawing/2014/main" id="{BCFA1862-AB97-414B-BC99-EC0AC174CFFD}"/>
              </a:ext>
            </a:extLst>
          </p:cNvPr>
          <p:cNvSpPr/>
          <p:nvPr/>
        </p:nvSpPr>
        <p:spPr>
          <a:xfrm rot="15086711">
            <a:off x="3908425" y="2293938"/>
            <a:ext cx="719138" cy="2005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C6A7BEC-BAE2-4690-AF22-5E6AB08F2F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b="2155"/>
          <a:stretch/>
        </p:blipFill>
        <p:spPr>
          <a:xfrm>
            <a:off x="5430591" y="4507133"/>
            <a:ext cx="3713409" cy="232643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7">
            <a:extLst>
              <a:ext uri="{FF2B5EF4-FFF2-40B4-BE49-F238E27FC236}">
                <a16:creationId xmlns:a16="http://schemas.microsoft.com/office/drawing/2014/main" id="{B2BDC553-57B8-4F92-A446-0F0C06479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89388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8">
            <a:extLst>
              <a:ext uri="{FF2B5EF4-FFF2-40B4-BE49-F238E27FC236}">
                <a16:creationId xmlns:a16="http://schemas.microsoft.com/office/drawing/2014/main" id="{4BAC44C1-99CF-4337-8031-BA9714E52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565400"/>
            <a:ext cx="3598863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9">
            <a:extLst>
              <a:ext uri="{FF2B5EF4-FFF2-40B4-BE49-F238E27FC236}">
                <a16:creationId xmlns:a16="http://schemas.microsoft.com/office/drawing/2014/main" id="{8E6F53C3-7EAF-435F-81E5-6EFE61212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3933825"/>
            <a:ext cx="36290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kstvak 9">
            <a:extLst>
              <a:ext uri="{FF2B5EF4-FFF2-40B4-BE49-F238E27FC236}">
                <a16:creationId xmlns:a16="http://schemas.microsoft.com/office/drawing/2014/main" id="{C8899EB9-685F-4C95-9162-DFEABC1B4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4652963"/>
            <a:ext cx="6413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800">
                <a:latin typeface="Arial" panose="020B0604020202020204" pitchFamily="34" charset="0"/>
              </a:rPr>
              <a:t>WV White</a:t>
            </a:r>
            <a:endParaRPr lang="nl-NL" altLang="nl-NL" sz="800">
              <a:latin typeface="Arial" panose="020B0604020202020204" pitchFamily="34" charset="0"/>
            </a:endParaRPr>
          </a:p>
        </p:txBody>
      </p:sp>
      <p:sp>
        <p:nvSpPr>
          <p:cNvPr id="34822" name="Tekstvak 10">
            <a:extLst>
              <a:ext uri="{FF2B5EF4-FFF2-40B4-BE49-F238E27FC236}">
                <a16:creationId xmlns:a16="http://schemas.microsoft.com/office/drawing/2014/main" id="{973268BB-6089-4770-896C-7BB79A0C9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5589588"/>
            <a:ext cx="64293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800">
                <a:latin typeface="Arial" panose="020B0604020202020204" pitchFamily="34" charset="0"/>
              </a:rPr>
              <a:t>WV White</a:t>
            </a:r>
            <a:endParaRPr lang="nl-NL" altLang="nl-NL" sz="800">
              <a:latin typeface="Arial" panose="020B0604020202020204" pitchFamily="34" charset="0"/>
            </a:endParaRPr>
          </a:p>
        </p:txBody>
      </p:sp>
      <p:sp>
        <p:nvSpPr>
          <p:cNvPr id="34823" name="Tekstvak 11">
            <a:extLst>
              <a:ext uri="{FF2B5EF4-FFF2-40B4-BE49-F238E27FC236}">
                <a16:creationId xmlns:a16="http://schemas.microsoft.com/office/drawing/2014/main" id="{9BAF0010-6E8F-4D5C-860B-C417E7A1B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5229225"/>
            <a:ext cx="6016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800">
                <a:latin typeface="Arial" panose="020B0604020202020204" pitchFamily="34" charset="0"/>
              </a:rPr>
              <a:t>WV Grey</a:t>
            </a:r>
            <a:endParaRPr lang="nl-NL" altLang="nl-NL" sz="800">
              <a:latin typeface="Arial" panose="020B0604020202020204" pitchFamily="34" charset="0"/>
            </a:endParaRPr>
          </a:p>
        </p:txBody>
      </p:sp>
      <p:sp>
        <p:nvSpPr>
          <p:cNvPr id="34824" name="Tekstvak 12">
            <a:extLst>
              <a:ext uri="{FF2B5EF4-FFF2-40B4-BE49-F238E27FC236}">
                <a16:creationId xmlns:a16="http://schemas.microsoft.com/office/drawing/2014/main" id="{AF25681F-1FDB-4FA3-A4FB-BABD0B6EA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765175"/>
            <a:ext cx="31229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400" b="1" dirty="0">
                <a:latin typeface="Arial" panose="020B0604020202020204" pitchFamily="34" charset="0"/>
              </a:rPr>
              <a:t>Warm Fronts: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400" b="1" dirty="0">
                <a:latin typeface="Arial" panose="020B0604020202020204" pitchFamily="34" charset="0"/>
              </a:rPr>
              <a:t>Cloud Structures in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400" b="1" dirty="0">
                <a:latin typeface="Arial" panose="020B0604020202020204" pitchFamily="34" charset="0"/>
              </a:rPr>
              <a:t>Satellite Images</a:t>
            </a:r>
            <a:endParaRPr lang="nl-NL" altLang="nl-NL" sz="2400" b="1" dirty="0">
              <a:latin typeface="Arial" panose="020B0604020202020204" pitchFamily="34" charset="0"/>
            </a:endParaRPr>
          </a:p>
        </p:txBody>
      </p:sp>
      <p:sp>
        <p:nvSpPr>
          <p:cNvPr id="34825" name="Tekstvak 8">
            <a:extLst>
              <a:ext uri="{FF2B5EF4-FFF2-40B4-BE49-F238E27FC236}">
                <a16:creationId xmlns:a16="http://schemas.microsoft.com/office/drawing/2014/main" id="{7EA75B03-D475-44F9-B885-DDC9190CB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04813"/>
            <a:ext cx="114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WF Band</a:t>
            </a:r>
            <a:endParaRPr lang="nl-NL" altLang="nl-NL" sz="1800">
              <a:latin typeface="Arial" panose="020B0604020202020204" pitchFamily="34" charset="0"/>
            </a:endParaRPr>
          </a:p>
        </p:txBody>
      </p:sp>
      <p:sp>
        <p:nvSpPr>
          <p:cNvPr id="34826" name="Tekstvak 9">
            <a:extLst>
              <a:ext uri="{FF2B5EF4-FFF2-40B4-BE49-F238E27FC236}">
                <a16:creationId xmlns:a16="http://schemas.microsoft.com/office/drawing/2014/main" id="{CBD5D3FA-427C-430C-914A-ABD40229B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3068638"/>
            <a:ext cx="1249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WF Shield</a:t>
            </a:r>
            <a:endParaRPr lang="nl-NL" altLang="nl-NL" sz="1800">
              <a:latin typeface="Arial" panose="020B0604020202020204" pitchFamily="34" charset="0"/>
            </a:endParaRPr>
          </a:p>
        </p:txBody>
      </p:sp>
      <p:sp>
        <p:nvSpPr>
          <p:cNvPr id="34827" name="Tekstvak 11">
            <a:extLst>
              <a:ext uri="{FF2B5EF4-FFF2-40B4-BE49-F238E27FC236}">
                <a16:creationId xmlns:a16="http://schemas.microsoft.com/office/drawing/2014/main" id="{A992655F-0680-4524-B91E-F1F14BC27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4149725"/>
            <a:ext cx="1595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Detached WF</a:t>
            </a:r>
            <a:endParaRPr lang="nl-NL" altLang="nl-NL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kstvak 7">
            <a:extLst>
              <a:ext uri="{FF2B5EF4-FFF2-40B4-BE49-F238E27FC236}">
                <a16:creationId xmlns:a16="http://schemas.microsoft.com/office/drawing/2014/main" id="{B01EA53A-0788-40D9-9D8A-4866CE1F6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260350"/>
            <a:ext cx="329609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400" b="1" dirty="0">
                <a:latin typeface="Arial" panose="020B0604020202020204" pitchFamily="34" charset="0"/>
              </a:rPr>
              <a:t>Warm Fronts: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400" b="1" dirty="0">
                <a:latin typeface="Arial" panose="020B0604020202020204" pitchFamily="34" charset="0"/>
              </a:rPr>
              <a:t>Cloud Structures in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400" b="1" dirty="0">
                <a:latin typeface="Arial" panose="020B0604020202020204" pitchFamily="34" charset="0"/>
              </a:rPr>
              <a:t>Satellite Images (WV)</a:t>
            </a:r>
            <a:endParaRPr lang="nl-NL" altLang="nl-NL" sz="2400" b="1" dirty="0">
              <a:latin typeface="Arial" panose="020B0604020202020204" pitchFamily="34" charset="0"/>
            </a:endParaRPr>
          </a:p>
        </p:txBody>
      </p:sp>
      <p:pic>
        <p:nvPicPr>
          <p:cNvPr id="35843" name="Picture 8">
            <a:extLst>
              <a:ext uri="{FF2B5EF4-FFF2-40B4-BE49-F238E27FC236}">
                <a16:creationId xmlns:a16="http://schemas.microsoft.com/office/drawing/2014/main" id="{346EAB69-E047-48C0-AE6B-F5AE44BD3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" t="4770" b="11765"/>
          <a:stretch>
            <a:fillRect/>
          </a:stretch>
        </p:blipFill>
        <p:spPr bwMode="auto">
          <a:xfrm>
            <a:off x="5292725" y="4149725"/>
            <a:ext cx="3665538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al 11">
            <a:extLst>
              <a:ext uri="{FF2B5EF4-FFF2-40B4-BE49-F238E27FC236}">
                <a16:creationId xmlns:a16="http://schemas.microsoft.com/office/drawing/2014/main" id="{5A9FD090-43EB-4974-B0C4-4F72F3AB4EA0}"/>
              </a:ext>
            </a:extLst>
          </p:cNvPr>
          <p:cNvSpPr/>
          <p:nvPr/>
        </p:nvSpPr>
        <p:spPr>
          <a:xfrm>
            <a:off x="7956550" y="5876925"/>
            <a:ext cx="863600" cy="720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pic>
        <p:nvPicPr>
          <p:cNvPr id="35845" name="Picture 9">
            <a:extLst>
              <a:ext uri="{FF2B5EF4-FFF2-40B4-BE49-F238E27FC236}">
                <a16:creationId xmlns:a16="http://schemas.microsoft.com/office/drawing/2014/main" id="{3484B763-6966-44C7-8304-4B0A111F3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t="4642" b="14720"/>
          <a:stretch>
            <a:fillRect/>
          </a:stretch>
        </p:blipFill>
        <p:spPr bwMode="auto">
          <a:xfrm>
            <a:off x="0" y="0"/>
            <a:ext cx="3665538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10">
            <a:extLst>
              <a:ext uri="{FF2B5EF4-FFF2-40B4-BE49-F238E27FC236}">
                <a16:creationId xmlns:a16="http://schemas.microsoft.com/office/drawing/2014/main" id="{2798E91B-D7B6-4E66-8796-63A66365E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6" t="5901" b="14720"/>
          <a:stretch>
            <a:fillRect/>
          </a:stretch>
        </p:blipFill>
        <p:spPr bwMode="auto">
          <a:xfrm>
            <a:off x="2627313" y="1989138"/>
            <a:ext cx="3744912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kstvak 13">
            <a:extLst>
              <a:ext uri="{FF2B5EF4-FFF2-40B4-BE49-F238E27FC236}">
                <a16:creationId xmlns:a16="http://schemas.microsoft.com/office/drawing/2014/main" id="{790E0353-3099-4418-8C7A-8F8015455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213100"/>
            <a:ext cx="1146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WF Band</a:t>
            </a:r>
            <a:endParaRPr lang="nl-NL" altLang="nl-NL" sz="1800">
              <a:latin typeface="Arial" panose="020B0604020202020204" pitchFamily="34" charset="0"/>
            </a:endParaRPr>
          </a:p>
        </p:txBody>
      </p:sp>
      <p:sp>
        <p:nvSpPr>
          <p:cNvPr id="15" name="PIJL-OMHOOG 14">
            <a:extLst>
              <a:ext uri="{FF2B5EF4-FFF2-40B4-BE49-F238E27FC236}">
                <a16:creationId xmlns:a16="http://schemas.microsoft.com/office/drawing/2014/main" id="{E1DC4E1E-D250-4C1B-B2AC-E3F3320ECEF8}"/>
              </a:ext>
            </a:extLst>
          </p:cNvPr>
          <p:cNvSpPr/>
          <p:nvPr/>
        </p:nvSpPr>
        <p:spPr>
          <a:xfrm rot="1474601">
            <a:off x="971550" y="917575"/>
            <a:ext cx="792163" cy="2244725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sp>
        <p:nvSpPr>
          <p:cNvPr id="35849" name="Tekstvak 15">
            <a:extLst>
              <a:ext uri="{FF2B5EF4-FFF2-40B4-BE49-F238E27FC236}">
                <a16:creationId xmlns:a16="http://schemas.microsoft.com/office/drawing/2014/main" id="{94E536BB-63B7-4569-9AC7-1EDF5D070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084763"/>
            <a:ext cx="1249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WF Shield</a:t>
            </a:r>
            <a:endParaRPr lang="nl-NL" altLang="nl-NL" sz="1800">
              <a:latin typeface="Arial" panose="020B0604020202020204" pitchFamily="34" charset="0"/>
            </a:endParaRPr>
          </a:p>
        </p:txBody>
      </p:sp>
      <p:sp>
        <p:nvSpPr>
          <p:cNvPr id="17" name="PIJL-OMHOOG 16">
            <a:extLst>
              <a:ext uri="{FF2B5EF4-FFF2-40B4-BE49-F238E27FC236}">
                <a16:creationId xmlns:a16="http://schemas.microsoft.com/office/drawing/2014/main" id="{4AC0F232-C1A3-4CAA-9FF9-A27E27AE4911}"/>
              </a:ext>
            </a:extLst>
          </p:cNvPr>
          <p:cNvSpPr/>
          <p:nvPr/>
        </p:nvSpPr>
        <p:spPr>
          <a:xfrm rot="2708664">
            <a:off x="4313237" y="2778126"/>
            <a:ext cx="792163" cy="2443162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sp>
        <p:nvSpPr>
          <p:cNvPr id="35851" name="Tekstvak 17">
            <a:extLst>
              <a:ext uri="{FF2B5EF4-FFF2-40B4-BE49-F238E27FC236}">
                <a16:creationId xmlns:a16="http://schemas.microsoft.com/office/drawing/2014/main" id="{9FC41933-1663-49D6-AD46-35D1F9ED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2565400"/>
            <a:ext cx="1595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Detached WF</a:t>
            </a:r>
            <a:endParaRPr lang="nl-NL" altLang="nl-NL" sz="1800">
              <a:latin typeface="Arial" panose="020B0604020202020204" pitchFamily="34" charset="0"/>
            </a:endParaRPr>
          </a:p>
        </p:txBody>
      </p:sp>
      <p:sp>
        <p:nvSpPr>
          <p:cNvPr id="19" name="PIJL-OMHOOG 18">
            <a:extLst>
              <a:ext uri="{FF2B5EF4-FFF2-40B4-BE49-F238E27FC236}">
                <a16:creationId xmlns:a16="http://schemas.microsoft.com/office/drawing/2014/main" id="{3A46293C-87D7-4B11-BE4A-B1B5E33C27F3}"/>
              </a:ext>
            </a:extLst>
          </p:cNvPr>
          <p:cNvSpPr/>
          <p:nvPr/>
        </p:nvSpPr>
        <p:spPr>
          <a:xfrm rot="10473867">
            <a:off x="7851775" y="3040063"/>
            <a:ext cx="792163" cy="2973387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>
            <a:extLst>
              <a:ext uri="{FF2B5EF4-FFF2-40B4-BE49-F238E27FC236}">
                <a16:creationId xmlns:a16="http://schemas.microsoft.com/office/drawing/2014/main" id="{9E6E5F06-FD65-4B5A-BB40-51CF3BBBF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4" t="28796" r="24397" b="6494"/>
          <a:stretch>
            <a:fillRect/>
          </a:stretch>
        </p:blipFill>
        <p:spPr bwMode="auto">
          <a:xfrm>
            <a:off x="0" y="714375"/>
            <a:ext cx="914400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kstvak 7">
            <a:extLst>
              <a:ext uri="{FF2B5EF4-FFF2-40B4-BE49-F238E27FC236}">
                <a16:creationId xmlns:a16="http://schemas.microsoft.com/office/drawing/2014/main" id="{0DA8F748-5CBD-4E69-8BFD-03798B151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816" y="116632"/>
            <a:ext cx="29063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400" b="1" dirty="0">
                <a:latin typeface="Arial" panose="020B0604020202020204" pitchFamily="34" charset="0"/>
              </a:rPr>
              <a:t>Warm Front Shield</a:t>
            </a:r>
            <a:endParaRPr lang="nl-NL" altLang="nl-NL" sz="24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bjerknes-diagram.jpg">
            <a:extLst>
              <a:ext uri="{FF2B5EF4-FFF2-40B4-BE49-F238E27FC236}">
                <a16:creationId xmlns:a16="http://schemas.microsoft.com/office/drawing/2014/main" id="{9E9C6CDA-4B58-41D9-B2CA-D8848076D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" t="17168" r="10080" b="1579"/>
          <a:stretch>
            <a:fillRect/>
          </a:stretch>
        </p:blipFill>
        <p:spPr bwMode="auto">
          <a:xfrm>
            <a:off x="1287463" y="885825"/>
            <a:ext cx="6403975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kstvak 4">
            <a:extLst>
              <a:ext uri="{FF2B5EF4-FFF2-40B4-BE49-F238E27FC236}">
                <a16:creationId xmlns:a16="http://schemas.microsoft.com/office/drawing/2014/main" id="{80DAEE49-F21B-4F6A-8555-3F9BF7EBE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838" y="44450"/>
            <a:ext cx="56909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dirty="0">
                <a:latin typeface="Arial" panose="020B0604020202020204" pitchFamily="34" charset="0"/>
              </a:rPr>
              <a:t>             </a:t>
            </a:r>
            <a:r>
              <a:rPr lang="nl-NL" altLang="nl-NL" sz="2400" b="1" dirty="0" err="1">
                <a:latin typeface="Arial" panose="020B0604020202020204" pitchFamily="34" charset="0"/>
              </a:rPr>
              <a:t>Physical</a:t>
            </a:r>
            <a:r>
              <a:rPr lang="nl-NL" altLang="nl-NL" sz="2400" b="1" dirty="0">
                <a:latin typeface="Arial" panose="020B0604020202020204" pitchFamily="34" charset="0"/>
              </a:rPr>
              <a:t> background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2400" b="1" dirty="0" err="1">
                <a:latin typeface="Arial" panose="020B0604020202020204" pitchFamily="34" charset="0"/>
              </a:rPr>
              <a:t>Frontal</a:t>
            </a:r>
            <a:r>
              <a:rPr lang="nl-NL" altLang="nl-NL" sz="2400" b="1" dirty="0">
                <a:latin typeface="Arial" panose="020B0604020202020204" pitchFamily="34" charset="0"/>
              </a:rPr>
              <a:t> system </a:t>
            </a:r>
            <a:r>
              <a:rPr lang="nl-NL" altLang="nl-NL" sz="2400" b="1" dirty="0" err="1">
                <a:latin typeface="Arial" panose="020B0604020202020204" pitchFamily="34" charset="0"/>
              </a:rPr>
              <a:t>according</a:t>
            </a:r>
            <a:r>
              <a:rPr lang="nl-NL" altLang="nl-NL" sz="2400" b="1" dirty="0">
                <a:latin typeface="Arial" panose="020B0604020202020204" pitchFamily="34" charset="0"/>
              </a:rPr>
              <a:t> </a:t>
            </a:r>
            <a:r>
              <a:rPr lang="nl-NL" altLang="nl-NL" sz="2400" b="1" dirty="0" err="1">
                <a:latin typeface="Arial" panose="020B0604020202020204" pitchFamily="34" charset="0"/>
              </a:rPr>
              <a:t>to</a:t>
            </a:r>
            <a:r>
              <a:rPr lang="nl-NL" altLang="nl-NL" sz="2400" b="1" dirty="0">
                <a:latin typeface="Arial" panose="020B0604020202020204" pitchFamily="34" charset="0"/>
              </a:rPr>
              <a:t> </a:t>
            </a:r>
            <a:r>
              <a:rPr lang="nl-NL" altLang="nl-NL" sz="2400" b="1" dirty="0" err="1">
                <a:latin typeface="Arial" panose="020B0604020202020204" pitchFamily="34" charset="0"/>
              </a:rPr>
              <a:t>Bjerknes</a:t>
            </a:r>
            <a:endParaRPr lang="nl-NL" altLang="nl-NL" sz="2400" b="1" dirty="0">
              <a:latin typeface="Arial" panose="020B0604020202020204" pitchFamily="34" charset="0"/>
            </a:endParaRP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0696DA6A-5773-4D03-BF03-DF4F38C583BA}"/>
              </a:ext>
            </a:extLst>
          </p:cNvPr>
          <p:cNvSpPr/>
          <p:nvPr/>
        </p:nvSpPr>
        <p:spPr>
          <a:xfrm rot="19346002">
            <a:off x="3735388" y="1547813"/>
            <a:ext cx="2232025" cy="3340100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37893" name="Tekstvak 2">
            <a:extLst>
              <a:ext uri="{FF2B5EF4-FFF2-40B4-BE49-F238E27FC236}">
                <a16:creationId xmlns:a16="http://schemas.microsoft.com/office/drawing/2014/main" id="{9617161C-180E-4300-A6B4-CEAF350F6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0" y="4703763"/>
            <a:ext cx="23320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>
                <a:solidFill>
                  <a:srgbClr val="FF0000"/>
                </a:solidFill>
                <a:latin typeface="Arial" panose="020B0604020202020204" pitchFamily="34" charset="0"/>
              </a:rPr>
              <a:t>Warm Front</a:t>
            </a: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F95817A9-9654-4FDB-9C0D-AE1873565341}"/>
              </a:ext>
            </a:extLst>
          </p:cNvPr>
          <p:cNvSpPr/>
          <p:nvPr/>
        </p:nvSpPr>
        <p:spPr>
          <a:xfrm rot="4160976">
            <a:off x="5692775" y="4170363"/>
            <a:ext cx="917575" cy="3340100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hthoek 1">
            <a:extLst>
              <a:ext uri="{FF2B5EF4-FFF2-40B4-BE49-F238E27FC236}">
                <a16:creationId xmlns:a16="http://schemas.microsoft.com/office/drawing/2014/main" id="{0232E1BD-3B99-4990-961A-D510153E7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602" y="127446"/>
            <a:ext cx="76432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400" b="1" dirty="0">
                <a:latin typeface="Arial" panose="020B0604020202020204" pitchFamily="34" charset="0"/>
              </a:rPr>
              <a:t>Warm Fronts: Meteorological Physical Background</a:t>
            </a:r>
            <a:endParaRPr lang="nl-NL" altLang="nl-NL" sz="2400" b="1" dirty="0">
              <a:latin typeface="Arial" panose="020B0604020202020204" pitchFamily="34" charset="0"/>
            </a:endParaRPr>
          </a:p>
        </p:txBody>
      </p:sp>
      <p:pic>
        <p:nvPicPr>
          <p:cNvPr id="38915" name="Picture 1">
            <a:extLst>
              <a:ext uri="{FF2B5EF4-FFF2-40B4-BE49-F238E27FC236}">
                <a16:creationId xmlns:a16="http://schemas.microsoft.com/office/drawing/2014/main" id="{6AB13B17-A887-41D7-80B7-9121E88EF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898525"/>
            <a:ext cx="2303463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kstvak 7">
            <a:extLst>
              <a:ext uri="{FF2B5EF4-FFF2-40B4-BE49-F238E27FC236}">
                <a16:creationId xmlns:a16="http://schemas.microsoft.com/office/drawing/2014/main" id="{08B51F4E-1EA9-411B-B560-577D4EDD0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1196975"/>
            <a:ext cx="1393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Warm Front</a:t>
            </a:r>
            <a:endParaRPr lang="nl-NL" altLang="nl-NL" sz="1800">
              <a:latin typeface="Arial" panose="020B0604020202020204" pitchFamily="34" charset="0"/>
            </a:endParaRPr>
          </a:p>
        </p:txBody>
      </p:sp>
      <p:pic>
        <p:nvPicPr>
          <p:cNvPr id="38917" name="Picture 4">
            <a:extLst>
              <a:ext uri="{FF2B5EF4-FFF2-40B4-BE49-F238E27FC236}">
                <a16:creationId xmlns:a16="http://schemas.microsoft.com/office/drawing/2014/main" id="{EE81E6F9-ED43-4CD1-A914-DC2C19C07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06875"/>
            <a:ext cx="30241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>
            <a:extLst>
              <a:ext uri="{FF2B5EF4-FFF2-40B4-BE49-F238E27FC236}">
                <a16:creationId xmlns:a16="http://schemas.microsoft.com/office/drawing/2014/main" id="{38EEE515-8200-4EDF-B4DB-5D2C3BDB5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221163"/>
            <a:ext cx="3003550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Rechthoek 1">
            <a:extLst>
              <a:ext uri="{FF2B5EF4-FFF2-40B4-BE49-F238E27FC236}">
                <a16:creationId xmlns:a16="http://schemas.microsoft.com/office/drawing/2014/main" id="{9C89C67D-D15A-4502-A23D-2D3F0A4A5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650" y="3695700"/>
            <a:ext cx="3201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Warm Fronts: Conveyor Belts</a:t>
            </a:r>
            <a:endParaRPr lang="nl-NL" altLang="nl-NL" sz="1800">
              <a:latin typeface="Arial" panose="020B0604020202020204" pitchFamily="34" charset="0"/>
            </a:endParaRPr>
          </a:p>
        </p:txBody>
      </p:sp>
      <p:pic>
        <p:nvPicPr>
          <p:cNvPr id="38920" name="Picture 9" descr="http://www.eumetrain.org/satmanu/SatManu/CMs/WfSc/images/wscosk2.jpg">
            <a:extLst>
              <a:ext uri="{FF2B5EF4-FFF2-40B4-BE49-F238E27FC236}">
                <a16:creationId xmlns:a16="http://schemas.microsoft.com/office/drawing/2014/main" id="{3F58EF34-4BA8-4FAB-8D59-5B4966F3F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88" y="4221163"/>
            <a:ext cx="300196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1" name="Tekstvak 2">
            <a:extLst>
              <a:ext uri="{FF2B5EF4-FFF2-40B4-BE49-F238E27FC236}">
                <a16:creationId xmlns:a16="http://schemas.microsoft.com/office/drawing/2014/main" id="{42FB2DD8-9B9A-4CDF-96CF-4118E8D41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4333875"/>
            <a:ext cx="1162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b="1">
                <a:latin typeface="Arial" panose="020B0604020202020204" pitchFamily="34" charset="0"/>
              </a:rPr>
              <a:t>WF SHIELD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kstvak 4">
            <a:extLst>
              <a:ext uri="{FF2B5EF4-FFF2-40B4-BE49-F238E27FC236}">
                <a16:creationId xmlns:a16="http://schemas.microsoft.com/office/drawing/2014/main" id="{D1AE68BD-4509-45E4-9C49-C3E3F1B41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2441" y="9420"/>
            <a:ext cx="429155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000" dirty="0">
                <a:latin typeface="Arial" panose="020B0604020202020204" pitchFamily="34" charset="0"/>
              </a:rPr>
              <a:t>In </a:t>
            </a:r>
            <a:r>
              <a:rPr lang="en-US" altLang="nl-NL" sz="4000" dirty="0" err="1">
                <a:latin typeface="Arial" panose="020B0604020202020204" pitchFamily="34" charset="0"/>
              </a:rPr>
              <a:t>SatManu</a:t>
            </a:r>
            <a:r>
              <a:rPr lang="en-US" altLang="nl-NL" sz="4000" dirty="0">
                <a:latin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000" dirty="0">
                <a:latin typeface="Arial" panose="020B0604020202020204" pitchFamily="34" charset="0"/>
              </a:rPr>
              <a:t>13 types of Fronts</a:t>
            </a:r>
            <a:endParaRPr lang="nl-NL" altLang="nl-NL" sz="4000" dirty="0">
              <a:latin typeface="Arial" panose="020B0604020202020204" pitchFamily="34" charset="0"/>
            </a:endParaRPr>
          </a:p>
        </p:txBody>
      </p:sp>
      <p:sp>
        <p:nvSpPr>
          <p:cNvPr id="5124" name="Rechthoek 1">
            <a:extLst>
              <a:ext uri="{FF2B5EF4-FFF2-40B4-BE49-F238E27FC236}">
                <a16:creationId xmlns:a16="http://schemas.microsoft.com/office/drawing/2014/main" id="{176829FB-A872-4124-B1D0-F3EF391EC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624" y="-25951"/>
            <a:ext cx="6408712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 sz="2400" b="1" dirty="0"/>
              <a:t>COLD FRONT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altLang="nl-NL" sz="2400" dirty="0" err="1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Arctic</a:t>
            </a:r>
            <a:r>
              <a:rPr lang="nl-NL" altLang="nl-NL" sz="24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nl-NL" altLang="nl-NL" sz="2400" dirty="0" err="1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Cold</a:t>
            </a:r>
            <a:r>
              <a:rPr lang="nl-NL" altLang="nl-NL" sz="24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Front</a:t>
            </a:r>
            <a:endParaRPr lang="nl-NL" altLang="nl-NL" sz="2400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altLang="nl-NL" sz="2400" dirty="0" err="1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Cold</a:t>
            </a:r>
            <a:r>
              <a:rPr lang="nl-NL" altLang="nl-NL" sz="24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Front</a:t>
            </a:r>
            <a:endParaRPr lang="nl-NL" altLang="nl-NL" sz="2400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altLang="nl-NL" sz="2400" dirty="0" err="1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Cold</a:t>
            </a:r>
            <a:r>
              <a:rPr lang="nl-NL" altLang="nl-NL" sz="24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Front in </a:t>
            </a:r>
            <a:r>
              <a:rPr lang="nl-NL" altLang="nl-NL" sz="2400" dirty="0" err="1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Cold</a:t>
            </a:r>
            <a:r>
              <a:rPr lang="nl-NL" altLang="nl-NL" sz="24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nl-NL" altLang="nl-NL" sz="2400" dirty="0" err="1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Advection</a:t>
            </a:r>
            <a:endParaRPr lang="nl-NL" altLang="nl-NL" sz="2400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altLang="nl-NL" sz="2400" dirty="0" err="1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Cold</a:t>
            </a:r>
            <a:r>
              <a:rPr lang="nl-NL" altLang="nl-NL" sz="24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Front in Warm </a:t>
            </a:r>
            <a:r>
              <a:rPr lang="nl-NL" altLang="nl-NL" sz="2400" dirty="0" err="1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Advection</a:t>
            </a:r>
            <a:endParaRPr lang="nl-NL" altLang="nl-NL" sz="2400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Split Front</a:t>
            </a:r>
            <a:endParaRPr lang="nl-NL" altLang="nl-NL" sz="2400" dirty="0">
              <a:solidFill>
                <a:srgbClr val="0070C0"/>
              </a:solidFill>
            </a:endParaRPr>
          </a:p>
          <a:p>
            <a:br>
              <a:rPr lang="nl-NL" altLang="nl-NL" sz="2400" dirty="0"/>
            </a:br>
            <a:r>
              <a:rPr lang="nl-NL" altLang="nl-NL" sz="2400" b="1" dirty="0"/>
              <a:t>WARM FRONT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altLang="nl-NL" sz="2400" dirty="0" err="1">
                <a:solidFill>
                  <a:srgbClr val="FF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Detached</a:t>
            </a:r>
            <a:r>
              <a:rPr lang="nl-NL" altLang="nl-NL" sz="2400" dirty="0">
                <a:solidFill>
                  <a:srgbClr val="FF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Warm Front</a:t>
            </a:r>
            <a:endParaRPr lang="nl-NL" altLang="nl-NL" sz="2400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Warm Front Band</a:t>
            </a:r>
            <a:endParaRPr lang="nl-NL" altLang="nl-NL" sz="2400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FF000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Warm Front </a:t>
            </a:r>
            <a:r>
              <a:rPr lang="nl-NL" altLang="nl-NL" sz="2400" dirty="0" err="1">
                <a:solidFill>
                  <a:srgbClr val="FF000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Shield</a:t>
            </a:r>
            <a:endParaRPr lang="nl-NL" altLang="nl-NL" sz="2400" dirty="0">
              <a:solidFill>
                <a:srgbClr val="FF0000"/>
              </a:solidFill>
            </a:endParaRPr>
          </a:p>
          <a:p>
            <a:br>
              <a:rPr lang="nl-NL" altLang="nl-NL" sz="2400" dirty="0"/>
            </a:br>
            <a:r>
              <a:rPr lang="nl-NL" altLang="nl-NL" sz="2400" b="1" dirty="0"/>
              <a:t>OCCLUSION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A500A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Back-Bent </a:t>
            </a:r>
            <a:r>
              <a:rPr lang="nl-NL" altLang="nl-NL" sz="2400" dirty="0" err="1">
                <a:solidFill>
                  <a:srgbClr val="A500A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Occlusion</a:t>
            </a:r>
            <a:endParaRPr lang="nl-NL" altLang="nl-NL" sz="2400" dirty="0">
              <a:solidFill>
                <a:srgbClr val="A500A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altLang="nl-NL" sz="2400" dirty="0" err="1">
                <a:solidFill>
                  <a:srgbClr val="A500A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Cold</a:t>
            </a:r>
            <a:r>
              <a:rPr lang="nl-NL" altLang="nl-NL" sz="2400" dirty="0">
                <a:solidFill>
                  <a:srgbClr val="A500A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Air Development</a:t>
            </a:r>
            <a:endParaRPr lang="nl-NL" altLang="nl-NL" sz="2400" dirty="0">
              <a:solidFill>
                <a:srgbClr val="A500A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A500A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Instant </a:t>
            </a:r>
            <a:r>
              <a:rPr lang="nl-NL" altLang="nl-NL" sz="2400" dirty="0" err="1">
                <a:solidFill>
                  <a:srgbClr val="A500A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Occlusion</a:t>
            </a:r>
            <a:endParaRPr lang="nl-NL" altLang="nl-NL" sz="2400" dirty="0">
              <a:solidFill>
                <a:srgbClr val="A500A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altLang="nl-NL" sz="2400" dirty="0" err="1">
                <a:solidFill>
                  <a:srgbClr val="A500A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Occlusion</a:t>
            </a:r>
            <a:r>
              <a:rPr lang="nl-NL" altLang="nl-NL" sz="2400" dirty="0">
                <a:solidFill>
                  <a:srgbClr val="A500A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nl-NL" altLang="nl-NL" sz="2400" dirty="0" err="1">
                <a:solidFill>
                  <a:srgbClr val="A500A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Cold</a:t>
            </a:r>
            <a:r>
              <a:rPr lang="nl-NL" altLang="nl-NL" sz="2400" dirty="0">
                <a:solidFill>
                  <a:srgbClr val="A500A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nl-NL" altLang="nl-NL" sz="2400" dirty="0" err="1">
                <a:solidFill>
                  <a:srgbClr val="A500A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Conveyor</a:t>
            </a:r>
            <a:r>
              <a:rPr lang="nl-NL" altLang="nl-NL" sz="2400" dirty="0">
                <a:solidFill>
                  <a:srgbClr val="A500A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Belt Type</a:t>
            </a:r>
            <a:endParaRPr lang="nl-NL" altLang="nl-NL" sz="2400" dirty="0">
              <a:solidFill>
                <a:srgbClr val="A500A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altLang="nl-NL" sz="2400" dirty="0" err="1">
                <a:solidFill>
                  <a:srgbClr val="A500A0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Occlusion</a:t>
            </a:r>
            <a:r>
              <a:rPr lang="nl-NL" altLang="nl-NL" sz="2400" dirty="0">
                <a:solidFill>
                  <a:srgbClr val="A500A0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Warm </a:t>
            </a:r>
            <a:r>
              <a:rPr lang="nl-NL" altLang="nl-NL" sz="2400" dirty="0" err="1">
                <a:solidFill>
                  <a:srgbClr val="A500A0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Conveyor</a:t>
            </a:r>
            <a:r>
              <a:rPr lang="nl-NL" altLang="nl-NL" sz="2400" dirty="0">
                <a:solidFill>
                  <a:srgbClr val="A500A0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Belt Type</a:t>
            </a:r>
            <a:endParaRPr lang="nl-NL" altLang="nl-NL" sz="2400" dirty="0">
              <a:solidFill>
                <a:srgbClr val="A500A0"/>
              </a:solidFill>
            </a:endParaRPr>
          </a:p>
        </p:txBody>
      </p:sp>
      <p:sp>
        <p:nvSpPr>
          <p:cNvPr id="5" name="Tekstvak 3">
            <a:extLst>
              <a:ext uri="{FF2B5EF4-FFF2-40B4-BE49-F238E27FC236}">
                <a16:creationId xmlns:a16="http://schemas.microsoft.com/office/drawing/2014/main" id="{4267E236-5C87-41EB-8D66-E4216250C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620688"/>
            <a:ext cx="658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latin typeface="Arial" panose="020B0604020202020204" pitchFamily="34" charset="0"/>
              </a:rPr>
              <a:t>Ana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latin typeface="Arial" panose="020B0604020202020204" pitchFamily="34" charset="0"/>
              </a:rPr>
              <a:t>Kata</a:t>
            </a:r>
            <a:endParaRPr lang="nl-NL" altLang="nl-NL" sz="1800" dirty="0">
              <a:latin typeface="Arial" panose="020B0604020202020204" pitchFamily="34" charset="0"/>
            </a:endParaRP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F22D9923-32B3-493E-9361-B49E03AE7EBE}"/>
              </a:ext>
            </a:extLst>
          </p:cNvPr>
          <p:cNvSpPr/>
          <p:nvPr/>
        </p:nvSpPr>
        <p:spPr>
          <a:xfrm>
            <a:off x="467544" y="4138711"/>
            <a:ext cx="6148289" cy="27701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Pijl: omlaag 3">
            <a:extLst>
              <a:ext uri="{FF2B5EF4-FFF2-40B4-BE49-F238E27FC236}">
                <a16:creationId xmlns:a16="http://schemas.microsoft.com/office/drawing/2014/main" id="{5E4C87BC-E6F5-42A8-A9EF-97DD5C39FA31}"/>
              </a:ext>
            </a:extLst>
          </p:cNvPr>
          <p:cNvSpPr/>
          <p:nvPr/>
        </p:nvSpPr>
        <p:spPr>
          <a:xfrm rot="1918452">
            <a:off x="5654384" y="2893842"/>
            <a:ext cx="648072" cy="1686086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D462B6B-2885-4258-9860-74A8045E9833}"/>
              </a:ext>
            </a:extLst>
          </p:cNvPr>
          <p:cNvSpPr txBox="1"/>
          <p:nvPr/>
        </p:nvSpPr>
        <p:spPr>
          <a:xfrm>
            <a:off x="6597085" y="2940434"/>
            <a:ext cx="2454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Veronika</a:t>
            </a:r>
            <a:r>
              <a:rPr lang="nl-NL" dirty="0"/>
              <a:t> </a:t>
            </a:r>
            <a:r>
              <a:rPr lang="nl-NL" dirty="0" err="1"/>
              <a:t>Zwatz</a:t>
            </a:r>
            <a:r>
              <a:rPr lang="nl-NL" dirty="0"/>
              <a:t>-Meise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FBAA9451-0B0A-4AEA-A2C3-766CF7B96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t="4642" b="21160"/>
          <a:stretch/>
        </p:blipFill>
        <p:spPr bwMode="auto">
          <a:xfrm>
            <a:off x="0" y="1301105"/>
            <a:ext cx="9144000" cy="5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25AB22FC-3AE8-4FF1-A2F3-053D3433D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680" y="188640"/>
            <a:ext cx="5356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latin typeface="Arial" panose="020B0604020202020204" pitchFamily="34" charset="0"/>
              </a:rPr>
              <a:t>Warm Fronts: Meteorological Physical Background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latin typeface="Arial" panose="020B0604020202020204" pitchFamily="34" charset="0"/>
              </a:rPr>
              <a:t>                        Conveyor Belts</a:t>
            </a:r>
            <a:endParaRPr lang="nl-NL" altLang="nl-NL" sz="1800" dirty="0">
              <a:latin typeface="Arial" panose="020B0604020202020204" pitchFamily="34" charset="0"/>
            </a:endParaRPr>
          </a:p>
        </p:txBody>
      </p:sp>
      <p:sp>
        <p:nvSpPr>
          <p:cNvPr id="5" name="Pijl: gekromd omlaag 4">
            <a:extLst>
              <a:ext uri="{FF2B5EF4-FFF2-40B4-BE49-F238E27FC236}">
                <a16:creationId xmlns:a16="http://schemas.microsoft.com/office/drawing/2014/main" id="{1BEE0A71-0CA6-44A5-946C-C7023FEEFAF9}"/>
              </a:ext>
            </a:extLst>
          </p:cNvPr>
          <p:cNvSpPr/>
          <p:nvPr/>
        </p:nvSpPr>
        <p:spPr>
          <a:xfrm rot="20807512">
            <a:off x="867158" y="3080359"/>
            <a:ext cx="5400600" cy="2232248"/>
          </a:xfrm>
          <a:prstGeom prst="curvedDownArrow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Tekstvak 1">
            <a:extLst>
              <a:ext uri="{FF2B5EF4-FFF2-40B4-BE49-F238E27FC236}">
                <a16:creationId xmlns:a16="http://schemas.microsoft.com/office/drawing/2014/main" id="{8B0F7826-DAD0-4D84-8F0F-2925B4DAA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832" y="761266"/>
            <a:ext cx="19970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latin typeface="Arial" panose="020B0604020202020204" pitchFamily="34" charset="0"/>
              </a:rPr>
              <a:t>Warm Front Band</a:t>
            </a:r>
            <a:endParaRPr lang="nl-NL" altLang="nl-NL" sz="1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kstvak 1">
            <a:extLst>
              <a:ext uri="{FF2B5EF4-FFF2-40B4-BE49-F238E27FC236}">
                <a16:creationId xmlns:a16="http://schemas.microsoft.com/office/drawing/2014/main" id="{C5F07246-48C5-443B-9834-FFF030434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40" y="1124744"/>
            <a:ext cx="20996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latin typeface="Arial" panose="020B0604020202020204" pitchFamily="34" charset="0"/>
              </a:rPr>
              <a:t>Warm Front Shield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latin typeface="Arial" panose="020B0604020202020204" pitchFamily="34" charset="0"/>
              </a:rPr>
              <a:t>  Often 2 WCB’s</a:t>
            </a:r>
            <a:endParaRPr lang="nl-NL" altLang="nl-NL" sz="1800" dirty="0">
              <a:latin typeface="Arial" panose="020B0604020202020204" pitchFamily="34" charset="0"/>
            </a:endParaRPr>
          </a:p>
        </p:txBody>
      </p:sp>
      <p:sp>
        <p:nvSpPr>
          <p:cNvPr id="43011" name="Rechthoek 3">
            <a:extLst>
              <a:ext uri="{FF2B5EF4-FFF2-40B4-BE49-F238E27FC236}">
                <a16:creationId xmlns:a16="http://schemas.microsoft.com/office/drawing/2014/main" id="{F40C48F1-77A9-4B09-A8A7-6AA659DE0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404813"/>
            <a:ext cx="5356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latin typeface="Arial" panose="020B0604020202020204" pitchFamily="34" charset="0"/>
              </a:rPr>
              <a:t>Warm Fronts: Meteorological Physical Background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latin typeface="Arial" panose="020B0604020202020204" pitchFamily="34" charset="0"/>
              </a:rPr>
              <a:t>                        Conveyor Belts</a:t>
            </a:r>
            <a:endParaRPr lang="nl-NL" altLang="nl-NL" sz="1800" dirty="0">
              <a:latin typeface="Arial" panose="020B0604020202020204" pitchFamily="34" charset="0"/>
            </a:endParaRPr>
          </a:p>
        </p:txBody>
      </p:sp>
      <p:pic>
        <p:nvPicPr>
          <p:cNvPr id="43012" name="Picture 2">
            <a:extLst>
              <a:ext uri="{FF2B5EF4-FFF2-40B4-BE49-F238E27FC236}">
                <a16:creationId xmlns:a16="http://schemas.microsoft.com/office/drawing/2014/main" id="{CF24D616-953C-41C5-BBC2-6101B454D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t="19762" b="12199"/>
          <a:stretch>
            <a:fillRect/>
          </a:stretch>
        </p:blipFill>
        <p:spPr bwMode="auto">
          <a:xfrm>
            <a:off x="-16898" y="1773238"/>
            <a:ext cx="9126538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jl: gekromd omlaag 5">
            <a:extLst>
              <a:ext uri="{FF2B5EF4-FFF2-40B4-BE49-F238E27FC236}">
                <a16:creationId xmlns:a16="http://schemas.microsoft.com/office/drawing/2014/main" id="{540A770C-9BE6-4127-A7BC-C797F0F43738}"/>
              </a:ext>
            </a:extLst>
          </p:cNvPr>
          <p:cNvSpPr/>
          <p:nvPr/>
        </p:nvSpPr>
        <p:spPr>
          <a:xfrm rot="20807512">
            <a:off x="808815" y="3693675"/>
            <a:ext cx="6480972" cy="2476935"/>
          </a:xfrm>
          <a:prstGeom prst="curvedDownArrow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" name="Pijl: gekromd omlaag 2">
            <a:extLst>
              <a:ext uri="{FF2B5EF4-FFF2-40B4-BE49-F238E27FC236}">
                <a16:creationId xmlns:a16="http://schemas.microsoft.com/office/drawing/2014/main" id="{BEEBBD13-71D9-4E61-B5EB-079A270C72BF}"/>
              </a:ext>
            </a:extLst>
          </p:cNvPr>
          <p:cNvSpPr/>
          <p:nvPr/>
        </p:nvSpPr>
        <p:spPr>
          <a:xfrm>
            <a:off x="2195736" y="4005064"/>
            <a:ext cx="4320480" cy="2592288"/>
          </a:xfrm>
          <a:prstGeom prst="curvedDown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>
            <a:extLst>
              <a:ext uri="{FF2B5EF4-FFF2-40B4-BE49-F238E27FC236}">
                <a16:creationId xmlns:a16="http://schemas.microsoft.com/office/drawing/2014/main" id="{AC649F74-21BD-4A50-A86B-09D418F19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12843" b="17162"/>
          <a:stretch>
            <a:fillRect/>
          </a:stretch>
        </p:blipFill>
        <p:spPr bwMode="auto">
          <a:xfrm>
            <a:off x="0" y="1557338"/>
            <a:ext cx="914400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F5F7A138-7145-46E9-A40F-349A65AAFD2A}"/>
              </a:ext>
            </a:extLst>
          </p:cNvPr>
          <p:cNvSpPr/>
          <p:nvPr/>
        </p:nvSpPr>
        <p:spPr>
          <a:xfrm>
            <a:off x="4716463" y="3716338"/>
            <a:ext cx="2808287" cy="31416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sp>
        <p:nvSpPr>
          <p:cNvPr id="44036" name="Rechthoek 3">
            <a:extLst>
              <a:ext uri="{FF2B5EF4-FFF2-40B4-BE49-F238E27FC236}">
                <a16:creationId xmlns:a16="http://schemas.microsoft.com/office/drawing/2014/main" id="{1355B9E0-EB79-45CB-9285-88D717E45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0"/>
            <a:ext cx="5356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Warm Fronts: Meteorological Physical Background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             Conveyor Belts/Relative Streams</a:t>
            </a:r>
            <a:endParaRPr lang="nl-NL" altLang="nl-NL" sz="1800">
              <a:latin typeface="Arial" panose="020B0604020202020204" pitchFamily="34" charset="0"/>
            </a:endParaRPr>
          </a:p>
        </p:txBody>
      </p:sp>
      <p:sp>
        <p:nvSpPr>
          <p:cNvPr id="44037" name="Tekstvak 4">
            <a:extLst>
              <a:ext uri="{FF2B5EF4-FFF2-40B4-BE49-F238E27FC236}">
                <a16:creationId xmlns:a16="http://schemas.microsoft.com/office/drawing/2014/main" id="{9EF55BEA-94D7-40A2-AB5D-3DC3858E5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981075"/>
            <a:ext cx="24463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Detached Warm Front</a:t>
            </a:r>
            <a:endParaRPr lang="nl-NL" altLang="nl-NL" sz="1800">
              <a:latin typeface="Arial" panose="020B0604020202020204" pitchFamily="34" charset="0"/>
            </a:endParaRPr>
          </a:p>
        </p:txBody>
      </p:sp>
      <p:sp>
        <p:nvSpPr>
          <p:cNvPr id="2" name="Pijl: gekromd omlaag 1">
            <a:extLst>
              <a:ext uri="{FF2B5EF4-FFF2-40B4-BE49-F238E27FC236}">
                <a16:creationId xmlns:a16="http://schemas.microsoft.com/office/drawing/2014/main" id="{6E34B258-B298-46F3-8834-538DAC2174C6}"/>
              </a:ext>
            </a:extLst>
          </p:cNvPr>
          <p:cNvSpPr/>
          <p:nvPr/>
        </p:nvSpPr>
        <p:spPr>
          <a:xfrm rot="19672447">
            <a:off x="1515562" y="3880629"/>
            <a:ext cx="3743063" cy="834462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4" name="Pijl: omlaag 3">
            <a:extLst>
              <a:ext uri="{FF2B5EF4-FFF2-40B4-BE49-F238E27FC236}">
                <a16:creationId xmlns:a16="http://schemas.microsoft.com/office/drawing/2014/main" id="{818CC41C-B99D-48D3-A6D4-168365FC9910}"/>
              </a:ext>
            </a:extLst>
          </p:cNvPr>
          <p:cNvSpPr/>
          <p:nvPr/>
        </p:nvSpPr>
        <p:spPr>
          <a:xfrm rot="19436913">
            <a:off x="5121252" y="3732226"/>
            <a:ext cx="360040" cy="940485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Pijl: omlaag 7">
            <a:extLst>
              <a:ext uri="{FF2B5EF4-FFF2-40B4-BE49-F238E27FC236}">
                <a16:creationId xmlns:a16="http://schemas.microsoft.com/office/drawing/2014/main" id="{062ED273-A381-4774-8A27-E6575CA42AB0}"/>
              </a:ext>
            </a:extLst>
          </p:cNvPr>
          <p:cNvSpPr/>
          <p:nvPr/>
        </p:nvSpPr>
        <p:spPr>
          <a:xfrm rot="19436913">
            <a:off x="5706061" y="4532189"/>
            <a:ext cx="360040" cy="94048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hthoek 2">
            <a:extLst>
              <a:ext uri="{FF2B5EF4-FFF2-40B4-BE49-F238E27FC236}">
                <a16:creationId xmlns:a16="http://schemas.microsoft.com/office/drawing/2014/main" id="{480DACA6-5B1B-4689-9DCE-A22A40711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260350"/>
            <a:ext cx="45895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400" b="1" dirty="0">
                <a:latin typeface="Arial" panose="020B0604020202020204" pitchFamily="34" charset="0"/>
              </a:rPr>
              <a:t>Warm Fronts: Key Parameters</a:t>
            </a:r>
            <a:endParaRPr lang="nl-NL" altLang="nl-NL" sz="2400" b="1" dirty="0">
              <a:latin typeface="Arial" panose="020B0604020202020204" pitchFamily="34" charset="0"/>
            </a:endParaRPr>
          </a:p>
        </p:txBody>
      </p:sp>
      <p:pic>
        <p:nvPicPr>
          <p:cNvPr id="45059" name="Picture 1">
            <a:extLst>
              <a:ext uri="{FF2B5EF4-FFF2-40B4-BE49-F238E27FC236}">
                <a16:creationId xmlns:a16="http://schemas.microsoft.com/office/drawing/2014/main" id="{1AC165B0-88B1-4565-9A46-B52CAFFAB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285908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2">
            <a:extLst>
              <a:ext uri="{FF2B5EF4-FFF2-40B4-BE49-F238E27FC236}">
                <a16:creationId xmlns:a16="http://schemas.microsoft.com/office/drawing/2014/main" id="{CAC4A017-1E5C-49AD-9060-7D125F9D2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1338"/>
            <a:ext cx="2843213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3">
            <a:extLst>
              <a:ext uri="{FF2B5EF4-FFF2-40B4-BE49-F238E27FC236}">
                <a16:creationId xmlns:a16="http://schemas.microsoft.com/office/drawing/2014/main" id="{882026BC-9A32-4524-9E38-0C6D1BA7E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682750"/>
            <a:ext cx="2879725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4">
            <a:extLst>
              <a:ext uri="{FF2B5EF4-FFF2-40B4-BE49-F238E27FC236}">
                <a16:creationId xmlns:a16="http://schemas.microsoft.com/office/drawing/2014/main" id="{AC0C8194-D12F-4FC2-98CC-CA9090DBA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338638"/>
            <a:ext cx="2879725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5">
            <a:extLst>
              <a:ext uri="{FF2B5EF4-FFF2-40B4-BE49-F238E27FC236}">
                <a16:creationId xmlns:a16="http://schemas.microsoft.com/office/drawing/2014/main" id="{2FB0D51C-92E5-4A9C-99B5-97395B891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1" b="18788"/>
          <a:stretch>
            <a:fillRect/>
          </a:stretch>
        </p:blipFill>
        <p:spPr bwMode="auto">
          <a:xfrm>
            <a:off x="6084888" y="1700213"/>
            <a:ext cx="2582862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6">
            <a:extLst>
              <a:ext uri="{FF2B5EF4-FFF2-40B4-BE49-F238E27FC236}">
                <a16:creationId xmlns:a16="http://schemas.microsoft.com/office/drawing/2014/main" id="{8701B395-EFC2-4995-98B4-AD4F53FE6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3" b="14938"/>
          <a:stretch>
            <a:fillRect/>
          </a:stretch>
        </p:blipFill>
        <p:spPr bwMode="auto">
          <a:xfrm>
            <a:off x="6084888" y="4365625"/>
            <a:ext cx="256857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5" name="Tekstvak 9">
            <a:extLst>
              <a:ext uri="{FF2B5EF4-FFF2-40B4-BE49-F238E27FC236}">
                <a16:creationId xmlns:a16="http://schemas.microsoft.com/office/drawing/2014/main" id="{7BC256AA-2709-4F3D-8B91-C2DAAED82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341438"/>
            <a:ext cx="7134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WF Band		WF Shield		Detached WF</a:t>
            </a:r>
            <a:endParaRPr lang="nl-NL" altLang="nl-NL" sz="1800">
              <a:latin typeface="Arial" panose="020B0604020202020204" pitchFamily="34" charset="0"/>
            </a:endParaRPr>
          </a:p>
        </p:txBody>
      </p:sp>
      <p:sp>
        <p:nvSpPr>
          <p:cNvPr id="45066" name="Tekstvak 10">
            <a:extLst>
              <a:ext uri="{FF2B5EF4-FFF2-40B4-BE49-F238E27FC236}">
                <a16:creationId xmlns:a16="http://schemas.microsoft.com/office/drawing/2014/main" id="{A7D0F588-A6EE-4928-9EED-6D424B5C2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060575"/>
            <a:ext cx="6002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TA			TA			TA</a:t>
            </a:r>
            <a:endParaRPr lang="nl-NL" altLang="nl-NL" sz="1800">
              <a:latin typeface="Arial" panose="020B0604020202020204" pitchFamily="34" charset="0"/>
            </a:endParaRPr>
          </a:p>
        </p:txBody>
      </p:sp>
      <p:sp>
        <p:nvSpPr>
          <p:cNvPr id="45067" name="Tekstvak 11">
            <a:extLst>
              <a:ext uri="{FF2B5EF4-FFF2-40B4-BE49-F238E27FC236}">
                <a16:creationId xmlns:a16="http://schemas.microsoft.com/office/drawing/2014/main" id="{2BBD91CC-9106-43EA-AE7D-A785485CF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581525"/>
            <a:ext cx="6584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Isotachs			Isotachs			Isotachs</a:t>
            </a:r>
            <a:endParaRPr lang="nl-NL" altLang="nl-NL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>
            <a:extLst>
              <a:ext uri="{FF2B5EF4-FFF2-40B4-BE49-F238E27FC236}">
                <a16:creationId xmlns:a16="http://schemas.microsoft.com/office/drawing/2014/main" id="{327461EB-5B79-4071-91A8-3759F96A6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1" t="23120" r="24275" b="2962"/>
          <a:stretch>
            <a:fillRect/>
          </a:stretch>
        </p:blipFill>
        <p:spPr bwMode="auto">
          <a:xfrm>
            <a:off x="468313" y="620713"/>
            <a:ext cx="8434387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hthoek 5">
            <a:extLst>
              <a:ext uri="{FF2B5EF4-FFF2-40B4-BE49-F238E27FC236}">
                <a16:creationId xmlns:a16="http://schemas.microsoft.com/office/drawing/2014/main" id="{44C746F2-368F-4847-8840-C32250C09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680" y="95224"/>
            <a:ext cx="16690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400" b="1" dirty="0">
                <a:latin typeface="Arial" panose="020B0604020202020204" pitchFamily="34" charset="0"/>
              </a:rPr>
              <a:t>WF Shield</a:t>
            </a:r>
            <a:endParaRPr lang="nl-NL" altLang="nl-NL" sz="2400" b="1" dirty="0">
              <a:latin typeface="Arial" panose="020B0604020202020204" pitchFamily="34" charset="0"/>
            </a:endParaRPr>
          </a:p>
        </p:txBody>
      </p:sp>
      <p:sp>
        <p:nvSpPr>
          <p:cNvPr id="9" name="Vrije vorm 8">
            <a:extLst>
              <a:ext uri="{FF2B5EF4-FFF2-40B4-BE49-F238E27FC236}">
                <a16:creationId xmlns:a16="http://schemas.microsoft.com/office/drawing/2014/main" id="{DC40EA0E-8F9E-4D8C-8DCC-DF4D4F9BF7E3}"/>
              </a:ext>
            </a:extLst>
          </p:cNvPr>
          <p:cNvSpPr/>
          <p:nvPr/>
        </p:nvSpPr>
        <p:spPr>
          <a:xfrm>
            <a:off x="963613" y="2152650"/>
            <a:ext cx="2051050" cy="4346575"/>
          </a:xfrm>
          <a:custGeom>
            <a:avLst/>
            <a:gdLst>
              <a:gd name="connsiteX0" fmla="*/ 0 w 2051665"/>
              <a:gd name="connsiteY0" fmla="*/ 0 h 4345858"/>
              <a:gd name="connsiteX1" fmla="*/ 924233 w 2051665"/>
              <a:gd name="connsiteY1" fmla="*/ 422787 h 4345858"/>
              <a:gd name="connsiteX2" fmla="*/ 1730478 w 2051665"/>
              <a:gd name="connsiteY2" fmla="*/ 1347019 h 4345858"/>
              <a:gd name="connsiteX3" fmla="*/ 2045110 w 2051665"/>
              <a:gd name="connsiteY3" fmla="*/ 2477729 h 4345858"/>
              <a:gd name="connsiteX4" fmla="*/ 1691149 w 2051665"/>
              <a:gd name="connsiteY4" fmla="*/ 3126658 h 4345858"/>
              <a:gd name="connsiteX5" fmla="*/ 580104 w 2051665"/>
              <a:gd name="connsiteY5" fmla="*/ 4345858 h 4345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1665" h="4345858">
                <a:moveTo>
                  <a:pt x="0" y="0"/>
                </a:moveTo>
                <a:cubicBezTo>
                  <a:pt x="317910" y="99142"/>
                  <a:pt x="635820" y="198284"/>
                  <a:pt x="924233" y="422787"/>
                </a:cubicBezTo>
                <a:cubicBezTo>
                  <a:pt x="1212646" y="647290"/>
                  <a:pt x="1543665" y="1004529"/>
                  <a:pt x="1730478" y="1347019"/>
                </a:cubicBezTo>
                <a:cubicBezTo>
                  <a:pt x="1917291" y="1689509"/>
                  <a:pt x="2051665" y="2181123"/>
                  <a:pt x="2045110" y="2477729"/>
                </a:cubicBezTo>
                <a:cubicBezTo>
                  <a:pt x="2038555" y="2774335"/>
                  <a:pt x="1935317" y="2815303"/>
                  <a:pt x="1691149" y="3126658"/>
                </a:cubicBezTo>
                <a:cubicBezTo>
                  <a:pt x="1446981" y="3438013"/>
                  <a:pt x="1013542" y="3891935"/>
                  <a:pt x="580104" y="4345858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sp>
        <p:nvSpPr>
          <p:cNvPr id="10" name="Vrije vorm 9">
            <a:extLst>
              <a:ext uri="{FF2B5EF4-FFF2-40B4-BE49-F238E27FC236}">
                <a16:creationId xmlns:a16="http://schemas.microsoft.com/office/drawing/2014/main" id="{B48E8A6D-4178-4DD7-A2FE-4C477D278E7D}"/>
              </a:ext>
            </a:extLst>
          </p:cNvPr>
          <p:cNvSpPr/>
          <p:nvPr/>
        </p:nvSpPr>
        <p:spPr>
          <a:xfrm>
            <a:off x="2281238" y="2794000"/>
            <a:ext cx="3694112" cy="2295525"/>
          </a:xfrm>
          <a:custGeom>
            <a:avLst/>
            <a:gdLst>
              <a:gd name="connsiteX0" fmla="*/ 0 w 3693651"/>
              <a:gd name="connsiteY0" fmla="*/ 106516 h 2295832"/>
              <a:gd name="connsiteX1" fmla="*/ 1573161 w 3693651"/>
              <a:gd name="connsiteY1" fmla="*/ 116348 h 2295832"/>
              <a:gd name="connsiteX2" fmla="*/ 2694039 w 3693651"/>
              <a:gd name="connsiteY2" fmla="*/ 804606 h 2295832"/>
              <a:gd name="connsiteX3" fmla="*/ 3549445 w 3693651"/>
              <a:gd name="connsiteY3" fmla="*/ 2082800 h 2295832"/>
              <a:gd name="connsiteX4" fmla="*/ 3559277 w 3693651"/>
              <a:gd name="connsiteY4" fmla="*/ 2082800 h 2295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3651" h="2295832">
                <a:moveTo>
                  <a:pt x="0" y="106516"/>
                </a:moveTo>
                <a:cubicBezTo>
                  <a:pt x="562077" y="53258"/>
                  <a:pt x="1124155" y="0"/>
                  <a:pt x="1573161" y="116348"/>
                </a:cubicBezTo>
                <a:cubicBezTo>
                  <a:pt x="2022168" y="232696"/>
                  <a:pt x="2364658" y="476864"/>
                  <a:pt x="2694039" y="804606"/>
                </a:cubicBezTo>
                <a:cubicBezTo>
                  <a:pt x="3023420" y="1132348"/>
                  <a:pt x="3405239" y="1869768"/>
                  <a:pt x="3549445" y="2082800"/>
                </a:cubicBezTo>
                <a:cubicBezTo>
                  <a:pt x="3693651" y="2295832"/>
                  <a:pt x="3626464" y="2189316"/>
                  <a:pt x="3559277" y="2082800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sp>
        <p:nvSpPr>
          <p:cNvPr id="11" name="Gelijkbenige driehoek 10">
            <a:extLst>
              <a:ext uri="{FF2B5EF4-FFF2-40B4-BE49-F238E27FC236}">
                <a16:creationId xmlns:a16="http://schemas.microsoft.com/office/drawing/2014/main" id="{E9E0ED94-7D5D-48B8-9805-0C2FB29750C2}"/>
              </a:ext>
            </a:extLst>
          </p:cNvPr>
          <p:cNvSpPr/>
          <p:nvPr/>
        </p:nvSpPr>
        <p:spPr>
          <a:xfrm rot="4601220">
            <a:off x="2779713" y="4076700"/>
            <a:ext cx="839788" cy="503237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sp>
        <p:nvSpPr>
          <p:cNvPr id="12" name="Stroomdiagram: Uitstel 11">
            <a:extLst>
              <a:ext uri="{FF2B5EF4-FFF2-40B4-BE49-F238E27FC236}">
                <a16:creationId xmlns:a16="http://schemas.microsoft.com/office/drawing/2014/main" id="{3B7E2B23-C0A5-4FE6-B4DB-84DCFC617852}"/>
              </a:ext>
            </a:extLst>
          </p:cNvPr>
          <p:cNvSpPr/>
          <p:nvPr/>
        </p:nvSpPr>
        <p:spPr>
          <a:xfrm rot="17487139">
            <a:off x="3937794" y="2637631"/>
            <a:ext cx="300038" cy="403225"/>
          </a:xfrm>
          <a:prstGeom prst="flowChartDela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sp>
        <p:nvSpPr>
          <p:cNvPr id="13" name="Stroomdiagram: Uitstel 12">
            <a:extLst>
              <a:ext uri="{FF2B5EF4-FFF2-40B4-BE49-F238E27FC236}">
                <a16:creationId xmlns:a16="http://schemas.microsoft.com/office/drawing/2014/main" id="{15C0440C-55EA-497C-92C3-262687A30278}"/>
              </a:ext>
            </a:extLst>
          </p:cNvPr>
          <p:cNvSpPr/>
          <p:nvPr/>
        </p:nvSpPr>
        <p:spPr>
          <a:xfrm rot="19365404">
            <a:off x="5311775" y="3767138"/>
            <a:ext cx="300038" cy="401637"/>
          </a:xfrm>
          <a:prstGeom prst="flowChartDela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sp>
        <p:nvSpPr>
          <p:cNvPr id="46090" name="Tekstvak 13">
            <a:extLst>
              <a:ext uri="{FF2B5EF4-FFF2-40B4-BE49-F238E27FC236}">
                <a16:creationId xmlns:a16="http://schemas.microsoft.com/office/drawing/2014/main" id="{B667A576-A181-4B8B-827B-991288FBF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0325" y="74989"/>
            <a:ext cx="25260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400" b="1" dirty="0">
                <a:latin typeface="Arial" panose="020B0604020202020204" pitchFamily="34" charset="0"/>
              </a:rPr>
              <a:t>TA and </a:t>
            </a:r>
            <a:r>
              <a:rPr lang="en-US" altLang="nl-NL" sz="2400" b="1" dirty="0" err="1">
                <a:latin typeface="Arial" panose="020B0604020202020204" pitchFamily="34" charset="0"/>
              </a:rPr>
              <a:t>Isotachs</a:t>
            </a:r>
            <a:endParaRPr lang="nl-NL" altLang="nl-NL" sz="24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hthoek 2">
            <a:extLst>
              <a:ext uri="{FF2B5EF4-FFF2-40B4-BE49-F238E27FC236}">
                <a16:creationId xmlns:a16="http://schemas.microsoft.com/office/drawing/2014/main" id="{B177CFB2-7793-49C4-8EBD-04FAE3D1D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000" b="1">
                <a:latin typeface="Arial" panose="020B0604020202020204" pitchFamily="34" charset="0"/>
              </a:rPr>
              <a:t>               </a:t>
            </a:r>
            <a:r>
              <a:rPr lang="en-US" altLang="nl-NL" sz="2400" b="1">
                <a:latin typeface="Arial" panose="020B0604020202020204" pitchFamily="34" charset="0"/>
              </a:rPr>
              <a:t>Warm Front: Weather events</a:t>
            </a:r>
          </a:p>
        </p:txBody>
      </p:sp>
      <p:pic>
        <p:nvPicPr>
          <p:cNvPr id="47107" name="Picture 7">
            <a:extLst>
              <a:ext uri="{FF2B5EF4-FFF2-40B4-BE49-F238E27FC236}">
                <a16:creationId xmlns:a16="http://schemas.microsoft.com/office/drawing/2014/main" id="{AA2E4AF7-C1BC-44E4-B93B-5A9800DDC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3419475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9">
            <a:extLst>
              <a:ext uri="{FF2B5EF4-FFF2-40B4-BE49-F238E27FC236}">
                <a16:creationId xmlns:a16="http://schemas.microsoft.com/office/drawing/2014/main" id="{5681CD8D-8320-446D-B16F-FB04610EA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708275"/>
            <a:ext cx="3398838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10">
            <a:extLst>
              <a:ext uri="{FF2B5EF4-FFF2-40B4-BE49-F238E27FC236}">
                <a16:creationId xmlns:a16="http://schemas.microsoft.com/office/drawing/2014/main" id="{BAD89EC0-F0E5-4215-AE81-9180F8E9C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4130675"/>
            <a:ext cx="3382962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1">
            <a:extLst>
              <a:ext uri="{FF2B5EF4-FFF2-40B4-BE49-F238E27FC236}">
                <a16:creationId xmlns:a16="http://schemas.microsoft.com/office/drawing/2014/main" id="{74222BB8-1972-4E12-B4E0-00E9AA793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8" t="29620" r="31992" b="17580"/>
          <a:stretch>
            <a:fillRect/>
          </a:stretch>
        </p:blipFill>
        <p:spPr bwMode="auto">
          <a:xfrm>
            <a:off x="4572000" y="3268663"/>
            <a:ext cx="4140200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12">
            <a:extLst>
              <a:ext uri="{FF2B5EF4-FFF2-40B4-BE49-F238E27FC236}">
                <a16:creationId xmlns:a16="http://schemas.microsoft.com/office/drawing/2014/main" id="{9BC99FE4-989D-437F-A93D-19C5F26A1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1" t="18919" r="24275" b="2962"/>
          <a:stretch>
            <a:fillRect/>
          </a:stretch>
        </p:blipFill>
        <p:spPr bwMode="auto">
          <a:xfrm>
            <a:off x="395288" y="0"/>
            <a:ext cx="4140200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kstvak 12">
            <a:extLst>
              <a:ext uri="{FF2B5EF4-FFF2-40B4-BE49-F238E27FC236}">
                <a16:creationId xmlns:a16="http://schemas.microsoft.com/office/drawing/2014/main" id="{233F028F-6CBB-4130-96F4-A369EC208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48896"/>
            <a:ext cx="46723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400" b="1" dirty="0">
                <a:latin typeface="Arial" panose="020B0604020202020204" pitchFamily="34" charset="0"/>
              </a:rPr>
              <a:t>Weather Events in a WF Shield</a:t>
            </a:r>
            <a:endParaRPr lang="nl-NL" altLang="nl-NL" sz="2400" b="1" dirty="0">
              <a:latin typeface="Arial" panose="020B0604020202020204" pitchFamily="34" charset="0"/>
            </a:endParaRPr>
          </a:p>
        </p:txBody>
      </p:sp>
      <p:pic>
        <p:nvPicPr>
          <p:cNvPr id="48133" name="Picture 13">
            <a:extLst>
              <a:ext uri="{FF2B5EF4-FFF2-40B4-BE49-F238E27FC236}">
                <a16:creationId xmlns:a16="http://schemas.microsoft.com/office/drawing/2014/main" id="{679943E7-5FC6-4567-8816-C3E280917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9" r="19286" b="64120"/>
          <a:stretch>
            <a:fillRect/>
          </a:stretch>
        </p:blipFill>
        <p:spPr bwMode="auto">
          <a:xfrm>
            <a:off x="395288" y="3352800"/>
            <a:ext cx="40322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al 14">
            <a:extLst>
              <a:ext uri="{FF2B5EF4-FFF2-40B4-BE49-F238E27FC236}">
                <a16:creationId xmlns:a16="http://schemas.microsoft.com/office/drawing/2014/main" id="{B11FFD40-5852-47FD-A997-B7AB300A2646}"/>
              </a:ext>
            </a:extLst>
          </p:cNvPr>
          <p:cNvSpPr/>
          <p:nvPr/>
        </p:nvSpPr>
        <p:spPr>
          <a:xfrm>
            <a:off x="6372225" y="5084763"/>
            <a:ext cx="863600" cy="129698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7215E90B-7AF3-466A-90B0-E827AAD8395B}"/>
              </a:ext>
            </a:extLst>
          </p:cNvPr>
          <p:cNvSpPr/>
          <p:nvPr/>
        </p:nvSpPr>
        <p:spPr>
          <a:xfrm>
            <a:off x="683568" y="476672"/>
            <a:ext cx="7776864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Frontal substructures </a:t>
            </a:r>
          </a:p>
          <a:p>
            <a:r>
              <a:rPr lang="en-US" sz="2400" dirty="0"/>
              <a:t>Why are they important?</a:t>
            </a:r>
          </a:p>
          <a:p>
            <a:endParaRPr lang="en-US" dirty="0"/>
          </a:p>
          <a:p>
            <a:r>
              <a:rPr lang="en-US" dirty="0"/>
              <a:t>*They often show new developments within fronts which might (or </a:t>
            </a:r>
          </a:p>
          <a:p>
            <a:r>
              <a:rPr lang="en-US" dirty="0"/>
              <a:t>might not) lead to structural changes of frontal systems and its weather phenomena.</a:t>
            </a:r>
          </a:p>
          <a:p>
            <a:endParaRPr lang="en-US" dirty="0"/>
          </a:p>
          <a:p>
            <a:r>
              <a:rPr lang="en-US" dirty="0"/>
              <a:t>*They are often the first signs for ongoing physical processes within the fronts even before they are reflected in model fields.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*It is important to check the satellite images in the perspective of such new developments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38D7FFD-9C87-4239-9789-93A514AEAF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t="22000" r="58662" b="13601"/>
          <a:stretch/>
        </p:blipFill>
        <p:spPr>
          <a:xfrm>
            <a:off x="2555776" y="3212976"/>
            <a:ext cx="2808312" cy="2691299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EE252F70-F1C1-4314-9AF9-E252F9FA4AE2}"/>
              </a:ext>
            </a:extLst>
          </p:cNvPr>
          <p:cNvSpPr/>
          <p:nvPr/>
        </p:nvSpPr>
        <p:spPr>
          <a:xfrm>
            <a:off x="2654089" y="3572134"/>
            <a:ext cx="864096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Pijl: omlaag 4">
            <a:extLst>
              <a:ext uri="{FF2B5EF4-FFF2-40B4-BE49-F238E27FC236}">
                <a16:creationId xmlns:a16="http://schemas.microsoft.com/office/drawing/2014/main" id="{0D9B99C6-B73C-405D-93EA-7B79865BAA27}"/>
              </a:ext>
            </a:extLst>
          </p:cNvPr>
          <p:cNvSpPr/>
          <p:nvPr/>
        </p:nvSpPr>
        <p:spPr>
          <a:xfrm rot="4040497">
            <a:off x="3745650" y="3206930"/>
            <a:ext cx="288032" cy="7096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3091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E4B123E-FCBD-4550-99D3-86089DB540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05" t="22167" r="21259" b="22167"/>
          <a:stretch/>
        </p:blipFill>
        <p:spPr>
          <a:xfrm>
            <a:off x="-36512" y="1567535"/>
            <a:ext cx="9180512" cy="5290465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4BEB7BF5-483D-4A03-85C0-26926A543E9B}"/>
              </a:ext>
            </a:extLst>
          </p:cNvPr>
          <p:cNvSpPr/>
          <p:nvPr/>
        </p:nvSpPr>
        <p:spPr>
          <a:xfrm>
            <a:off x="3563888" y="188640"/>
            <a:ext cx="20489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Front decay</a:t>
            </a:r>
          </a:p>
          <a:p>
            <a:endParaRPr lang="en-US" sz="2400" b="1" dirty="0"/>
          </a:p>
          <a:p>
            <a:r>
              <a:rPr lang="en-US" sz="2400" dirty="0"/>
              <a:t>Airmass RGB</a:t>
            </a:r>
            <a:endParaRPr lang="nl-NL" sz="2400" dirty="0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3920F552-1628-4E3D-B126-F1AEFC3B571E}"/>
              </a:ext>
            </a:extLst>
          </p:cNvPr>
          <p:cNvSpPr/>
          <p:nvPr/>
        </p:nvSpPr>
        <p:spPr>
          <a:xfrm>
            <a:off x="4283968" y="2852936"/>
            <a:ext cx="1328879" cy="108012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15A306B-453E-4D56-BA0F-D6322B08F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784" y="3998000"/>
            <a:ext cx="3817500" cy="2860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ADA1380-4CE5-4BB8-B1B0-128F500C9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4077072"/>
            <a:ext cx="2401437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214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4212C1C-B345-434E-8749-F4EB176F53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0" t="20601" r="20864" b="7867"/>
          <a:stretch/>
        </p:blipFill>
        <p:spPr>
          <a:xfrm>
            <a:off x="-36511" y="764704"/>
            <a:ext cx="9168876" cy="608421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BC3871D-CD88-4B8F-975E-A4869AAC1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1" y="4600500"/>
            <a:ext cx="3240360" cy="2257500"/>
          </a:xfrm>
          <a:prstGeom prst="rect">
            <a:avLst/>
          </a:prstGeom>
        </p:spPr>
      </p:pic>
      <p:sp>
        <p:nvSpPr>
          <p:cNvPr id="6" name="Pijl: rechts 5">
            <a:extLst>
              <a:ext uri="{FF2B5EF4-FFF2-40B4-BE49-F238E27FC236}">
                <a16:creationId xmlns:a16="http://schemas.microsoft.com/office/drawing/2014/main" id="{B52FD0DA-E7A5-42C1-AE33-283D80DD1663}"/>
              </a:ext>
            </a:extLst>
          </p:cNvPr>
          <p:cNvSpPr/>
          <p:nvPr/>
        </p:nvSpPr>
        <p:spPr>
          <a:xfrm rot="19915878">
            <a:off x="3575613" y="2382970"/>
            <a:ext cx="1800200" cy="499824"/>
          </a:xfrm>
          <a:prstGeom prst="rightArrow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A302472-297E-4496-85E1-E79EF63555EB}"/>
              </a:ext>
            </a:extLst>
          </p:cNvPr>
          <p:cNvSpPr txBox="1"/>
          <p:nvPr/>
        </p:nvSpPr>
        <p:spPr>
          <a:xfrm>
            <a:off x="5070784" y="2448216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solidFill>
                  <a:schemeClr val="bg1"/>
                </a:solidFill>
              </a:rPr>
              <a:t>REx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BF665407-65BF-47EB-82F0-C429AF5DA633}"/>
              </a:ext>
            </a:extLst>
          </p:cNvPr>
          <p:cNvSpPr/>
          <p:nvPr/>
        </p:nvSpPr>
        <p:spPr>
          <a:xfrm>
            <a:off x="2600919" y="130276"/>
            <a:ext cx="38940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Front decay and </a:t>
            </a:r>
            <a:r>
              <a:rPr lang="en-US" sz="2400" b="1" dirty="0" err="1"/>
              <a:t>Isotachs</a:t>
            </a:r>
            <a:endParaRPr lang="en-US" sz="2400" b="1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5129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7413A236-9B7D-4233-AE88-7D1400963592}"/>
              </a:ext>
            </a:extLst>
          </p:cNvPr>
          <p:cNvSpPr/>
          <p:nvPr/>
        </p:nvSpPr>
        <p:spPr>
          <a:xfrm>
            <a:off x="359024" y="347007"/>
            <a:ext cx="878497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/>
              <a:t>The most common </a:t>
            </a:r>
            <a:r>
              <a:rPr lang="nl-NL" sz="3200" b="1" dirty="0" err="1"/>
              <a:t>frontal</a:t>
            </a:r>
            <a:r>
              <a:rPr lang="nl-NL" sz="3200" b="1" dirty="0"/>
              <a:t> sub-</a:t>
            </a:r>
            <a:r>
              <a:rPr lang="nl-NL" sz="3200" b="1" dirty="0" err="1"/>
              <a:t>structures</a:t>
            </a:r>
            <a:r>
              <a:rPr lang="nl-NL" sz="3200" b="1" dirty="0"/>
              <a:t>:</a:t>
            </a:r>
          </a:p>
          <a:p>
            <a:endParaRPr lang="nl-NL" sz="2400" b="1" dirty="0">
              <a:effectLst/>
              <a:latin typeface="Courier New" panose="02070309020205020404" pitchFamily="49" charset="0"/>
            </a:endParaRPr>
          </a:p>
          <a:p>
            <a:endParaRPr lang="nl-NL" sz="2400" b="1" dirty="0">
              <a:effectLst/>
              <a:latin typeface="Courier New" panose="02070309020205020404" pitchFamily="49" charset="0"/>
            </a:endParaRPr>
          </a:p>
          <a:p>
            <a:r>
              <a:rPr lang="nl-NL" sz="2400" b="1" dirty="0"/>
              <a:t>*Front </a:t>
            </a:r>
            <a:r>
              <a:rPr lang="nl-NL" sz="2400" b="1" dirty="0" err="1"/>
              <a:t>Decay</a:t>
            </a:r>
            <a:endParaRPr lang="nl-NL" sz="2400" b="1" dirty="0"/>
          </a:p>
          <a:p>
            <a:endParaRPr lang="nl-NL" sz="2400" b="1" dirty="0"/>
          </a:p>
          <a:p>
            <a:r>
              <a:rPr lang="nl-NL" sz="2400" b="1" dirty="0"/>
              <a:t>*Front </a:t>
            </a:r>
            <a:r>
              <a:rPr lang="nl-NL" sz="2400" b="1" dirty="0" err="1"/>
              <a:t>Intensification</a:t>
            </a:r>
            <a:r>
              <a:rPr lang="nl-NL" sz="2400" b="1" dirty="0"/>
              <a:t> </a:t>
            </a:r>
            <a:r>
              <a:rPr lang="nl-NL" sz="2400" b="1" dirty="0" err="1"/>
              <a:t>by</a:t>
            </a:r>
            <a:r>
              <a:rPr lang="nl-NL" sz="2400" b="1" dirty="0"/>
              <a:t> Jet Crossing</a:t>
            </a:r>
          </a:p>
          <a:p>
            <a:endParaRPr lang="nl-NL" sz="2400" b="1" dirty="0"/>
          </a:p>
          <a:p>
            <a:r>
              <a:rPr lang="nl-NL" sz="2400" b="1" dirty="0"/>
              <a:t>*Rapid </a:t>
            </a:r>
            <a:r>
              <a:rPr lang="nl-NL" sz="2400" b="1" dirty="0" err="1"/>
              <a:t>Cyclogenesis</a:t>
            </a:r>
            <a:endParaRPr lang="nl-NL" sz="2400" b="1" dirty="0"/>
          </a:p>
          <a:p>
            <a:endParaRPr lang="nl-NL" sz="2400" b="1" dirty="0"/>
          </a:p>
          <a:p>
            <a:r>
              <a:rPr lang="nl-NL" sz="2400" b="1" dirty="0"/>
              <a:t>*</a:t>
            </a:r>
            <a:r>
              <a:rPr lang="nl-NL" sz="2400" b="1" dirty="0" err="1"/>
              <a:t>Secondary</a:t>
            </a:r>
            <a:r>
              <a:rPr lang="nl-NL" sz="2400" b="1" dirty="0"/>
              <a:t> Low Centers in </a:t>
            </a:r>
            <a:r>
              <a:rPr lang="nl-NL" sz="2400" b="1" dirty="0" err="1"/>
              <a:t>Occlusions</a:t>
            </a:r>
            <a:r>
              <a:rPr lang="nl-NL" sz="2400" b="1" dirty="0"/>
              <a:t> Cloud Bands</a:t>
            </a:r>
          </a:p>
          <a:p>
            <a:endParaRPr lang="nl-NL" sz="2400" b="1" dirty="0"/>
          </a:p>
          <a:p>
            <a:r>
              <a:rPr lang="nl-NL" sz="2400" b="1" dirty="0"/>
              <a:t>*</a:t>
            </a:r>
            <a:r>
              <a:rPr lang="nl-NL" sz="2400" b="1" dirty="0" err="1"/>
              <a:t>Upper</a:t>
            </a:r>
            <a:r>
              <a:rPr lang="nl-NL" sz="2400" b="1" dirty="0"/>
              <a:t> Wave</a:t>
            </a:r>
          </a:p>
          <a:p>
            <a:endParaRPr lang="nl-NL" sz="2400" b="1" dirty="0"/>
          </a:p>
          <a:p>
            <a:r>
              <a:rPr lang="nl-NL" sz="2400" b="1" dirty="0"/>
              <a:t>*Wave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ACF67E22-870F-4955-A8B7-66FB2B90C0DB}"/>
              </a:ext>
            </a:extLst>
          </p:cNvPr>
          <p:cNvSpPr/>
          <p:nvPr/>
        </p:nvSpPr>
        <p:spPr>
          <a:xfrm>
            <a:off x="251520" y="3682767"/>
            <a:ext cx="7848872" cy="6823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B49A692-9B50-4D42-A781-6FDE96CA28C9}"/>
              </a:ext>
            </a:extLst>
          </p:cNvPr>
          <p:cNvSpPr txBox="1"/>
          <p:nvPr/>
        </p:nvSpPr>
        <p:spPr>
          <a:xfrm>
            <a:off x="5380604" y="2916049"/>
            <a:ext cx="2454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Veronika</a:t>
            </a:r>
            <a:r>
              <a:rPr lang="nl-NL" dirty="0"/>
              <a:t> </a:t>
            </a:r>
            <a:r>
              <a:rPr lang="nl-NL" dirty="0" err="1"/>
              <a:t>Zwatz</a:t>
            </a:r>
            <a:r>
              <a:rPr lang="nl-NL" dirty="0"/>
              <a:t>-Meise</a:t>
            </a:r>
          </a:p>
        </p:txBody>
      </p:sp>
      <p:sp>
        <p:nvSpPr>
          <p:cNvPr id="7" name="Pijl: omlaag 6">
            <a:extLst>
              <a:ext uri="{FF2B5EF4-FFF2-40B4-BE49-F238E27FC236}">
                <a16:creationId xmlns:a16="http://schemas.microsoft.com/office/drawing/2014/main" id="{A2BD3B20-AC9A-45E2-8E51-0C1E41BEC02A}"/>
              </a:ext>
            </a:extLst>
          </p:cNvPr>
          <p:cNvSpPr/>
          <p:nvPr/>
        </p:nvSpPr>
        <p:spPr>
          <a:xfrm rot="5400000">
            <a:off x="4386174" y="2511488"/>
            <a:ext cx="360236" cy="1390781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91F1A9F5-9F19-4B5E-8C04-F004F3DEAB7C}"/>
              </a:ext>
            </a:extLst>
          </p:cNvPr>
          <p:cNvSpPr/>
          <p:nvPr/>
        </p:nvSpPr>
        <p:spPr>
          <a:xfrm>
            <a:off x="472549" y="2857524"/>
            <a:ext cx="3143454" cy="85571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Pijl: omlaag 8">
            <a:extLst>
              <a:ext uri="{FF2B5EF4-FFF2-40B4-BE49-F238E27FC236}">
                <a16:creationId xmlns:a16="http://schemas.microsoft.com/office/drawing/2014/main" id="{DD0030C8-B0F3-4DB7-8F02-70571EDEB38C}"/>
              </a:ext>
            </a:extLst>
          </p:cNvPr>
          <p:cNvSpPr/>
          <p:nvPr/>
        </p:nvSpPr>
        <p:spPr>
          <a:xfrm>
            <a:off x="6300192" y="3285380"/>
            <a:ext cx="159619" cy="431651"/>
          </a:xfrm>
          <a:prstGeom prst="downArrow">
            <a:avLst>
              <a:gd name="adj1" fmla="val 10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6ED33BA-2BDA-4009-AAC2-3403BA4130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13" t="19600" b="7601"/>
          <a:stretch/>
        </p:blipFill>
        <p:spPr>
          <a:xfrm>
            <a:off x="-1" y="1933610"/>
            <a:ext cx="9168997" cy="494116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9FD4B71-EEF3-4305-B50C-0B13CEC56D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112" t="48801" r="1964" b="17802"/>
          <a:stretch/>
        </p:blipFill>
        <p:spPr>
          <a:xfrm>
            <a:off x="5086481" y="1933610"/>
            <a:ext cx="4098010" cy="257270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CEBD263-5397-4274-B2A2-E5AD646F10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468" t="50124" r="2291" b="16994"/>
          <a:stretch/>
        </p:blipFill>
        <p:spPr>
          <a:xfrm>
            <a:off x="5065583" y="4302070"/>
            <a:ext cx="4067221" cy="2572708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2075F4E-386F-4AB9-8431-C85C7575C172}"/>
              </a:ext>
            </a:extLst>
          </p:cNvPr>
          <p:cNvSpPr/>
          <p:nvPr/>
        </p:nvSpPr>
        <p:spPr>
          <a:xfrm>
            <a:off x="3563888" y="188640"/>
            <a:ext cx="21018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Front decay</a:t>
            </a:r>
          </a:p>
          <a:p>
            <a:endParaRPr lang="en-US" sz="2400" b="1" dirty="0"/>
          </a:p>
          <a:p>
            <a:r>
              <a:rPr lang="en-US" sz="2400" dirty="0"/>
              <a:t>Cross Section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3859311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496C73CE-AD48-40BF-B6D4-A7DFDEB1A47C}"/>
              </a:ext>
            </a:extLst>
          </p:cNvPr>
          <p:cNvSpPr/>
          <p:nvPr/>
        </p:nvSpPr>
        <p:spPr>
          <a:xfrm>
            <a:off x="35496" y="44624"/>
            <a:ext cx="910850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1200" dirty="0">
              <a:solidFill>
                <a:srgbClr val="000000"/>
              </a:solidFill>
              <a:latin typeface="Unit Offc"/>
            </a:endParaRPr>
          </a:p>
          <a:p>
            <a:r>
              <a:rPr lang="nl-NL" sz="2400" b="1" dirty="0">
                <a:latin typeface="Unit Offc"/>
              </a:rPr>
              <a:t>Waves </a:t>
            </a:r>
            <a:r>
              <a:rPr lang="nl-NL" sz="2400" b="1" dirty="0" err="1">
                <a:latin typeface="Unit Offc"/>
              </a:rPr>
              <a:t>and</a:t>
            </a:r>
            <a:r>
              <a:rPr lang="nl-NL" sz="2400" b="1" dirty="0">
                <a:latin typeface="Unit Offc"/>
              </a:rPr>
              <a:t> </a:t>
            </a:r>
            <a:r>
              <a:rPr lang="nl-NL" sz="2400" b="1" dirty="0" err="1">
                <a:latin typeface="Unit Offc"/>
              </a:rPr>
              <a:t>Upper</a:t>
            </a:r>
            <a:r>
              <a:rPr lang="nl-NL" sz="2400" b="1" dirty="0">
                <a:latin typeface="Unit Offc"/>
              </a:rPr>
              <a:t> Waves </a:t>
            </a:r>
          </a:p>
          <a:p>
            <a:endParaRPr lang="nl-NL" sz="2400" b="1" dirty="0">
              <a:latin typeface="Unit Offc"/>
            </a:endParaRPr>
          </a:p>
          <a:p>
            <a:r>
              <a:rPr lang="en-US" dirty="0">
                <a:latin typeface="Unit Offc"/>
              </a:rPr>
              <a:t>According to the Manual on Satellite meteorology: </a:t>
            </a:r>
          </a:p>
          <a:p>
            <a:endParaRPr lang="en-US" dirty="0">
              <a:latin typeface="Unit Offc"/>
            </a:endParaRPr>
          </a:p>
          <a:p>
            <a:r>
              <a:rPr lang="en-US" dirty="0">
                <a:latin typeface="Courier New" panose="02070309020205020404" pitchFamily="49" charset="0"/>
              </a:rPr>
              <a:t>*</a:t>
            </a:r>
            <a:r>
              <a:rPr lang="en-US" dirty="0">
                <a:latin typeface="Unit Offc"/>
              </a:rPr>
              <a:t>Upper Waves are cloud bulges at the rear edge of Cold Front cloud bands. They are associated with upper level processes and do not develop. </a:t>
            </a:r>
          </a:p>
          <a:p>
            <a:endParaRPr lang="en-US" dirty="0">
              <a:latin typeface="Unit Offc"/>
            </a:endParaRPr>
          </a:p>
          <a:p>
            <a:r>
              <a:rPr lang="en-US" dirty="0">
                <a:latin typeface="Courier New" panose="02070309020205020404" pitchFamily="49" charset="0"/>
              </a:rPr>
              <a:t>*</a:t>
            </a:r>
            <a:r>
              <a:rPr lang="en-US" dirty="0">
                <a:latin typeface="Unit Offc"/>
              </a:rPr>
              <a:t>Waves are cloud bulges at the rear edge of Cold Front cloud bands, indicating the initial stage of secondary cyclogenesis. </a:t>
            </a:r>
          </a:p>
          <a:p>
            <a:endParaRPr lang="nl-NL" dirty="0">
              <a:latin typeface="Unit Offc"/>
            </a:endParaRPr>
          </a:p>
          <a:p>
            <a:r>
              <a:rPr lang="en-US" dirty="0">
                <a:latin typeface="Unit Offc"/>
              </a:rPr>
              <a:t>How can we differentiate between these 2 wave types? 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7183B43-E12D-4498-BDFE-EFD6E83024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t="11607" r="26375" b="13934"/>
          <a:stretch/>
        </p:blipFill>
        <p:spPr>
          <a:xfrm>
            <a:off x="35496" y="3717032"/>
            <a:ext cx="2552037" cy="314096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1D04918-C06D-4BE1-829D-35BC819B1F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26060" r="32045" b="12546"/>
          <a:stretch/>
        </p:blipFill>
        <p:spPr>
          <a:xfrm>
            <a:off x="6556469" y="3651402"/>
            <a:ext cx="2579977" cy="3223376"/>
          </a:xfrm>
          <a:prstGeom prst="rect">
            <a:avLst/>
          </a:prstGeom>
        </p:spPr>
      </p:pic>
      <p:sp>
        <p:nvSpPr>
          <p:cNvPr id="7" name="Pijl: rechts 6">
            <a:extLst>
              <a:ext uri="{FF2B5EF4-FFF2-40B4-BE49-F238E27FC236}">
                <a16:creationId xmlns:a16="http://schemas.microsoft.com/office/drawing/2014/main" id="{C3E20EFE-711C-4633-AEFC-41B05A735CFB}"/>
              </a:ext>
            </a:extLst>
          </p:cNvPr>
          <p:cNvSpPr/>
          <p:nvPr/>
        </p:nvSpPr>
        <p:spPr>
          <a:xfrm rot="10800000">
            <a:off x="1311513" y="4941168"/>
            <a:ext cx="1276019" cy="4126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Pijl: rechts 7">
            <a:extLst>
              <a:ext uri="{FF2B5EF4-FFF2-40B4-BE49-F238E27FC236}">
                <a16:creationId xmlns:a16="http://schemas.microsoft.com/office/drawing/2014/main" id="{85E71BCA-C045-41F3-8CCB-BEA03F38B1E2}"/>
              </a:ext>
            </a:extLst>
          </p:cNvPr>
          <p:cNvSpPr/>
          <p:nvPr/>
        </p:nvSpPr>
        <p:spPr>
          <a:xfrm>
            <a:off x="6228184" y="4874892"/>
            <a:ext cx="936104" cy="4126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92D24F1-89D9-4728-8948-2E0D43966AA2}"/>
              </a:ext>
            </a:extLst>
          </p:cNvPr>
          <p:cNvSpPr txBox="1"/>
          <p:nvPr/>
        </p:nvSpPr>
        <p:spPr>
          <a:xfrm>
            <a:off x="2608460" y="4874892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Upper</a:t>
            </a:r>
            <a:endParaRPr lang="nl-NL" dirty="0"/>
          </a:p>
          <a:p>
            <a:r>
              <a:rPr lang="nl-NL" dirty="0"/>
              <a:t>Wave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1BEB350-FC58-499A-A63B-DB3D54F4B4C8}"/>
              </a:ext>
            </a:extLst>
          </p:cNvPr>
          <p:cNvSpPr txBox="1"/>
          <p:nvPr/>
        </p:nvSpPr>
        <p:spPr>
          <a:xfrm>
            <a:off x="5298062" y="4876980"/>
            <a:ext cx="765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Wave</a:t>
            </a:r>
          </a:p>
        </p:txBody>
      </p:sp>
    </p:spTree>
    <p:extLst>
      <p:ext uri="{BB962C8B-B14F-4D97-AF65-F5344CB8AC3E}">
        <p14:creationId xmlns:p14="http://schemas.microsoft.com/office/powerpoint/2010/main" val="40061146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23A801EC-D7E6-435C-BDEE-CA0CB1571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85452"/>
              </p:ext>
            </p:extLst>
          </p:nvPr>
        </p:nvGraphicFramePr>
        <p:xfrm>
          <a:off x="395536" y="1562236"/>
          <a:ext cx="8352928" cy="5295764"/>
        </p:xfrm>
        <a:graphic>
          <a:graphicData uri="http://schemas.openxmlformats.org/drawingml/2006/table">
            <a:tbl>
              <a:tblPr/>
              <a:tblGrid>
                <a:gridCol w="4476834">
                  <a:extLst>
                    <a:ext uri="{9D8B030D-6E8A-4147-A177-3AD203B41FA5}">
                      <a16:colId xmlns:a16="http://schemas.microsoft.com/office/drawing/2014/main" val="2607960518"/>
                    </a:ext>
                  </a:extLst>
                </a:gridCol>
                <a:gridCol w="3876094">
                  <a:extLst>
                    <a:ext uri="{9D8B030D-6E8A-4147-A177-3AD203B41FA5}">
                      <a16:colId xmlns:a16="http://schemas.microsoft.com/office/drawing/2014/main" val="4350382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700" dirty="0">
                          <a:effectLst/>
                        </a:rPr>
                        <a:t>Moderate rising motion - mainly at upper levels </a:t>
                      </a:r>
                    </a:p>
                  </a:txBody>
                  <a:tcPr marL="85396" marR="85396" marT="42698" marB="42698" anchor="ctr">
                    <a:lnL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effectLst/>
                        </a:rPr>
                        <a:t>Distinct rising motion and ageostrophic circulation within the cloud band </a:t>
                      </a:r>
                    </a:p>
                  </a:txBody>
                  <a:tcPr marL="85396" marR="85396" marT="42698" marB="42698" anchor="ctr">
                    <a:lnL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3406337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r>
                        <a:rPr lang="en-US" sz="1700">
                          <a:effectLst/>
                        </a:rPr>
                        <a:t>Narrow and pronounced trough at upper levels to the rear of the frontal cloud band </a:t>
                      </a:r>
                    </a:p>
                  </a:txBody>
                  <a:tcPr marL="85396" marR="85396" marT="42698" marB="42698" anchor="ctr">
                    <a:lnL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effectLst/>
                        </a:rPr>
                        <a:t>Significant surface trough or separate low; upper level trough to the rear of the frontal cloud band </a:t>
                      </a:r>
                    </a:p>
                  </a:txBody>
                  <a:tcPr marL="85396" marR="85396" marT="42698" marB="42698" anchor="ctr">
                    <a:lnL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6499687"/>
                  </a:ext>
                </a:extLst>
              </a:tr>
              <a:tr h="1009572">
                <a:tc>
                  <a:txBody>
                    <a:bodyPr/>
                    <a:lstStyle/>
                    <a:p>
                      <a:r>
                        <a:rPr lang="en-US" sz="1700" dirty="0">
                          <a:effectLst/>
                        </a:rPr>
                        <a:t>Cold advection at lower levels due to domination of the relative streams from behind the Cold Front </a:t>
                      </a:r>
                    </a:p>
                  </a:txBody>
                  <a:tcPr marL="85396" marR="85396" marT="42698" marB="42698" anchor="ctr">
                    <a:lnL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effectLst/>
                        </a:rPr>
                        <a:t>Dominating Warm Conveyor Belt leads to maximum of temperature advection (WA) at lower levels </a:t>
                      </a:r>
                    </a:p>
                  </a:txBody>
                  <a:tcPr marL="85396" marR="85396" marT="42698" marB="42698" anchor="ctr">
                    <a:lnL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8031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en-US" sz="1700" dirty="0">
                          <a:effectLst/>
                        </a:rPr>
                        <a:t>Dominating upper relative stream; rising over Wave bulge, sinking behind </a:t>
                      </a:r>
                    </a:p>
                  </a:txBody>
                  <a:tcPr marL="85396" marR="85396" marT="42698" marB="42698" anchor="ctr">
                    <a:lnL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effectLst/>
                        </a:rPr>
                        <a:t>Dominating rising Warm Conveyor Belt over the Wave bulge at middle to upper levels </a:t>
                      </a:r>
                    </a:p>
                  </a:txBody>
                  <a:tcPr marL="85396" marR="85396" marT="42698" marB="42698" anchor="ctr">
                    <a:lnL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876058"/>
                  </a:ext>
                </a:extLst>
              </a:tr>
              <a:tr h="1957364">
                <a:tc>
                  <a:txBody>
                    <a:bodyPr/>
                    <a:lstStyle/>
                    <a:p>
                      <a:r>
                        <a:rPr lang="en-US" sz="1700" dirty="0">
                          <a:effectLst/>
                        </a:rPr>
                        <a:t>Sinking of potential vorticity indicates tropopause folding, no PV &gt;=1 units at middle and low levels of the troposphere </a:t>
                      </a:r>
                    </a:p>
                  </a:txBody>
                  <a:tcPr marL="85396" marR="85396" marT="42698" marB="42698" anchor="ctr">
                    <a:lnL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effectLst/>
                        </a:rPr>
                        <a:t>Sinking of potential vorticity indicates tropopause folding, leading to PV &gt; 1 units at middle and low levels causing stronger circulation at lower and middle levels. </a:t>
                      </a:r>
                    </a:p>
                  </a:txBody>
                  <a:tcPr marL="85396" marR="85396" marT="42698" marB="42698" anchor="ctr">
                    <a:lnL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6967801"/>
                  </a:ext>
                </a:extLst>
              </a:tr>
            </a:tbl>
          </a:graphicData>
        </a:graphic>
      </p:graphicFrame>
      <p:pic>
        <p:nvPicPr>
          <p:cNvPr id="3" name="Afbeelding 2">
            <a:extLst>
              <a:ext uri="{FF2B5EF4-FFF2-40B4-BE49-F238E27FC236}">
                <a16:creationId xmlns:a16="http://schemas.microsoft.com/office/drawing/2014/main" id="{CA9D1139-D430-494A-9153-B2997297CE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t="11607" r="26375" b="13934"/>
          <a:stretch/>
        </p:blipFill>
        <p:spPr>
          <a:xfrm>
            <a:off x="6867" y="1"/>
            <a:ext cx="1269317" cy="156223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ED7061D-F8EB-477B-A3B0-ED5904A382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26060" r="32045" b="12546"/>
          <a:stretch/>
        </p:blipFill>
        <p:spPr>
          <a:xfrm>
            <a:off x="7884368" y="-2947"/>
            <a:ext cx="1252766" cy="156518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02DC1F6-C20F-4E0D-950F-B4470AE743B7}"/>
              </a:ext>
            </a:extLst>
          </p:cNvPr>
          <p:cNvSpPr txBox="1"/>
          <p:nvPr/>
        </p:nvSpPr>
        <p:spPr>
          <a:xfrm>
            <a:off x="1835696" y="836712"/>
            <a:ext cx="145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Upper</a:t>
            </a:r>
            <a:r>
              <a:rPr lang="nl-NL" dirty="0"/>
              <a:t> Wave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034A2E-4484-40F7-B551-4609FAD9F8A6}"/>
              </a:ext>
            </a:extLst>
          </p:cNvPr>
          <p:cNvSpPr txBox="1"/>
          <p:nvPr/>
        </p:nvSpPr>
        <p:spPr>
          <a:xfrm>
            <a:off x="5436096" y="830142"/>
            <a:ext cx="765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Wave</a:t>
            </a:r>
          </a:p>
        </p:txBody>
      </p:sp>
    </p:spTree>
    <p:extLst>
      <p:ext uri="{BB962C8B-B14F-4D97-AF65-F5344CB8AC3E}">
        <p14:creationId xmlns:p14="http://schemas.microsoft.com/office/powerpoint/2010/main" val="2591459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B5250DB-2BFA-4143-A5FC-0D82D1D3B5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5" t="17801" r="46850" b="10801"/>
          <a:stretch/>
        </p:blipFill>
        <p:spPr>
          <a:xfrm>
            <a:off x="0" y="-8859"/>
            <a:ext cx="4499992" cy="347726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35C819E-F094-4FB1-9D09-9A7685517A59}"/>
              </a:ext>
            </a:extLst>
          </p:cNvPr>
          <p:cNvSpPr txBox="1"/>
          <p:nvPr/>
        </p:nvSpPr>
        <p:spPr>
          <a:xfrm>
            <a:off x="543427" y="3442960"/>
            <a:ext cx="2578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Waves </a:t>
            </a:r>
            <a:r>
              <a:rPr lang="nl-NL" dirty="0" err="1"/>
              <a:t>and</a:t>
            </a:r>
            <a:r>
              <a:rPr lang="nl-NL" dirty="0"/>
              <a:t> TA 700 hPa</a:t>
            </a:r>
          </a:p>
        </p:txBody>
      </p:sp>
      <p:sp>
        <p:nvSpPr>
          <p:cNvPr id="4" name="Pijl: omlaag 3">
            <a:extLst>
              <a:ext uri="{FF2B5EF4-FFF2-40B4-BE49-F238E27FC236}">
                <a16:creationId xmlns:a16="http://schemas.microsoft.com/office/drawing/2014/main" id="{E35759BE-4285-47F1-A820-6B4400A0C09F}"/>
              </a:ext>
            </a:extLst>
          </p:cNvPr>
          <p:cNvSpPr/>
          <p:nvPr/>
        </p:nvSpPr>
        <p:spPr>
          <a:xfrm rot="8463225">
            <a:off x="1331640" y="1772816"/>
            <a:ext cx="36004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Pijl: omlaag 4">
            <a:extLst>
              <a:ext uri="{FF2B5EF4-FFF2-40B4-BE49-F238E27FC236}">
                <a16:creationId xmlns:a16="http://schemas.microsoft.com/office/drawing/2014/main" id="{8B25F605-0D66-4D1D-A373-4306D01D77E4}"/>
              </a:ext>
            </a:extLst>
          </p:cNvPr>
          <p:cNvSpPr/>
          <p:nvPr/>
        </p:nvSpPr>
        <p:spPr>
          <a:xfrm rot="8463225">
            <a:off x="2522238" y="1435645"/>
            <a:ext cx="36004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C620E2E-9E5B-446F-870D-A9138032B3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6" t="19201" r="46879" b="9401"/>
          <a:stretch/>
        </p:blipFill>
        <p:spPr>
          <a:xfrm>
            <a:off x="4286594" y="3074940"/>
            <a:ext cx="4893022" cy="3783060"/>
          </a:xfrm>
          <a:prstGeom prst="rect">
            <a:avLst/>
          </a:prstGeom>
        </p:spPr>
      </p:pic>
      <p:sp>
        <p:nvSpPr>
          <p:cNvPr id="7" name="Pijl: omlaag 6">
            <a:extLst>
              <a:ext uri="{FF2B5EF4-FFF2-40B4-BE49-F238E27FC236}">
                <a16:creationId xmlns:a16="http://schemas.microsoft.com/office/drawing/2014/main" id="{DCAEE51F-DED6-41B3-9903-B4C97BFF8768}"/>
              </a:ext>
            </a:extLst>
          </p:cNvPr>
          <p:cNvSpPr/>
          <p:nvPr/>
        </p:nvSpPr>
        <p:spPr>
          <a:xfrm rot="8463225">
            <a:off x="7161315" y="4581129"/>
            <a:ext cx="36004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Pijl: omlaag 7">
            <a:extLst>
              <a:ext uri="{FF2B5EF4-FFF2-40B4-BE49-F238E27FC236}">
                <a16:creationId xmlns:a16="http://schemas.microsoft.com/office/drawing/2014/main" id="{69016702-3442-4A85-9717-947303426A2C}"/>
              </a:ext>
            </a:extLst>
          </p:cNvPr>
          <p:cNvSpPr/>
          <p:nvPr/>
        </p:nvSpPr>
        <p:spPr>
          <a:xfrm rot="8463225">
            <a:off x="6009186" y="4918299"/>
            <a:ext cx="36004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F875EBC-A8AB-45E5-91CB-921A4B0F4B2B}"/>
              </a:ext>
            </a:extLst>
          </p:cNvPr>
          <p:cNvSpPr txBox="1"/>
          <p:nvPr/>
        </p:nvSpPr>
        <p:spPr>
          <a:xfrm>
            <a:off x="5390429" y="2695656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Waves </a:t>
            </a:r>
            <a:r>
              <a:rPr lang="nl-NL" dirty="0" err="1"/>
              <a:t>and</a:t>
            </a:r>
            <a:r>
              <a:rPr lang="nl-NL" dirty="0"/>
              <a:t> PVA 300hPa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D240215-6FCE-4EA1-84FF-E12ED2630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70" y="3793384"/>
            <a:ext cx="2575205" cy="287452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402A258-0E1A-493C-A709-F16314C429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9531"/>
            <a:ext cx="2325843" cy="2628203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844A8124-DE95-466D-B1B2-3997D6935F51}"/>
              </a:ext>
            </a:extLst>
          </p:cNvPr>
          <p:cNvSpPr/>
          <p:nvPr/>
        </p:nvSpPr>
        <p:spPr>
          <a:xfrm>
            <a:off x="1760714" y="5661248"/>
            <a:ext cx="218998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7752896-1FA0-4D1C-863B-09101E5DA15F}"/>
              </a:ext>
            </a:extLst>
          </p:cNvPr>
          <p:cNvSpPr txBox="1"/>
          <p:nvPr/>
        </p:nvSpPr>
        <p:spPr>
          <a:xfrm>
            <a:off x="1708518" y="5546332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800" dirty="0"/>
              <a:t>CA</a:t>
            </a:r>
          </a:p>
          <a:p>
            <a:r>
              <a:rPr lang="nl-NL" sz="800" dirty="0"/>
              <a:t>max</a:t>
            </a:r>
          </a:p>
        </p:txBody>
      </p:sp>
    </p:spTree>
    <p:extLst>
      <p:ext uri="{BB962C8B-B14F-4D97-AF65-F5344CB8AC3E}">
        <p14:creationId xmlns:p14="http://schemas.microsoft.com/office/powerpoint/2010/main" val="38299068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8D9434E-5CCC-4120-8179-5F1D7B96DB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5" t="19201" r="46850" b="9401"/>
          <a:stretch/>
        </p:blipFill>
        <p:spPr>
          <a:xfrm>
            <a:off x="0" y="58742"/>
            <a:ext cx="4752528" cy="367240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72C7E25-7E38-4A58-AEF0-3EB4689CE7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5" t="19201" r="46850" b="9400"/>
          <a:stretch/>
        </p:blipFill>
        <p:spPr>
          <a:xfrm>
            <a:off x="4408907" y="3185592"/>
            <a:ext cx="4752528" cy="3672408"/>
          </a:xfrm>
          <a:prstGeom prst="rect">
            <a:avLst/>
          </a:prstGeom>
        </p:spPr>
      </p:pic>
      <p:sp>
        <p:nvSpPr>
          <p:cNvPr id="4" name="Pijl: omlaag 3">
            <a:extLst>
              <a:ext uri="{FF2B5EF4-FFF2-40B4-BE49-F238E27FC236}">
                <a16:creationId xmlns:a16="http://schemas.microsoft.com/office/drawing/2014/main" id="{8C77BCEC-6B27-436F-BCA9-920C80B7E222}"/>
              </a:ext>
            </a:extLst>
          </p:cNvPr>
          <p:cNvSpPr/>
          <p:nvPr/>
        </p:nvSpPr>
        <p:spPr>
          <a:xfrm rot="8463225">
            <a:off x="1474636" y="2315102"/>
            <a:ext cx="36004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Pijl: omlaag 4">
            <a:extLst>
              <a:ext uri="{FF2B5EF4-FFF2-40B4-BE49-F238E27FC236}">
                <a16:creationId xmlns:a16="http://schemas.microsoft.com/office/drawing/2014/main" id="{9C8B6142-0F96-409E-A905-5319488CC59D}"/>
              </a:ext>
            </a:extLst>
          </p:cNvPr>
          <p:cNvSpPr/>
          <p:nvPr/>
        </p:nvSpPr>
        <p:spPr>
          <a:xfrm rot="8463225">
            <a:off x="2706649" y="1346701"/>
            <a:ext cx="36004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59B9259-24D1-48D8-B088-5383E0D9384A}"/>
              </a:ext>
            </a:extLst>
          </p:cNvPr>
          <p:cNvSpPr txBox="1"/>
          <p:nvPr/>
        </p:nvSpPr>
        <p:spPr>
          <a:xfrm flipH="1">
            <a:off x="1046411" y="2073893"/>
            <a:ext cx="530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RE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3CB4CC7-5109-4C9A-BECD-6C57F027A068}"/>
              </a:ext>
            </a:extLst>
          </p:cNvPr>
          <p:cNvSpPr txBox="1"/>
          <p:nvPr/>
        </p:nvSpPr>
        <p:spPr>
          <a:xfrm flipH="1">
            <a:off x="2337587" y="1084094"/>
            <a:ext cx="53034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LE</a:t>
            </a:r>
          </a:p>
        </p:txBody>
      </p:sp>
      <p:sp>
        <p:nvSpPr>
          <p:cNvPr id="8" name="Pijl: omlaag 7">
            <a:extLst>
              <a:ext uri="{FF2B5EF4-FFF2-40B4-BE49-F238E27FC236}">
                <a16:creationId xmlns:a16="http://schemas.microsoft.com/office/drawing/2014/main" id="{2B99D297-45B3-42A0-9D02-5C206CAEA49E}"/>
              </a:ext>
            </a:extLst>
          </p:cNvPr>
          <p:cNvSpPr/>
          <p:nvPr/>
        </p:nvSpPr>
        <p:spPr>
          <a:xfrm rot="8463225">
            <a:off x="6960011" y="4733763"/>
            <a:ext cx="36004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Pijl: omlaag 8">
            <a:extLst>
              <a:ext uri="{FF2B5EF4-FFF2-40B4-BE49-F238E27FC236}">
                <a16:creationId xmlns:a16="http://schemas.microsoft.com/office/drawing/2014/main" id="{15F45A32-7D75-41CB-8226-280CE74309EB}"/>
              </a:ext>
            </a:extLst>
          </p:cNvPr>
          <p:cNvSpPr/>
          <p:nvPr/>
        </p:nvSpPr>
        <p:spPr>
          <a:xfrm rot="8463225">
            <a:off x="5577137" y="5134323"/>
            <a:ext cx="36004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C234341-5211-43E9-BB08-D9998433B833}"/>
              </a:ext>
            </a:extLst>
          </p:cNvPr>
          <p:cNvSpPr txBox="1"/>
          <p:nvPr/>
        </p:nvSpPr>
        <p:spPr>
          <a:xfrm>
            <a:off x="6288881" y="273519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PV Max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C6A214C-E9C5-490D-82EE-F819320CAD9C}"/>
              </a:ext>
            </a:extLst>
          </p:cNvPr>
          <p:cNvSpPr txBox="1"/>
          <p:nvPr/>
        </p:nvSpPr>
        <p:spPr>
          <a:xfrm>
            <a:off x="1115616" y="3771684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Isotachs</a:t>
            </a:r>
            <a:r>
              <a:rPr lang="nl-NL" dirty="0"/>
              <a:t> 300hPa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C02CDDB8-365F-48BE-BDF4-2585E234C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3" y="35200"/>
            <a:ext cx="2393609" cy="2699991"/>
          </a:xfrm>
          <a:prstGeom prst="rect">
            <a:avLst/>
          </a:prstGeom>
        </p:spPr>
      </p:pic>
      <p:sp>
        <p:nvSpPr>
          <p:cNvPr id="14" name="Pijl: rechts 13">
            <a:extLst>
              <a:ext uri="{FF2B5EF4-FFF2-40B4-BE49-F238E27FC236}">
                <a16:creationId xmlns:a16="http://schemas.microsoft.com/office/drawing/2014/main" id="{4560F96F-B6A3-4654-A3D3-4959E28C0C81}"/>
              </a:ext>
            </a:extLst>
          </p:cNvPr>
          <p:cNvSpPr/>
          <p:nvPr/>
        </p:nvSpPr>
        <p:spPr>
          <a:xfrm rot="20067796">
            <a:off x="1483381" y="1747482"/>
            <a:ext cx="1051666" cy="231634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F7810885-EF05-4BCA-99A6-04D911E9BB3E}"/>
              </a:ext>
            </a:extLst>
          </p:cNvPr>
          <p:cNvSpPr txBox="1"/>
          <p:nvPr/>
        </p:nvSpPr>
        <p:spPr>
          <a:xfrm rot="20084036">
            <a:off x="1585774" y="1669457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/>
              <a:t>Jet </a:t>
            </a:r>
            <a:r>
              <a:rPr lang="nl-NL" sz="1200" dirty="0" err="1"/>
              <a:t>axis</a:t>
            </a:r>
            <a:endParaRPr lang="nl-NL" sz="1200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7ADDC66A-3498-4900-B043-E22D35A3E5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28" y="4157634"/>
            <a:ext cx="3274731" cy="263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456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26318A0-3B65-4763-8A5B-3766D9CB0F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6" t="22400" r="62598" b="9001"/>
          <a:stretch/>
        </p:blipFill>
        <p:spPr>
          <a:xfrm>
            <a:off x="-1" y="692696"/>
            <a:ext cx="4629087" cy="504056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F8546E9-520E-4281-B714-2408C4301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12" t="45800" r="14563" b="19200"/>
          <a:stretch/>
        </p:blipFill>
        <p:spPr>
          <a:xfrm>
            <a:off x="5826587" y="-99393"/>
            <a:ext cx="3336848" cy="335491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45A2C7F-6190-4CC5-90F0-834774F1E5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774" t="48598" r="2751" b="20263"/>
          <a:stretch/>
        </p:blipFill>
        <p:spPr>
          <a:xfrm>
            <a:off x="5826588" y="3602476"/>
            <a:ext cx="3336848" cy="322827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4AA7C83-C23B-460A-9C56-E3C8A0661072}"/>
              </a:ext>
            </a:extLst>
          </p:cNvPr>
          <p:cNvSpPr txBox="1"/>
          <p:nvPr/>
        </p:nvSpPr>
        <p:spPr>
          <a:xfrm>
            <a:off x="1475656" y="332656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Cross </a:t>
            </a:r>
            <a:r>
              <a:rPr lang="nl-NL" dirty="0" err="1"/>
              <a:t>Section</a:t>
            </a:r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F7DFEFB-AF3B-464C-8B7A-C32F83951535}"/>
              </a:ext>
            </a:extLst>
          </p:cNvPr>
          <p:cNvSpPr txBox="1"/>
          <p:nvPr/>
        </p:nvSpPr>
        <p:spPr>
          <a:xfrm>
            <a:off x="5220072" y="980728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PV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7FBEDB3-7AC2-4511-9B51-6D9295859AB2}"/>
              </a:ext>
            </a:extLst>
          </p:cNvPr>
          <p:cNvSpPr txBox="1"/>
          <p:nvPr/>
        </p:nvSpPr>
        <p:spPr>
          <a:xfrm>
            <a:off x="5364088" y="4725144"/>
            <a:ext cx="462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TA</a:t>
            </a:r>
          </a:p>
        </p:txBody>
      </p:sp>
    </p:spTree>
    <p:extLst>
      <p:ext uri="{BB962C8B-B14F-4D97-AF65-F5344CB8AC3E}">
        <p14:creationId xmlns:p14="http://schemas.microsoft.com/office/powerpoint/2010/main" val="21549570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211A36A-6AD9-46A9-83F2-C950BB51F7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7" t="19201" r="47636" b="9401"/>
          <a:stretch/>
        </p:blipFill>
        <p:spPr>
          <a:xfrm>
            <a:off x="0" y="44624"/>
            <a:ext cx="4680520" cy="367240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8C72958-7E29-499A-9EB9-1BA1B8A7F1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6" t="17801" r="48813" b="9400"/>
          <a:stretch/>
        </p:blipFill>
        <p:spPr>
          <a:xfrm>
            <a:off x="4570984" y="3161821"/>
            <a:ext cx="4573016" cy="374441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C8DCA02-ED71-4C53-AD1B-652D095ED9BA}"/>
              </a:ext>
            </a:extLst>
          </p:cNvPr>
          <p:cNvSpPr txBox="1"/>
          <p:nvPr/>
        </p:nvSpPr>
        <p:spPr>
          <a:xfrm>
            <a:off x="1331640" y="3722637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21-01-2018 18utc </a:t>
            </a:r>
          </a:p>
          <a:p>
            <a:r>
              <a:rPr lang="nl-NL" dirty="0"/>
              <a:t>      6 </a:t>
            </a:r>
            <a:r>
              <a:rPr lang="nl-NL" dirty="0" err="1"/>
              <a:t>hrs</a:t>
            </a:r>
            <a:r>
              <a:rPr lang="nl-NL" dirty="0"/>
              <a:t> later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B006E7E-590F-4606-9A40-B2A99679A3D1}"/>
              </a:ext>
            </a:extLst>
          </p:cNvPr>
          <p:cNvSpPr txBox="1"/>
          <p:nvPr/>
        </p:nvSpPr>
        <p:spPr>
          <a:xfrm>
            <a:off x="6156176" y="2502884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22-01-2018 00utc</a:t>
            </a:r>
          </a:p>
          <a:p>
            <a:r>
              <a:rPr lang="nl-NL" dirty="0"/>
              <a:t>    12 </a:t>
            </a:r>
            <a:r>
              <a:rPr lang="nl-NL" dirty="0" err="1"/>
              <a:t>hrs</a:t>
            </a:r>
            <a:r>
              <a:rPr lang="nl-NL" dirty="0"/>
              <a:t> later</a:t>
            </a:r>
          </a:p>
        </p:txBody>
      </p:sp>
      <p:sp>
        <p:nvSpPr>
          <p:cNvPr id="6" name="Pijl: omlaag 5">
            <a:extLst>
              <a:ext uri="{FF2B5EF4-FFF2-40B4-BE49-F238E27FC236}">
                <a16:creationId xmlns:a16="http://schemas.microsoft.com/office/drawing/2014/main" id="{499DDACC-F100-42A9-8020-23ECE5422DAD}"/>
              </a:ext>
            </a:extLst>
          </p:cNvPr>
          <p:cNvSpPr/>
          <p:nvPr/>
        </p:nvSpPr>
        <p:spPr>
          <a:xfrm rot="8463225">
            <a:off x="2552802" y="2109987"/>
            <a:ext cx="36004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Pijl: omlaag 6">
            <a:extLst>
              <a:ext uri="{FF2B5EF4-FFF2-40B4-BE49-F238E27FC236}">
                <a16:creationId xmlns:a16="http://schemas.microsoft.com/office/drawing/2014/main" id="{30EF739F-3B3D-40E0-841B-ED30284A09B1}"/>
              </a:ext>
            </a:extLst>
          </p:cNvPr>
          <p:cNvSpPr/>
          <p:nvPr/>
        </p:nvSpPr>
        <p:spPr>
          <a:xfrm rot="8463225">
            <a:off x="7593363" y="5422356"/>
            <a:ext cx="36004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1353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B006E7E-590F-4606-9A40-B2A99679A3D1}"/>
              </a:ext>
            </a:extLst>
          </p:cNvPr>
          <p:cNvSpPr txBox="1"/>
          <p:nvPr/>
        </p:nvSpPr>
        <p:spPr>
          <a:xfrm>
            <a:off x="3141600" y="573414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22-01-2018 00utc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2F37326-132C-4FDD-8C83-3B8BED87CEAE}"/>
              </a:ext>
            </a:extLst>
          </p:cNvPr>
          <p:cNvSpPr txBox="1"/>
          <p:nvPr/>
        </p:nvSpPr>
        <p:spPr>
          <a:xfrm>
            <a:off x="2976972" y="204082"/>
            <a:ext cx="2322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Omega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Weather</a:t>
            </a: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2AD9032-13E4-42F8-B909-65E5BC73BC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8" t="43000" r="52362" b="24801"/>
          <a:stretch/>
        </p:blipFill>
        <p:spPr>
          <a:xfrm>
            <a:off x="1475656" y="942746"/>
            <a:ext cx="5904656" cy="565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657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B6AD77D0-E3E3-46D5-8ABE-231EF52D9BEB}"/>
              </a:ext>
            </a:extLst>
          </p:cNvPr>
          <p:cNvSpPr txBox="1"/>
          <p:nvPr/>
        </p:nvSpPr>
        <p:spPr>
          <a:xfrm>
            <a:off x="2062139" y="-814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Frontal</a:t>
            </a:r>
            <a:r>
              <a:rPr lang="nl-NL" dirty="0"/>
              <a:t> </a:t>
            </a:r>
            <a:r>
              <a:rPr lang="nl-NL" dirty="0" err="1"/>
              <a:t>intensification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jet crossing (FI)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FC4BED5-B3F9-467A-84E7-15D299777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3056"/>
            <a:ext cx="3677304" cy="2964472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61475F02-35A9-42BC-9677-9EFB98C9A01E}"/>
              </a:ext>
            </a:extLst>
          </p:cNvPr>
          <p:cNvSpPr/>
          <p:nvPr/>
        </p:nvSpPr>
        <p:spPr>
          <a:xfrm>
            <a:off x="2086899" y="-3165"/>
            <a:ext cx="4572000" cy="96949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nl-NL" sz="1050" dirty="0">
              <a:solidFill>
                <a:srgbClr val="000000"/>
              </a:solidFill>
              <a:latin typeface="Symbol" panose="05050102010706020507" pitchFamily="18" charset="2"/>
            </a:endParaRPr>
          </a:p>
          <a:p>
            <a:endParaRPr lang="nl-NL" sz="1050" dirty="0">
              <a:latin typeface="Symbol" panose="05050102010706020507" pitchFamily="18" charset="2"/>
            </a:endParaRPr>
          </a:p>
          <a:p>
            <a:r>
              <a:rPr lang="en-US" dirty="0">
                <a:latin typeface="Symbol" panose="05050102010706020507" pitchFamily="18" charset="2"/>
              </a:rPr>
              <a:t></a:t>
            </a:r>
            <a:r>
              <a:rPr lang="en-US" dirty="0" err="1">
                <a:latin typeface="Unit Offc"/>
              </a:rPr>
              <a:t>developement</a:t>
            </a:r>
            <a:r>
              <a:rPr lang="en-US" dirty="0">
                <a:latin typeface="Unit Offc"/>
              </a:rPr>
              <a:t> of thicker and mostly more convective clouds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4565812-F43E-46EA-9410-FE3A9A92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918" y="3935228"/>
            <a:ext cx="4351857" cy="292277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8BCBF09-11C0-406F-BE2A-67C387AD08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84" t="49999" r="43701" b="6601"/>
          <a:stretch/>
        </p:blipFill>
        <p:spPr>
          <a:xfrm>
            <a:off x="1931132" y="936365"/>
            <a:ext cx="4883535" cy="2964471"/>
          </a:xfrm>
          <a:prstGeom prst="rect">
            <a:avLst/>
          </a:prstGeom>
        </p:spPr>
      </p:pic>
      <p:sp>
        <p:nvSpPr>
          <p:cNvPr id="11" name="Ovaal 10">
            <a:extLst>
              <a:ext uri="{FF2B5EF4-FFF2-40B4-BE49-F238E27FC236}">
                <a16:creationId xmlns:a16="http://schemas.microsoft.com/office/drawing/2014/main" id="{4FBE1928-0BA5-41B3-9D10-5AE2BFD1C4DB}"/>
              </a:ext>
            </a:extLst>
          </p:cNvPr>
          <p:cNvSpPr/>
          <p:nvPr/>
        </p:nvSpPr>
        <p:spPr>
          <a:xfrm rot="1501760">
            <a:off x="4086553" y="2482846"/>
            <a:ext cx="429498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75852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D585957-35EF-43AD-A467-035F8D6342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1" t="41600" r="36597" b="6601"/>
          <a:stretch/>
        </p:blipFill>
        <p:spPr>
          <a:xfrm>
            <a:off x="57140" y="1556792"/>
            <a:ext cx="9069882" cy="532675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4D86A1F-B70F-4AE3-ADD9-50FAE6EE412B}"/>
              </a:ext>
            </a:extLst>
          </p:cNvPr>
          <p:cNvSpPr txBox="1"/>
          <p:nvPr/>
        </p:nvSpPr>
        <p:spPr>
          <a:xfrm>
            <a:off x="2051720" y="116632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Frontal</a:t>
            </a:r>
            <a:r>
              <a:rPr lang="nl-NL" dirty="0"/>
              <a:t> </a:t>
            </a:r>
            <a:r>
              <a:rPr lang="nl-NL" dirty="0" err="1"/>
              <a:t>intensification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jet crossing (FI)</a:t>
            </a:r>
          </a:p>
          <a:p>
            <a:endParaRPr lang="nl-NL" dirty="0"/>
          </a:p>
          <a:p>
            <a:r>
              <a:rPr lang="nl-NL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Isotachs</a:t>
            </a:r>
            <a:r>
              <a:rPr lang="nl-NL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300hPa, </a:t>
            </a:r>
            <a:r>
              <a:rPr lang="nl-NL" dirty="0">
                <a:solidFill>
                  <a:srgbClr val="0070C0"/>
                </a:solidFill>
              </a:rPr>
              <a:t>TFP, </a:t>
            </a:r>
            <a:r>
              <a:rPr lang="nl-NL" dirty="0" err="1">
                <a:solidFill>
                  <a:srgbClr val="0070C0"/>
                </a:solidFill>
              </a:rPr>
              <a:t>and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>
                <a:solidFill>
                  <a:srgbClr val="FF0000"/>
                </a:solidFill>
              </a:rPr>
              <a:t>PVA</a:t>
            </a:r>
            <a:endParaRPr lang="nl-NL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F66E19A-C6DF-4D20-BC45-C28888E74C40}"/>
              </a:ext>
            </a:extLst>
          </p:cNvPr>
          <p:cNvSpPr txBox="1"/>
          <p:nvPr/>
        </p:nvSpPr>
        <p:spPr>
          <a:xfrm>
            <a:off x="6516216" y="118746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23 – 03 – 2018  18utc</a:t>
            </a:r>
          </a:p>
        </p:txBody>
      </p:sp>
    </p:spTree>
    <p:extLst>
      <p:ext uri="{BB962C8B-B14F-4D97-AF65-F5344CB8AC3E}">
        <p14:creationId xmlns:p14="http://schemas.microsoft.com/office/powerpoint/2010/main" val="1395560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9F16D30C-3A01-4C8F-9BCD-BA52BE020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3" t="40466" r="66414" b="45523"/>
          <a:stretch>
            <a:fillRect/>
          </a:stretch>
        </p:blipFill>
        <p:spPr bwMode="auto">
          <a:xfrm>
            <a:off x="0" y="2276475"/>
            <a:ext cx="9144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kstvak 2">
            <a:extLst>
              <a:ext uri="{FF2B5EF4-FFF2-40B4-BE49-F238E27FC236}">
                <a16:creationId xmlns:a16="http://schemas.microsoft.com/office/drawing/2014/main" id="{619E6296-35E3-4EBC-A44A-3843019B6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765175"/>
            <a:ext cx="3263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000">
                <a:latin typeface="Arial" panose="020B0604020202020204" pitchFamily="34" charset="0"/>
              </a:rPr>
              <a:t>Five chapters</a:t>
            </a:r>
            <a:endParaRPr lang="nl-NL" altLang="nl-NL" sz="40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AA5602C-251A-4507-B110-039E290EF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4665"/>
            <a:ext cx="3275856" cy="311333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D3C3508-A93B-426D-ACF4-CD60630F1C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6" t="45799" r="57875" b="6601"/>
          <a:stretch/>
        </p:blipFill>
        <p:spPr>
          <a:xfrm>
            <a:off x="2627784" y="72258"/>
            <a:ext cx="4320480" cy="367240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A0F7B5E-D067-4D8A-B17A-D40DB621A6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025" t="50000" r="2249" b="17470"/>
          <a:stretch/>
        </p:blipFill>
        <p:spPr>
          <a:xfrm>
            <a:off x="5578133" y="3744665"/>
            <a:ext cx="3577749" cy="311333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7EEC924-6593-404C-9660-C5CA444253AB}"/>
              </a:ext>
            </a:extLst>
          </p:cNvPr>
          <p:cNvSpPr txBox="1"/>
          <p:nvPr/>
        </p:nvSpPr>
        <p:spPr>
          <a:xfrm>
            <a:off x="522650" y="764704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Cross </a:t>
            </a:r>
            <a:r>
              <a:rPr lang="nl-NL" dirty="0" err="1"/>
              <a:t>section</a:t>
            </a:r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2197D3F-0184-4458-BDD7-122F0EEB7C6C}"/>
              </a:ext>
            </a:extLst>
          </p:cNvPr>
          <p:cNvSpPr txBox="1"/>
          <p:nvPr/>
        </p:nvSpPr>
        <p:spPr>
          <a:xfrm>
            <a:off x="3398443" y="4005064"/>
            <a:ext cx="20571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Most important </a:t>
            </a:r>
          </a:p>
          <a:p>
            <a:r>
              <a:rPr lang="nl-NL" dirty="0"/>
              <a:t>Parameter</a:t>
            </a:r>
          </a:p>
          <a:p>
            <a:endParaRPr lang="nl-NL" dirty="0"/>
          </a:p>
          <a:p>
            <a:r>
              <a:rPr lang="nl-NL" dirty="0" err="1"/>
              <a:t>Vorticity</a:t>
            </a:r>
            <a:r>
              <a:rPr lang="nl-NL" dirty="0"/>
              <a:t> </a:t>
            </a:r>
            <a:r>
              <a:rPr lang="nl-NL" dirty="0" err="1"/>
              <a:t>Advection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356653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532BA1C-6F8C-42BB-B5F6-6872C9BB9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5" t="69600" r="53938" b="6600"/>
          <a:stretch/>
        </p:blipFill>
        <p:spPr>
          <a:xfrm>
            <a:off x="683568" y="874824"/>
            <a:ext cx="7416824" cy="600409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C5C70EB-DFF5-4EBB-BBFE-70CFBAC84735}"/>
              </a:ext>
            </a:extLst>
          </p:cNvPr>
          <p:cNvSpPr txBox="1"/>
          <p:nvPr/>
        </p:nvSpPr>
        <p:spPr>
          <a:xfrm>
            <a:off x="2976972" y="204082"/>
            <a:ext cx="2322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Omega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Weather</a:t>
            </a:r>
            <a:endParaRPr lang="nl-NL" dirty="0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AE28DFC3-E072-4DA0-A854-B7E778988ADF}"/>
              </a:ext>
            </a:extLst>
          </p:cNvPr>
          <p:cNvSpPr/>
          <p:nvPr/>
        </p:nvSpPr>
        <p:spPr>
          <a:xfrm>
            <a:off x="1979712" y="2636912"/>
            <a:ext cx="1994520" cy="1800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76086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DEEEDD24-0FAE-439A-A324-1F5CD0291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38451" r="8926"/>
          <a:stretch>
            <a:fillRect/>
          </a:stretch>
        </p:blipFill>
        <p:spPr bwMode="auto">
          <a:xfrm>
            <a:off x="-3175" y="1341438"/>
            <a:ext cx="9144000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998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>
            <a:extLst>
              <a:ext uri="{FF2B5EF4-FFF2-40B4-BE49-F238E27FC236}">
                <a16:creationId xmlns:a16="http://schemas.microsoft.com/office/drawing/2014/main" id="{4C0195A0-88CC-4AEA-AA14-474AFC5F3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8" t="7639" b="254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JL-RECHTS 4">
            <a:extLst>
              <a:ext uri="{FF2B5EF4-FFF2-40B4-BE49-F238E27FC236}">
                <a16:creationId xmlns:a16="http://schemas.microsoft.com/office/drawing/2014/main" id="{877A6CEC-A8FE-4D8B-B5B9-4B475380BDCD}"/>
              </a:ext>
            </a:extLst>
          </p:cNvPr>
          <p:cNvSpPr/>
          <p:nvPr/>
        </p:nvSpPr>
        <p:spPr>
          <a:xfrm rot="8708779">
            <a:off x="4427538" y="2636838"/>
            <a:ext cx="1584325" cy="936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sp>
        <p:nvSpPr>
          <p:cNvPr id="7172" name="Tekstvak 5">
            <a:extLst>
              <a:ext uri="{FF2B5EF4-FFF2-40B4-BE49-F238E27FC236}">
                <a16:creationId xmlns:a16="http://schemas.microsoft.com/office/drawing/2014/main" id="{89444548-8F30-4859-B0C9-9EE35C76E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0"/>
            <a:ext cx="25796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000" dirty="0">
                <a:latin typeface="Arial" panose="020B0604020202020204" pitchFamily="34" charset="0"/>
              </a:rPr>
              <a:t>Cold Front</a:t>
            </a:r>
            <a:endParaRPr lang="nl-NL" altLang="nl-NL" sz="4000" dirty="0">
              <a:latin typeface="Arial" panose="020B0604020202020204" pitchFamily="34" charset="0"/>
            </a:endParaRPr>
          </a:p>
        </p:txBody>
      </p:sp>
      <p:sp>
        <p:nvSpPr>
          <p:cNvPr id="7173" name="Tekstvak 5">
            <a:extLst>
              <a:ext uri="{FF2B5EF4-FFF2-40B4-BE49-F238E27FC236}">
                <a16:creationId xmlns:a16="http://schemas.microsoft.com/office/drawing/2014/main" id="{921B3676-0315-4ACF-87C5-3058D1112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6855" y="67516"/>
            <a:ext cx="981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b="1">
                <a:latin typeface="Arial" panose="020B0604020202020204" pitchFamily="34" charset="0"/>
              </a:rPr>
              <a:t>6 types</a:t>
            </a:r>
            <a:endParaRPr lang="nl-NL" altLang="nl-NL" sz="1800" b="1">
              <a:latin typeface="Arial" panose="020B0604020202020204" pitchFamily="34" charset="0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B0480BE2-4118-4910-9AEA-900D7FE9F092}"/>
              </a:ext>
            </a:extLst>
          </p:cNvPr>
          <p:cNvSpPr/>
          <p:nvPr/>
        </p:nvSpPr>
        <p:spPr>
          <a:xfrm>
            <a:off x="6608465" y="251666"/>
            <a:ext cx="3033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l-NL" altLang="nl-NL" sz="1800" b="1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Arctic</a:t>
            </a:r>
            <a:r>
              <a:rPr lang="nl-NL" altLang="nl-NL" sz="18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nl-NL" altLang="nl-NL" sz="1800" b="1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Cold</a:t>
            </a:r>
            <a:r>
              <a:rPr lang="nl-NL" altLang="nl-NL" sz="18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Front</a:t>
            </a:r>
            <a:endParaRPr lang="nl-NL" altLang="nl-NL" sz="1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nl-NL" altLang="nl-NL" sz="18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Ana </a:t>
            </a:r>
            <a:r>
              <a:rPr lang="nl-NL" altLang="nl-NL" sz="1800" b="1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Cold</a:t>
            </a:r>
            <a:r>
              <a:rPr lang="nl-NL" altLang="nl-NL" sz="18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Front</a:t>
            </a:r>
            <a:endParaRPr lang="nl-NL" altLang="nl-NL" sz="1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nl-NL" altLang="nl-NL" b="1" dirty="0" err="1"/>
              <a:t>Kata</a:t>
            </a:r>
            <a:r>
              <a:rPr lang="nl-NL" altLang="nl-NL" b="1" dirty="0"/>
              <a:t> </a:t>
            </a:r>
            <a:r>
              <a:rPr lang="nl-NL" altLang="nl-NL" b="1" dirty="0" err="1"/>
              <a:t>Cold</a:t>
            </a:r>
            <a:r>
              <a:rPr lang="nl-NL" altLang="nl-NL" b="1" dirty="0"/>
              <a:t> Front</a:t>
            </a:r>
            <a:endParaRPr lang="nl-NL" altLang="nl-NL" sz="1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nl-NL" altLang="nl-NL" sz="1800" b="1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Cold</a:t>
            </a:r>
            <a:r>
              <a:rPr lang="nl-NL" altLang="nl-NL" sz="18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Front in </a:t>
            </a:r>
            <a:r>
              <a:rPr lang="nl-NL" altLang="nl-NL" sz="1800" b="1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Cold</a:t>
            </a:r>
            <a:r>
              <a:rPr lang="nl-NL" altLang="nl-NL" sz="18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nl-NL" altLang="nl-NL" sz="1800" b="1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Advection</a:t>
            </a:r>
            <a:endParaRPr lang="nl-NL" altLang="nl-NL" sz="1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nl-NL" altLang="nl-NL" sz="1800" b="1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Cold</a:t>
            </a:r>
            <a:r>
              <a:rPr lang="nl-NL" altLang="nl-NL" sz="18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Front in Warm </a:t>
            </a:r>
            <a:r>
              <a:rPr lang="nl-NL" altLang="nl-NL" sz="1800" b="1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Advection</a:t>
            </a:r>
            <a:endParaRPr lang="nl-NL" altLang="nl-NL" sz="1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nl-NL" altLang="nl-NL" sz="1800" b="1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Split Front</a:t>
            </a:r>
            <a:endParaRPr lang="nl-NL" altLang="nl-NL" sz="1800" b="1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BCB3040-6CAB-4533-9056-7A86884B3E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488" t="50000" r="29525" b="22817"/>
          <a:stretch/>
        </p:blipFill>
        <p:spPr>
          <a:xfrm>
            <a:off x="0" y="3429000"/>
            <a:ext cx="3456619" cy="203382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kstvak 1">
            <a:extLst>
              <a:ext uri="{FF2B5EF4-FFF2-40B4-BE49-F238E27FC236}">
                <a16:creationId xmlns:a16="http://schemas.microsoft.com/office/drawing/2014/main" id="{9340B791-ABFC-4F2E-8E1D-8F9408364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0"/>
            <a:ext cx="5865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4000" b="1">
                <a:latin typeface="Arial" panose="020B0604020202020204" pitchFamily="34" charset="0"/>
              </a:rPr>
              <a:t>	</a:t>
            </a:r>
            <a:r>
              <a:rPr lang="nl-NL" altLang="nl-NL" sz="1600" b="1">
                <a:latin typeface="Arial" panose="020B0604020202020204" pitchFamily="34" charset="0"/>
              </a:rPr>
              <a:t>Cold Front: Cloud Structure In Satellite Images</a:t>
            </a:r>
          </a:p>
        </p:txBody>
      </p:sp>
      <p:pic>
        <p:nvPicPr>
          <p:cNvPr id="8195" name="Picture 2">
            <a:extLst>
              <a:ext uri="{FF2B5EF4-FFF2-40B4-BE49-F238E27FC236}">
                <a16:creationId xmlns:a16="http://schemas.microsoft.com/office/drawing/2014/main" id="{B143A5E3-44EB-477B-A63F-DDE74948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3094038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>
            <a:extLst>
              <a:ext uri="{FF2B5EF4-FFF2-40B4-BE49-F238E27FC236}">
                <a16:creationId xmlns:a16="http://schemas.microsoft.com/office/drawing/2014/main" id="{2B97A919-FF73-4F5F-AC0F-AABC6EF78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692150"/>
            <a:ext cx="3095625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1C8A2D29-9FA8-4029-B172-09BE321B6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5"/>
          <a:stretch>
            <a:fillRect/>
          </a:stretch>
        </p:blipFill>
        <p:spPr bwMode="auto">
          <a:xfrm>
            <a:off x="6227763" y="692150"/>
            <a:ext cx="2665412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kstvak 5">
            <a:extLst>
              <a:ext uri="{FF2B5EF4-FFF2-40B4-BE49-F238E27FC236}">
                <a16:creationId xmlns:a16="http://schemas.microsoft.com/office/drawing/2014/main" id="{79FB3B51-33AE-4E1B-9638-7D83DEAA8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692150"/>
            <a:ext cx="1236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Split Front</a:t>
            </a:r>
            <a:endParaRPr lang="nl-NL" altLang="nl-NL" sz="1800">
              <a:latin typeface="Arial" panose="020B0604020202020204" pitchFamily="34" charset="0"/>
            </a:endParaRPr>
          </a:p>
        </p:txBody>
      </p:sp>
      <p:pic>
        <p:nvPicPr>
          <p:cNvPr id="8199" name="Picture 6">
            <a:extLst>
              <a:ext uri="{FF2B5EF4-FFF2-40B4-BE49-F238E27FC236}">
                <a16:creationId xmlns:a16="http://schemas.microsoft.com/office/drawing/2014/main" id="{FEC93F8A-9E37-4C03-A95D-6A1986664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263"/>
            <a:ext cx="3259138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ekstvak 7">
            <a:extLst>
              <a:ext uri="{FF2B5EF4-FFF2-40B4-BE49-F238E27FC236}">
                <a16:creationId xmlns:a16="http://schemas.microsoft.com/office/drawing/2014/main" id="{48FD0218-056B-4FEC-8742-1E1E096E5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573463"/>
            <a:ext cx="1120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CF in CA</a:t>
            </a:r>
            <a:endParaRPr lang="nl-NL" altLang="nl-NL" sz="1800">
              <a:latin typeface="Arial" panose="020B0604020202020204" pitchFamily="34" charset="0"/>
            </a:endParaRPr>
          </a:p>
        </p:txBody>
      </p:sp>
      <p:sp>
        <p:nvSpPr>
          <p:cNvPr id="8201" name="Tekstvak 8">
            <a:extLst>
              <a:ext uri="{FF2B5EF4-FFF2-40B4-BE49-F238E27FC236}">
                <a16:creationId xmlns:a16="http://schemas.microsoft.com/office/drawing/2014/main" id="{AEE874E2-6932-4D57-A2DA-1B8411AAC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4365625"/>
            <a:ext cx="36036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800">
                <a:latin typeface="Arial" panose="020B0604020202020204" pitchFamily="34" charset="0"/>
              </a:rPr>
              <a:t>IR</a:t>
            </a:r>
            <a:endParaRPr lang="nl-NL" altLang="nl-NL" sz="800">
              <a:latin typeface="Arial" panose="020B0604020202020204" pitchFamily="34" charset="0"/>
            </a:endParaRPr>
          </a:p>
        </p:txBody>
      </p:sp>
      <p:sp>
        <p:nvSpPr>
          <p:cNvPr id="8202" name="Tekstvak 10">
            <a:extLst>
              <a:ext uri="{FF2B5EF4-FFF2-40B4-BE49-F238E27FC236}">
                <a16:creationId xmlns:a16="http://schemas.microsoft.com/office/drawing/2014/main" id="{57223F38-A9D1-4305-B57C-AEA0E3802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4581525"/>
            <a:ext cx="10096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800">
                <a:latin typeface="Arial" panose="020B0604020202020204" pitchFamily="34" charset="0"/>
              </a:rPr>
              <a:t>White to light grey</a:t>
            </a:r>
            <a:endParaRPr lang="nl-NL" altLang="nl-NL" sz="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800">
                <a:latin typeface="Arial" panose="020B0604020202020204" pitchFamily="34" charset="0"/>
              </a:rPr>
              <a:t>in VIS</a:t>
            </a:r>
          </a:p>
        </p:txBody>
      </p:sp>
      <p:sp>
        <p:nvSpPr>
          <p:cNvPr id="8203" name="Tekstvak 11">
            <a:extLst>
              <a:ext uri="{FF2B5EF4-FFF2-40B4-BE49-F238E27FC236}">
                <a16:creationId xmlns:a16="http://schemas.microsoft.com/office/drawing/2014/main" id="{B0284149-514D-494C-A5E6-79BA09813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6237288"/>
            <a:ext cx="10096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800">
                <a:latin typeface="Arial" panose="020B0604020202020204" pitchFamily="34" charset="0"/>
              </a:rPr>
              <a:t>White to light grey</a:t>
            </a:r>
            <a:endParaRPr lang="nl-NL" altLang="nl-NL" sz="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800">
                <a:latin typeface="Arial" panose="020B0604020202020204" pitchFamily="34" charset="0"/>
              </a:rPr>
              <a:t>in VIS</a:t>
            </a:r>
          </a:p>
        </p:txBody>
      </p:sp>
      <p:sp>
        <p:nvSpPr>
          <p:cNvPr id="8204" name="Tekstvak 12">
            <a:extLst>
              <a:ext uri="{FF2B5EF4-FFF2-40B4-BE49-F238E27FC236}">
                <a16:creationId xmlns:a16="http://schemas.microsoft.com/office/drawing/2014/main" id="{6D8F381A-64EF-4235-AD5D-D84348FD9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6092825"/>
            <a:ext cx="2873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800">
                <a:latin typeface="Arial" panose="020B0604020202020204" pitchFamily="34" charset="0"/>
              </a:rPr>
              <a:t>IR</a:t>
            </a:r>
            <a:endParaRPr lang="nl-NL" altLang="nl-NL" sz="800">
              <a:latin typeface="Arial" panose="020B0604020202020204" pitchFamily="34" charset="0"/>
            </a:endParaRPr>
          </a:p>
        </p:txBody>
      </p:sp>
      <p:sp>
        <p:nvSpPr>
          <p:cNvPr id="8205" name="Tekstvak 13">
            <a:extLst>
              <a:ext uri="{FF2B5EF4-FFF2-40B4-BE49-F238E27FC236}">
                <a16:creationId xmlns:a16="http://schemas.microsoft.com/office/drawing/2014/main" id="{B33D4640-85E6-4871-868A-6CE6D4007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573463"/>
            <a:ext cx="1163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CF in WA</a:t>
            </a:r>
            <a:endParaRPr lang="nl-NL" altLang="nl-NL" sz="1800">
              <a:latin typeface="Arial" panose="020B0604020202020204" pitchFamily="34" charset="0"/>
            </a:endParaRPr>
          </a:p>
        </p:txBody>
      </p:sp>
      <p:pic>
        <p:nvPicPr>
          <p:cNvPr id="8206" name="Picture 7">
            <a:extLst>
              <a:ext uri="{FF2B5EF4-FFF2-40B4-BE49-F238E27FC236}">
                <a16:creationId xmlns:a16="http://schemas.microsoft.com/office/drawing/2014/main" id="{A883AD5B-25FA-43E7-A5C7-18A6DD10E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005263"/>
            <a:ext cx="3240087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8">
            <a:extLst>
              <a:ext uri="{FF2B5EF4-FFF2-40B4-BE49-F238E27FC236}">
                <a16:creationId xmlns:a16="http://schemas.microsoft.com/office/drawing/2014/main" id="{CFC0D9ED-4145-401E-8EC4-CB8DBCB75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8"/>
          <a:stretch>
            <a:fillRect/>
          </a:stretch>
        </p:blipFill>
        <p:spPr bwMode="auto">
          <a:xfrm>
            <a:off x="6156325" y="4005263"/>
            <a:ext cx="294798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8" name="Tekstvak 16">
            <a:extLst>
              <a:ext uri="{FF2B5EF4-FFF2-40B4-BE49-F238E27FC236}">
                <a16:creationId xmlns:a16="http://schemas.microsoft.com/office/drawing/2014/main" id="{5ED072FC-7F08-4B07-A2A6-1E402FD66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3573463"/>
            <a:ext cx="1133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Arctic CF</a:t>
            </a:r>
            <a:endParaRPr lang="nl-NL" altLang="nl-NL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>
            <a:extLst>
              <a:ext uri="{FF2B5EF4-FFF2-40B4-BE49-F238E27FC236}">
                <a16:creationId xmlns:a16="http://schemas.microsoft.com/office/drawing/2014/main" id="{943B3D96-5D54-4193-BF9D-02F2E8DB8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 b="12453"/>
          <a:stretch>
            <a:fillRect/>
          </a:stretch>
        </p:blipFill>
        <p:spPr bwMode="auto">
          <a:xfrm>
            <a:off x="0" y="1268413"/>
            <a:ext cx="2916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kstvak 1">
            <a:extLst>
              <a:ext uri="{FF2B5EF4-FFF2-40B4-BE49-F238E27FC236}">
                <a16:creationId xmlns:a16="http://schemas.microsoft.com/office/drawing/2014/main" id="{494CC075-8A60-47FB-B4D9-EB3798FAB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0"/>
            <a:ext cx="63357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4000" b="1">
                <a:latin typeface="Arial" panose="020B0604020202020204" pitchFamily="34" charset="0"/>
              </a:rPr>
              <a:t>	</a:t>
            </a:r>
            <a:r>
              <a:rPr lang="nl-NL" altLang="nl-NL" sz="1600" b="1">
                <a:latin typeface="Arial" panose="020B0604020202020204" pitchFamily="34" charset="0"/>
              </a:rPr>
              <a:t>Cold Front: Cloud Structure In Satellite Images (WV)</a:t>
            </a:r>
          </a:p>
        </p:txBody>
      </p:sp>
      <p:sp>
        <p:nvSpPr>
          <p:cNvPr id="9220" name="Tekstvak 5">
            <a:extLst>
              <a:ext uri="{FF2B5EF4-FFF2-40B4-BE49-F238E27FC236}">
                <a16:creationId xmlns:a16="http://schemas.microsoft.com/office/drawing/2014/main" id="{6EA81E6A-AF61-4297-9031-C4BB337D7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836613"/>
            <a:ext cx="966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Ana CF</a:t>
            </a:r>
            <a:endParaRPr lang="nl-NL" altLang="nl-NL" sz="1800">
              <a:latin typeface="Arial" panose="020B0604020202020204" pitchFamily="34" charset="0"/>
            </a:endParaRPr>
          </a:p>
        </p:txBody>
      </p:sp>
      <p:pic>
        <p:nvPicPr>
          <p:cNvPr id="9221" name="Picture 5">
            <a:extLst>
              <a:ext uri="{FF2B5EF4-FFF2-40B4-BE49-F238E27FC236}">
                <a16:creationId xmlns:a16="http://schemas.microsoft.com/office/drawing/2014/main" id="{1678B1D2-4347-4AFE-BB14-D30C497EF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0" b="13580"/>
          <a:stretch>
            <a:fillRect/>
          </a:stretch>
        </p:blipFill>
        <p:spPr bwMode="auto">
          <a:xfrm>
            <a:off x="3059113" y="1268413"/>
            <a:ext cx="295433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kstvak 7">
            <a:extLst>
              <a:ext uri="{FF2B5EF4-FFF2-40B4-BE49-F238E27FC236}">
                <a16:creationId xmlns:a16="http://schemas.microsoft.com/office/drawing/2014/main" id="{3119E655-6967-40C9-BC0D-12176B6E4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765175"/>
            <a:ext cx="1030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Kata CF</a:t>
            </a:r>
            <a:endParaRPr lang="nl-NL" altLang="nl-NL" sz="1800">
              <a:latin typeface="Arial" panose="020B0604020202020204" pitchFamily="34" charset="0"/>
            </a:endParaRPr>
          </a:p>
        </p:txBody>
      </p:sp>
      <p:pic>
        <p:nvPicPr>
          <p:cNvPr id="9223" name="Picture 6">
            <a:extLst>
              <a:ext uri="{FF2B5EF4-FFF2-40B4-BE49-F238E27FC236}">
                <a16:creationId xmlns:a16="http://schemas.microsoft.com/office/drawing/2014/main" id="{681CF080-B575-46D6-B174-F928DC26A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3" t="8546" r="39870" b="32545"/>
          <a:stretch>
            <a:fillRect/>
          </a:stretch>
        </p:blipFill>
        <p:spPr bwMode="auto">
          <a:xfrm>
            <a:off x="6156325" y="1268413"/>
            <a:ext cx="247491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kstvak 9">
            <a:extLst>
              <a:ext uri="{FF2B5EF4-FFF2-40B4-BE49-F238E27FC236}">
                <a16:creationId xmlns:a16="http://schemas.microsoft.com/office/drawing/2014/main" id="{746DBCDE-1F9B-43DF-960E-285AD817D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765175"/>
            <a:ext cx="1004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Split CF</a:t>
            </a:r>
            <a:endParaRPr lang="nl-NL" altLang="nl-NL" sz="1800">
              <a:latin typeface="Arial" panose="020B0604020202020204" pitchFamily="34" charset="0"/>
            </a:endParaRPr>
          </a:p>
        </p:txBody>
      </p:sp>
      <p:pic>
        <p:nvPicPr>
          <p:cNvPr id="9225" name="Picture 7">
            <a:extLst>
              <a:ext uri="{FF2B5EF4-FFF2-40B4-BE49-F238E27FC236}">
                <a16:creationId xmlns:a16="http://schemas.microsoft.com/office/drawing/2014/main" id="{963AF0B6-7265-40A4-8F49-0F54175E9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t="25395" r="49510" b="14262"/>
          <a:stretch>
            <a:fillRect/>
          </a:stretch>
        </p:blipFill>
        <p:spPr bwMode="auto">
          <a:xfrm>
            <a:off x="34925" y="4292600"/>
            <a:ext cx="284638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ekstvak 11">
            <a:extLst>
              <a:ext uri="{FF2B5EF4-FFF2-40B4-BE49-F238E27FC236}">
                <a16:creationId xmlns:a16="http://schemas.microsoft.com/office/drawing/2014/main" id="{DB17FF15-A53F-4E60-AF97-DB265ECE0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789363"/>
            <a:ext cx="1120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CF in CA</a:t>
            </a:r>
            <a:endParaRPr lang="nl-NL" altLang="nl-NL" sz="1800">
              <a:latin typeface="Arial" panose="020B0604020202020204" pitchFamily="34" charset="0"/>
            </a:endParaRPr>
          </a:p>
        </p:txBody>
      </p:sp>
      <p:pic>
        <p:nvPicPr>
          <p:cNvPr id="9227" name="Picture 8">
            <a:extLst>
              <a:ext uri="{FF2B5EF4-FFF2-40B4-BE49-F238E27FC236}">
                <a16:creationId xmlns:a16="http://schemas.microsoft.com/office/drawing/2014/main" id="{AF688F08-501D-44B4-9AA5-736CABDF9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4" t="22951" r="11452" b="17377"/>
          <a:stretch>
            <a:fillRect/>
          </a:stretch>
        </p:blipFill>
        <p:spPr bwMode="auto">
          <a:xfrm>
            <a:off x="3035300" y="4305300"/>
            <a:ext cx="280828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Tekstvak 13">
            <a:extLst>
              <a:ext uri="{FF2B5EF4-FFF2-40B4-BE49-F238E27FC236}">
                <a16:creationId xmlns:a16="http://schemas.microsoft.com/office/drawing/2014/main" id="{CABCA473-A0C5-4016-90AC-841D57280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3789363"/>
            <a:ext cx="1163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CF in WA</a:t>
            </a:r>
            <a:endParaRPr lang="nl-NL" altLang="nl-NL" sz="1800">
              <a:latin typeface="Arial" panose="020B0604020202020204" pitchFamily="34" charset="0"/>
            </a:endParaRPr>
          </a:p>
        </p:txBody>
      </p:sp>
      <p:pic>
        <p:nvPicPr>
          <p:cNvPr id="9229" name="Picture 9">
            <a:extLst>
              <a:ext uri="{FF2B5EF4-FFF2-40B4-BE49-F238E27FC236}">
                <a16:creationId xmlns:a16="http://schemas.microsoft.com/office/drawing/2014/main" id="{02E6A5A5-6A46-424D-B578-E03B167BE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 r="38538" b="40067"/>
          <a:stretch>
            <a:fillRect/>
          </a:stretch>
        </p:blipFill>
        <p:spPr bwMode="auto">
          <a:xfrm>
            <a:off x="6084888" y="4292600"/>
            <a:ext cx="3059112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0" name="Tekstvak 15">
            <a:extLst>
              <a:ext uri="{FF2B5EF4-FFF2-40B4-BE49-F238E27FC236}">
                <a16:creationId xmlns:a16="http://schemas.microsoft.com/office/drawing/2014/main" id="{128B3F35-B0E5-4995-8F00-96799935E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3860800"/>
            <a:ext cx="113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Arial" panose="020B0604020202020204" pitchFamily="34" charset="0"/>
              </a:rPr>
              <a:t>Arctic CF</a:t>
            </a:r>
            <a:endParaRPr lang="nl-NL" altLang="nl-NL" sz="1800">
              <a:latin typeface="Arial" panose="020B0604020202020204" pitchFamily="34" charset="0"/>
            </a:endParaRPr>
          </a:p>
        </p:txBody>
      </p:sp>
      <p:pic>
        <p:nvPicPr>
          <p:cNvPr id="9231" name="Picture 2">
            <a:extLst>
              <a:ext uri="{FF2B5EF4-FFF2-40B4-BE49-F238E27FC236}">
                <a16:creationId xmlns:a16="http://schemas.microsoft.com/office/drawing/2014/main" id="{F10CFB98-9CE2-4D99-893A-7897FF52B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2628900"/>
            <a:ext cx="1187450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3">
            <a:extLst>
              <a:ext uri="{FF2B5EF4-FFF2-40B4-BE49-F238E27FC236}">
                <a16:creationId xmlns:a16="http://schemas.microsoft.com/office/drawing/2014/main" id="{158B52D9-F86B-44F4-B0F5-336CDF396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598738"/>
            <a:ext cx="1223963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5">
            <a:extLst>
              <a:ext uri="{FF2B5EF4-FFF2-40B4-BE49-F238E27FC236}">
                <a16:creationId xmlns:a16="http://schemas.microsoft.com/office/drawing/2014/main" id="{EB01D872-E05E-4EE8-A417-0932B8736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5"/>
          <a:stretch>
            <a:fillRect/>
          </a:stretch>
        </p:blipFill>
        <p:spPr bwMode="auto">
          <a:xfrm>
            <a:off x="7478713" y="2503488"/>
            <a:ext cx="1152525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6">
            <a:extLst>
              <a:ext uri="{FF2B5EF4-FFF2-40B4-BE49-F238E27FC236}">
                <a16:creationId xmlns:a16="http://schemas.microsoft.com/office/drawing/2014/main" id="{EC424EAF-C2F5-4B0F-845F-13C1E8BC3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5602288"/>
            <a:ext cx="1528763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7">
            <a:extLst>
              <a:ext uri="{FF2B5EF4-FFF2-40B4-BE49-F238E27FC236}">
                <a16:creationId xmlns:a16="http://schemas.microsoft.com/office/drawing/2014/main" id="{8D858DFB-3CDB-4B6F-BAAC-E5054048E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25" y="5573713"/>
            <a:ext cx="1655763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8">
            <a:extLst>
              <a:ext uri="{FF2B5EF4-FFF2-40B4-BE49-F238E27FC236}">
                <a16:creationId xmlns:a16="http://schemas.microsoft.com/office/drawing/2014/main" id="{37AB5EBC-C174-45DB-9509-95F6708FD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8"/>
          <a:stretch>
            <a:fillRect/>
          </a:stretch>
        </p:blipFill>
        <p:spPr bwMode="auto">
          <a:xfrm>
            <a:off x="7548563" y="5516563"/>
            <a:ext cx="1595437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bjerknes-diagram.jpg">
            <a:extLst>
              <a:ext uri="{FF2B5EF4-FFF2-40B4-BE49-F238E27FC236}">
                <a16:creationId xmlns:a16="http://schemas.microsoft.com/office/drawing/2014/main" id="{B556D905-12B2-4CFA-BF72-CDFAD0005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" t="17195" r="10080" b="1579"/>
          <a:stretch>
            <a:fillRect/>
          </a:stretch>
        </p:blipFill>
        <p:spPr bwMode="auto">
          <a:xfrm>
            <a:off x="1360488" y="796925"/>
            <a:ext cx="6648450" cy="606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kstvak 4">
            <a:extLst>
              <a:ext uri="{FF2B5EF4-FFF2-40B4-BE49-F238E27FC236}">
                <a16:creationId xmlns:a16="http://schemas.microsoft.com/office/drawing/2014/main" id="{C5C59213-33B7-40CE-B772-7D0934CDF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838" y="44450"/>
            <a:ext cx="56909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dirty="0">
                <a:latin typeface="Arial" panose="020B0604020202020204" pitchFamily="34" charset="0"/>
              </a:rPr>
              <a:t>             </a:t>
            </a:r>
            <a:r>
              <a:rPr lang="nl-NL" altLang="nl-NL" sz="2400" b="1" dirty="0" err="1">
                <a:latin typeface="Arial" panose="020B0604020202020204" pitchFamily="34" charset="0"/>
              </a:rPr>
              <a:t>Physical</a:t>
            </a:r>
            <a:r>
              <a:rPr lang="nl-NL" altLang="nl-NL" sz="2400" b="1" dirty="0">
                <a:latin typeface="Arial" panose="020B0604020202020204" pitchFamily="34" charset="0"/>
              </a:rPr>
              <a:t> background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2400" b="1" dirty="0" err="1">
                <a:latin typeface="Arial" panose="020B0604020202020204" pitchFamily="34" charset="0"/>
              </a:rPr>
              <a:t>Frontal</a:t>
            </a:r>
            <a:r>
              <a:rPr lang="nl-NL" altLang="nl-NL" sz="2400" b="1" dirty="0">
                <a:latin typeface="Arial" panose="020B0604020202020204" pitchFamily="34" charset="0"/>
              </a:rPr>
              <a:t> system </a:t>
            </a:r>
            <a:r>
              <a:rPr lang="nl-NL" altLang="nl-NL" sz="2400" b="1" dirty="0" err="1">
                <a:latin typeface="Arial" panose="020B0604020202020204" pitchFamily="34" charset="0"/>
              </a:rPr>
              <a:t>according</a:t>
            </a:r>
            <a:r>
              <a:rPr lang="nl-NL" altLang="nl-NL" sz="2400" b="1" dirty="0">
                <a:latin typeface="Arial" panose="020B0604020202020204" pitchFamily="34" charset="0"/>
              </a:rPr>
              <a:t> </a:t>
            </a:r>
            <a:r>
              <a:rPr lang="nl-NL" altLang="nl-NL" sz="2400" b="1" dirty="0" err="1">
                <a:latin typeface="Arial" panose="020B0604020202020204" pitchFamily="34" charset="0"/>
              </a:rPr>
              <a:t>to</a:t>
            </a:r>
            <a:r>
              <a:rPr lang="nl-NL" altLang="nl-NL" sz="2400" b="1" dirty="0">
                <a:latin typeface="Arial" panose="020B0604020202020204" pitchFamily="34" charset="0"/>
              </a:rPr>
              <a:t> </a:t>
            </a:r>
            <a:r>
              <a:rPr lang="nl-NL" altLang="nl-NL" sz="2400" b="1" dirty="0" err="1">
                <a:latin typeface="Arial" panose="020B0604020202020204" pitchFamily="34" charset="0"/>
              </a:rPr>
              <a:t>Bjerknes</a:t>
            </a:r>
            <a:endParaRPr lang="nl-NL" altLang="nl-NL" sz="2400" b="1" dirty="0">
              <a:latin typeface="Arial" panose="020B0604020202020204" pitchFamily="34" charset="0"/>
            </a:endParaRP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87C8CF07-FBAD-4170-B89C-7DC9FE96C9C1}"/>
              </a:ext>
            </a:extLst>
          </p:cNvPr>
          <p:cNvSpPr/>
          <p:nvPr/>
        </p:nvSpPr>
        <p:spPr>
          <a:xfrm rot="2349471">
            <a:off x="2036763" y="2052638"/>
            <a:ext cx="1511300" cy="3224212"/>
          </a:xfrm>
          <a:prstGeom prst="ellipse">
            <a:avLst/>
          </a:prstGeom>
          <a:noFill/>
          <a:ln w="762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0000"/>
              </a:solidFill>
            </a:endParaRP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FDD40D46-24A9-4AA0-8712-3885A41F7CE1}"/>
              </a:ext>
            </a:extLst>
          </p:cNvPr>
          <p:cNvSpPr/>
          <p:nvPr/>
        </p:nvSpPr>
        <p:spPr>
          <a:xfrm rot="2349471">
            <a:off x="1609725" y="5619750"/>
            <a:ext cx="2149475" cy="1017588"/>
          </a:xfrm>
          <a:prstGeom prst="ellipse">
            <a:avLst/>
          </a:prstGeom>
          <a:noFill/>
          <a:ln w="762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0246" name="Tekstvak 7">
            <a:extLst>
              <a:ext uri="{FF2B5EF4-FFF2-40B4-BE49-F238E27FC236}">
                <a16:creationId xmlns:a16="http://schemas.microsoft.com/office/drawing/2014/main" id="{D2F7C37A-3CB4-48E7-91F0-ABE4189FA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0475" y="4832350"/>
            <a:ext cx="2097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>
                <a:solidFill>
                  <a:srgbClr val="0070C0"/>
                </a:solidFill>
                <a:latin typeface="Arial" panose="020B0604020202020204" pitchFamily="34" charset="0"/>
              </a:rPr>
              <a:t>Cold Front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Technisch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1305</TotalTime>
  <Words>851</Words>
  <Application>Microsoft Office PowerPoint</Application>
  <PresentationFormat>Diavoorstelling (4:3)</PresentationFormat>
  <Paragraphs>262</Paragraphs>
  <Slides>52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52</vt:i4>
      </vt:variant>
    </vt:vector>
  </HeadingPairs>
  <TitlesOfParts>
    <vt:vector size="59" baseType="lpstr">
      <vt:lpstr>Arial</vt:lpstr>
      <vt:lpstr>Calibri</vt:lpstr>
      <vt:lpstr>Courier New</vt:lpstr>
      <vt:lpstr>Symbol</vt:lpstr>
      <vt:lpstr>Tahoma</vt:lpstr>
      <vt:lpstr>Unit Offc</vt:lpstr>
      <vt:lpstr>Office-thema</vt:lpstr>
      <vt:lpstr>Frontal- and sub frontal Structures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Ab Maas</dc:creator>
  <cp:lastModifiedBy>Ab Maas</cp:lastModifiedBy>
  <cp:revision>101</cp:revision>
  <dcterms:created xsi:type="dcterms:W3CDTF">2011-04-07T08:38:30Z</dcterms:created>
  <dcterms:modified xsi:type="dcterms:W3CDTF">2018-10-02T08:21:28Z</dcterms:modified>
</cp:coreProperties>
</file>