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8"/>
  </p:notesMasterIdLst>
  <p:sldIdLst>
    <p:sldId id="256" r:id="rId2"/>
    <p:sldId id="332" r:id="rId3"/>
    <p:sldId id="314" r:id="rId4"/>
    <p:sldId id="315" r:id="rId5"/>
    <p:sldId id="333" r:id="rId6"/>
    <p:sldId id="316" r:id="rId7"/>
    <p:sldId id="360" r:id="rId8"/>
    <p:sldId id="361" r:id="rId9"/>
    <p:sldId id="336" r:id="rId10"/>
    <p:sldId id="339" r:id="rId11"/>
    <p:sldId id="340" r:id="rId12"/>
    <p:sldId id="343" r:id="rId13"/>
    <p:sldId id="344" r:id="rId14"/>
    <p:sldId id="341" r:id="rId15"/>
    <p:sldId id="297" r:id="rId16"/>
    <p:sldId id="298" r:id="rId17"/>
    <p:sldId id="345" r:id="rId18"/>
    <p:sldId id="311" r:id="rId19"/>
    <p:sldId id="346" r:id="rId20"/>
    <p:sldId id="310" r:id="rId21"/>
    <p:sldId id="347" r:id="rId22"/>
    <p:sldId id="313" r:id="rId23"/>
    <p:sldId id="312" r:id="rId24"/>
    <p:sldId id="321" r:id="rId25"/>
    <p:sldId id="356" r:id="rId26"/>
    <p:sldId id="357" r:id="rId27"/>
    <p:sldId id="358" r:id="rId28"/>
    <p:sldId id="366" r:id="rId29"/>
    <p:sldId id="320" r:id="rId30"/>
    <p:sldId id="317" r:id="rId31"/>
    <p:sldId id="319" r:id="rId32"/>
    <p:sldId id="307" r:id="rId33"/>
    <p:sldId id="367" r:id="rId34"/>
    <p:sldId id="308" r:id="rId35"/>
    <p:sldId id="309" r:id="rId36"/>
    <p:sldId id="348" r:id="rId37"/>
    <p:sldId id="335" r:id="rId38"/>
    <p:sldId id="318" r:id="rId39"/>
    <p:sldId id="352" r:id="rId40"/>
    <p:sldId id="353" r:id="rId41"/>
    <p:sldId id="364" r:id="rId42"/>
    <p:sldId id="365" r:id="rId43"/>
    <p:sldId id="350" r:id="rId44"/>
    <p:sldId id="337" r:id="rId45"/>
    <p:sldId id="362" r:id="rId46"/>
    <p:sldId id="363" r:id="rId47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211" autoAdjust="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56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8146FF-C87E-46D6-A79C-360DBB3A3FAF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noProof="0"/>
              <a:t>Klik om de modelstijlen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CDD28ED-40F8-470A-81DF-83C8FE26340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60914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4296C-5F7C-44B3-9C36-409FB5FF0EC9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DF74-0133-4774-9890-9B41FF089AF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3030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C73EC-86E3-4AEC-886C-E77CB31F23FE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A51F4-FBD6-400E-AA5E-D7DE4E30B54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9696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D8B48-DA8A-4913-94E7-388E852B6E5D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38EAC-9E55-4639-BD95-6889FFC8B47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05096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1C060-0D7A-4000-8A2B-53058D1CF139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D81B1-69E8-4260-8855-DA22041D535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2449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C58CB-876E-4F52-8E42-AEBE09F68898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53425-66F5-4FF5-8B09-5576DE3FDA7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4139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A48B6-2F78-49EE-9AF2-15574A067887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E2280-0762-45C3-9BD3-013E3624D3C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9418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1FAFF-D157-41C8-9050-E8C8D9AD575D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E3901C-9172-4B53-B3C8-A4FE883EED8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9776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51134-9FBC-4F9D-A981-73715F5867CB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3EDD0-7A8D-4EEF-B68D-61548BE740D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56314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00D8D-0133-4251-B48B-70931E5687FF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354C0-621B-4D5C-B079-641191002F7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5191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5A0DB-4D2D-4EC5-B7E5-88A3DA0D7C73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981C1-BFE3-4FB9-B89D-9BA1240631A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9640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41292-289A-42BE-92B6-DDA8DB36A253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551596-BD70-4D4F-857E-6F91FC80876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8460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18215-C2E0-45DC-87EC-E995433B1B07}" type="datetimeFigureOut">
              <a:rPr lang="nl-NL"/>
              <a:pPr>
                <a:defRPr/>
              </a:pPr>
              <a:t>14-9-2016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1A5B2DA-078C-4ECE-97DD-E2CE018B486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en.wikipedia.org/wiki/Knowledge" TargetMode="External"/><Relationship Id="rId7" Type="http://schemas.openxmlformats.org/officeDocument/2006/relationships/hyperlink" Target="http://en.wikipedia.org/wiki/Physical_object" TargetMode="External"/><Relationship Id="rId2" Type="http://schemas.openxmlformats.org/officeDocument/2006/relationships/hyperlink" Target="http://en.wikipedia.org/wiki/Concep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Physical_model" TargetMode="External"/><Relationship Id="rId5" Type="http://schemas.openxmlformats.org/officeDocument/2006/relationships/hyperlink" Target="http://en.wikipedia.org/wiki/Simulation" TargetMode="External"/><Relationship Id="rId4" Type="http://schemas.openxmlformats.org/officeDocument/2006/relationships/hyperlink" Target="http://en.wikipedia.org/wiki/Understanding" TargetMode="Externa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metrain.org/satmanu/CMs/Cf/navmenu.php?tab=2&amp;page=2.0.0" TargetMode="External"/><Relationship Id="rId7" Type="http://schemas.openxmlformats.org/officeDocument/2006/relationships/hyperlink" Target="http://www.eumetrain.org/satmanu/CMs/Cf/navmenu.php?tab=6&amp;page=6.0.0" TargetMode="External"/><Relationship Id="rId2" Type="http://schemas.openxmlformats.org/officeDocument/2006/relationships/hyperlink" Target="http://www.eumetrain.org/satmanu/CMs/Cf/navmenu.php?tab=1&amp;page=1.0.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umetrain.org/satmanu/CMs/Cf/navmenu.php?tab=5&amp;page=5.0.0" TargetMode="External"/><Relationship Id="rId5" Type="http://schemas.openxmlformats.org/officeDocument/2006/relationships/hyperlink" Target="http://www.eumetrain.org/satmanu/CMs/Cf/navmenu.php?tab=4&amp;page=4.0.0" TargetMode="External"/><Relationship Id="rId4" Type="http://schemas.openxmlformats.org/officeDocument/2006/relationships/hyperlink" Target="http://www.eumetrain.org/satmanu/CMs/Cf/navmenu.php?tab=3&amp;page=3.0.0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hyperlink" Target="http://www.eumetrain.org/satmanu/CMs/CCB/index.htm" TargetMode="External"/><Relationship Id="rId18" Type="http://schemas.openxmlformats.org/officeDocument/2006/relationships/hyperlink" Target="http://www.eumetrain.org/satmanu/CMs/RaCy/index.htm" TargetMode="External"/><Relationship Id="rId26" Type="http://schemas.openxmlformats.org/officeDocument/2006/relationships/hyperlink" Target="http://www.eumetrain.org/satmanu/CMs/Comma/index.htm" TargetMode="External"/><Relationship Id="rId39" Type="http://schemas.openxmlformats.org/officeDocument/2006/relationships/hyperlink" Target="http://www.eumetrain.org/satmanu/CMs/Stau/index.htm" TargetMode="External"/><Relationship Id="rId3" Type="http://schemas.openxmlformats.org/officeDocument/2006/relationships/hyperlink" Target="http://www.eumetrain.org/satmanu/CMs/Cf/index.htm" TargetMode="External"/><Relationship Id="rId21" Type="http://schemas.openxmlformats.org/officeDocument/2006/relationships/hyperlink" Target="http://www.eumetrain.org/satmanu/CMs/We/index.htm" TargetMode="External"/><Relationship Id="rId34" Type="http://schemas.openxmlformats.org/officeDocument/2006/relationships/hyperlink" Target="http://www.eumetrain.org/satmanu/CMs/CLE/index.htm" TargetMode="External"/><Relationship Id="rId42" Type="http://schemas.openxmlformats.org/officeDocument/2006/relationships/hyperlink" Target="http://www.eumetrain.org/satmanu/CMs/Fh/index.htm" TargetMode="External"/><Relationship Id="rId47" Type="http://schemas.openxmlformats.org/officeDocument/2006/relationships/hyperlink" Target="http://www.eumetrain.org/satmanu/CMs/ScSh/index.htm" TargetMode="External"/><Relationship Id="rId50" Type="http://schemas.openxmlformats.org/officeDocument/2006/relationships/hyperlink" Target="http://www.eumetrain.org/satmanu/CMs/CoConv/index.htm" TargetMode="External"/><Relationship Id="rId7" Type="http://schemas.openxmlformats.org/officeDocument/2006/relationships/hyperlink" Target="http://www.eumetrain.org/satmanu/CMs/WfFr/index.htm" TargetMode="External"/><Relationship Id="rId12" Type="http://schemas.openxmlformats.org/officeDocument/2006/relationships/hyperlink" Target="http://www.eumetrain.org/satmanu/CMs/InOc/index.htm" TargetMode="External"/><Relationship Id="rId17" Type="http://schemas.openxmlformats.org/officeDocument/2006/relationships/hyperlink" Target="http://www.eumetrain.org/satmanu/CMs/JeIn/index.htm" TargetMode="External"/><Relationship Id="rId25" Type="http://schemas.openxmlformats.org/officeDocument/2006/relationships/hyperlink" Target="http://www.eumetrain.org/satmanu/CMs/WCB/index.htm" TargetMode="External"/><Relationship Id="rId33" Type="http://schemas.openxmlformats.org/officeDocument/2006/relationships/hyperlink" Target="http://www.eumetrain.org/satmanu/CMs/Cb/index.htm" TargetMode="External"/><Relationship Id="rId38" Type="http://schemas.openxmlformats.org/officeDocument/2006/relationships/hyperlink" Target="http://www.eumetrain.org/satmanu/CMs/SPl/index.htm" TargetMode="External"/><Relationship Id="rId46" Type="http://schemas.openxmlformats.org/officeDocument/2006/relationships/hyperlink" Target="http://www.eumetrain.org/satmanu/CMs/FgStr/index.htm" TargetMode="External"/><Relationship Id="rId2" Type="http://schemas.openxmlformats.org/officeDocument/2006/relationships/hyperlink" Target="http://www.eumetrain.org/satmanu/CMs/AF/index.htm" TargetMode="External"/><Relationship Id="rId16" Type="http://schemas.openxmlformats.org/officeDocument/2006/relationships/hyperlink" Target="http://www.eumetrain.org/satmanu/CMs/FD/index.htm" TargetMode="External"/><Relationship Id="rId20" Type="http://schemas.openxmlformats.org/officeDocument/2006/relationships/hyperlink" Target="http://www.eumetrain.org/satmanu/CMs/JeWe/index.htm" TargetMode="External"/><Relationship Id="rId29" Type="http://schemas.openxmlformats.org/officeDocument/2006/relationships/hyperlink" Target="http://www.eumetrain.org/satmanu/CMs/JeCl/index.htm" TargetMode="External"/><Relationship Id="rId41" Type="http://schemas.openxmlformats.org/officeDocument/2006/relationships/hyperlink" Target="http://www.eumetrain.org/satmanu/CMs/LeeCl/index.htm" TargetMode="External"/><Relationship Id="rId54" Type="http://schemas.openxmlformats.org/officeDocument/2006/relationships/hyperlink" Target="http://www.eumetrain.org/satmanu/CMs/SB/index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umetrain.org/satmanu/CMs/CfSp/index.htm" TargetMode="External"/><Relationship Id="rId11" Type="http://schemas.openxmlformats.org/officeDocument/2006/relationships/hyperlink" Target="http://www.eumetrain.org/satmanu/CMs/CAD/index.htm" TargetMode="External"/><Relationship Id="rId24" Type="http://schemas.openxmlformats.org/officeDocument/2006/relationships/hyperlink" Target="http://www.eumetrain.org/satmanu/CMs/ULL/index.htm" TargetMode="External"/><Relationship Id="rId32" Type="http://schemas.openxmlformats.org/officeDocument/2006/relationships/hyperlink" Target="http://www.eumetrain.org/satmanu/CMs/CbC/index.htm" TargetMode="External"/><Relationship Id="rId37" Type="http://schemas.openxmlformats.org/officeDocument/2006/relationships/hyperlink" Target="http://www.eumetrain.org/satmanu/CMs/CWS/index.htm" TargetMode="External"/><Relationship Id="rId40" Type="http://schemas.openxmlformats.org/officeDocument/2006/relationships/hyperlink" Target="http://www.eumetrain.org/satmanu/CMs/FM/index.htm" TargetMode="External"/><Relationship Id="rId45" Type="http://schemas.openxmlformats.org/officeDocument/2006/relationships/hyperlink" Target="http://www.eumetrain.org/satmanu/CMs/ClStr/index.htm" TargetMode="External"/><Relationship Id="rId53" Type="http://schemas.openxmlformats.org/officeDocument/2006/relationships/hyperlink" Target="http://www.eumetrain.org/satmanu/CMs/ConOro/index.htm" TargetMode="External"/><Relationship Id="rId5" Type="http://schemas.openxmlformats.org/officeDocument/2006/relationships/hyperlink" Target="http://www.eumetrain.org/satmanu/CMs/CfWa/index.htm" TargetMode="External"/><Relationship Id="rId15" Type="http://schemas.openxmlformats.org/officeDocument/2006/relationships/hyperlink" Target="http://www.eumetrain.org/satmanu/CMs/BclB/index.htm" TargetMode="External"/><Relationship Id="rId23" Type="http://schemas.openxmlformats.org/officeDocument/2006/relationships/hyperlink" Target="http://www.eumetrain.org/satmanu/CMs/THR/index.htm" TargetMode="External"/><Relationship Id="rId28" Type="http://schemas.openxmlformats.org/officeDocument/2006/relationships/hyperlink" Target="http://www.eumetrain.org/satmanu/CMs/EC/index.htm" TargetMode="External"/><Relationship Id="rId36" Type="http://schemas.openxmlformats.org/officeDocument/2006/relationships/hyperlink" Target="http://www.eumetrain.org/satmanu/CMs/CFW/index.htm" TargetMode="External"/><Relationship Id="rId49" Type="http://schemas.openxmlformats.org/officeDocument/2006/relationships/hyperlink" Target="http://www.eumetrain.org/satmanu/CMs/WVV/index.htm" TargetMode="External"/><Relationship Id="rId10" Type="http://schemas.openxmlformats.org/officeDocument/2006/relationships/hyperlink" Target="http://www.eumetrain.org/satmanu/CMs/BbOccl/index.htm" TargetMode="External"/><Relationship Id="rId19" Type="http://schemas.openxmlformats.org/officeDocument/2006/relationships/hyperlink" Target="http://www.eumetrain.org/satmanu/CMs/SLC/index.htm" TargetMode="External"/><Relationship Id="rId31" Type="http://schemas.openxmlformats.org/officeDocument/2006/relationships/hyperlink" Target="http://www.eumetrain.org/satmanu/CMs/PL/index.htm" TargetMode="External"/><Relationship Id="rId44" Type="http://schemas.openxmlformats.org/officeDocument/2006/relationships/hyperlink" Target="http://www.eumetrain.org/satmanu/CMs/Bora/index.htm" TargetMode="External"/><Relationship Id="rId52" Type="http://schemas.openxmlformats.org/officeDocument/2006/relationships/hyperlink" Target="http://www.eumetrain.org/satmanu/CMs/ConvNor/index.htm" TargetMode="External"/><Relationship Id="rId4" Type="http://schemas.openxmlformats.org/officeDocument/2006/relationships/hyperlink" Target="http://www.eumetrain.org/satmanu/CMs/CfCa/index.htm" TargetMode="External"/><Relationship Id="rId9" Type="http://schemas.openxmlformats.org/officeDocument/2006/relationships/hyperlink" Target="http://www.eumetrain.org/satmanu/CMs/WfSc/index.htm" TargetMode="External"/><Relationship Id="rId14" Type="http://schemas.openxmlformats.org/officeDocument/2006/relationships/hyperlink" Target="http://www.eumetrain.org/satmanu/CMs/Occl/index.htm" TargetMode="External"/><Relationship Id="rId22" Type="http://schemas.openxmlformats.org/officeDocument/2006/relationships/hyperlink" Target="http://www.eumetrain.org/satmanu/CMs/Def/index.htm" TargetMode="External"/><Relationship Id="rId27" Type="http://schemas.openxmlformats.org/officeDocument/2006/relationships/hyperlink" Target="http://www.eumetrain.org/satmanu/CMs/Conv/index.htm" TargetMode="External"/><Relationship Id="rId30" Type="http://schemas.openxmlformats.org/officeDocument/2006/relationships/hyperlink" Target="http://www.eumetrain.org/satmanu/CMs/OCC/index.htm" TargetMode="External"/><Relationship Id="rId35" Type="http://schemas.openxmlformats.org/officeDocument/2006/relationships/hyperlink" Target="http://www.eumetrain.org/satmanu/CMs/CPV/index.htm" TargetMode="External"/><Relationship Id="rId43" Type="http://schemas.openxmlformats.org/officeDocument/2006/relationships/hyperlink" Target="http://www.eumetrain.org/satmanu/CMs/Pit/index.htm" TargetMode="External"/><Relationship Id="rId48" Type="http://schemas.openxmlformats.org/officeDocument/2006/relationships/hyperlink" Target="http://www.eumetrain.org/satmanu/CMs/DaStr/index.htm" TargetMode="External"/><Relationship Id="rId8" Type="http://schemas.openxmlformats.org/officeDocument/2006/relationships/hyperlink" Target="http://www.eumetrain.org/satmanu/CMs/WfBa/index.htm" TargetMode="External"/><Relationship Id="rId51" Type="http://schemas.openxmlformats.org/officeDocument/2006/relationships/hyperlink" Target="http://www.eumetrain.org/satmanu/CMs/ConvSaL/index.ht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1" t="26669" r="24991" b="124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hoek 6"/>
          <p:cNvSpPr/>
          <p:nvPr/>
        </p:nvSpPr>
        <p:spPr>
          <a:xfrm>
            <a:off x="2051050" y="620713"/>
            <a:ext cx="6553200" cy="21240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Introduction</a:t>
            </a:r>
            <a:r>
              <a:rPr lang="de-DE" sz="4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</a:t>
            </a:r>
            <a:r>
              <a:rPr lang="de-DE" sz="44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Conceptual</a:t>
            </a:r>
            <a:r>
              <a:rPr lang="de-DE" sz="4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 Models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Sat</a:t>
            </a:r>
            <a:r>
              <a:rPr lang="de-DE" sz="4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(</a:t>
            </a:r>
            <a:r>
              <a:rPr lang="de-DE" sz="44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rep</a:t>
            </a:r>
            <a:r>
              <a:rPr lang="de-DE" sz="4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+mn-cs"/>
              </a:rPr>
              <a:t>)Manu(al)</a:t>
            </a:r>
            <a:endParaRPr lang="nl-NL" sz="4400" dirty="0"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411413" y="4797425"/>
            <a:ext cx="426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de-DE" sz="2000" dirty="0">
                <a:solidFill>
                  <a:schemeClr val="bg1"/>
                </a:solidFill>
                <a:latin typeface="Tahoma" pitchFamily="34" charset="0"/>
                <a:cs typeface="+mn-cs"/>
              </a:rPr>
              <a:t>Ab Maas</a:t>
            </a:r>
          </a:p>
        </p:txBody>
      </p:sp>
      <p:pic>
        <p:nvPicPr>
          <p:cNvPr id="307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00663"/>
            <a:ext cx="233838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:\fotos\vakantie\Griekenlandmei2010\P10004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5" t="14301" r="27950" b="64700"/>
          <a:stretch>
            <a:fillRect/>
          </a:stretch>
        </p:blipFill>
        <p:spPr bwMode="auto">
          <a:xfrm>
            <a:off x="3708400" y="2997200"/>
            <a:ext cx="18716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229225"/>
            <a:ext cx="1944687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/>
          <a:srcRect l="14897" t="40900" r="66229" b="8701"/>
          <a:stretch/>
        </p:blipFill>
        <p:spPr>
          <a:xfrm>
            <a:off x="0" y="0"/>
            <a:ext cx="9144000" cy="6974631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483768" y="116632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err="1">
                <a:solidFill>
                  <a:schemeClr val="bg1"/>
                </a:solidFill>
              </a:rPr>
              <a:t>Much</a:t>
            </a:r>
            <a:r>
              <a:rPr lang="nl-NL" sz="4800" dirty="0">
                <a:solidFill>
                  <a:schemeClr val="bg1"/>
                </a:solidFill>
              </a:rPr>
              <a:t> More!!</a:t>
            </a:r>
          </a:p>
        </p:txBody>
      </p:sp>
    </p:spTree>
    <p:extLst>
      <p:ext uri="{BB962C8B-B14F-4D97-AF65-F5344CB8AC3E}">
        <p14:creationId xmlns:p14="http://schemas.microsoft.com/office/powerpoint/2010/main" val="1114343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/>
          <a:srcRect l="14897" t="40900" r="66229" b="8701"/>
          <a:stretch/>
        </p:blipFill>
        <p:spPr>
          <a:xfrm>
            <a:off x="0" y="0"/>
            <a:ext cx="9144000" cy="6974631"/>
          </a:xfrm>
          <a:prstGeom prst="rect">
            <a:avLst/>
          </a:prstGeom>
        </p:spPr>
      </p:pic>
      <p:sp>
        <p:nvSpPr>
          <p:cNvPr id="2" name="Ovaal 1"/>
          <p:cNvSpPr/>
          <p:nvPr/>
        </p:nvSpPr>
        <p:spPr>
          <a:xfrm>
            <a:off x="0" y="1988840"/>
            <a:ext cx="3275856" cy="3024336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501335" y="2492896"/>
            <a:ext cx="227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/>
              <a:t>What’s</a:t>
            </a:r>
            <a:r>
              <a:rPr lang="nl-NL" sz="2400" b="1" dirty="0"/>
              <a:t> </a:t>
            </a:r>
            <a:r>
              <a:rPr lang="nl-NL" sz="2400" b="1" dirty="0" err="1"/>
              <a:t>This</a:t>
            </a:r>
            <a:r>
              <a:rPr lang="nl-NL" sz="2400" b="1" dirty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028815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/>
          <a:srcRect l="14897" t="40900" r="66229" b="8701"/>
          <a:stretch/>
        </p:blipFill>
        <p:spPr>
          <a:xfrm>
            <a:off x="0" y="0"/>
            <a:ext cx="9144000" cy="6974631"/>
          </a:xfrm>
          <a:prstGeom prst="rect">
            <a:avLst/>
          </a:prstGeom>
        </p:spPr>
      </p:pic>
      <p:sp>
        <p:nvSpPr>
          <p:cNvPr id="2" name="Ovaal 1"/>
          <p:cNvSpPr/>
          <p:nvPr/>
        </p:nvSpPr>
        <p:spPr>
          <a:xfrm>
            <a:off x="0" y="1988840"/>
            <a:ext cx="3275856" cy="3024336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501335" y="2492896"/>
            <a:ext cx="227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/>
              <a:t>What’s</a:t>
            </a:r>
            <a:r>
              <a:rPr lang="nl-NL" sz="2400" b="1" dirty="0"/>
              <a:t> </a:t>
            </a:r>
            <a:r>
              <a:rPr lang="nl-NL" sz="2400" b="1" dirty="0" err="1"/>
              <a:t>this</a:t>
            </a:r>
            <a:r>
              <a:rPr lang="nl-NL" sz="2400" b="1" dirty="0"/>
              <a:t>??</a:t>
            </a:r>
          </a:p>
        </p:txBody>
      </p:sp>
      <p:sp>
        <p:nvSpPr>
          <p:cNvPr id="5" name="Ovaal 4"/>
          <p:cNvSpPr/>
          <p:nvPr/>
        </p:nvSpPr>
        <p:spPr>
          <a:xfrm>
            <a:off x="3563888" y="2276872"/>
            <a:ext cx="1872208" cy="201622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3727938" y="3487315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And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this</a:t>
            </a:r>
            <a:r>
              <a:rPr lang="nl-NL" sz="2400" dirty="0">
                <a:solidFill>
                  <a:schemeClr val="bg1"/>
                </a:solidFill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503570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/>
          <a:srcRect l="14897" t="40900" r="66229" b="8701"/>
          <a:stretch/>
        </p:blipFill>
        <p:spPr>
          <a:xfrm>
            <a:off x="0" y="-5670"/>
            <a:ext cx="9144000" cy="6974631"/>
          </a:xfrm>
          <a:prstGeom prst="rect">
            <a:avLst/>
          </a:prstGeom>
        </p:spPr>
      </p:pic>
      <p:sp>
        <p:nvSpPr>
          <p:cNvPr id="2" name="Ovaal 1"/>
          <p:cNvSpPr/>
          <p:nvPr/>
        </p:nvSpPr>
        <p:spPr>
          <a:xfrm>
            <a:off x="0" y="1988840"/>
            <a:ext cx="3275856" cy="3024336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501335" y="2492896"/>
            <a:ext cx="2273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/>
              <a:t>What’s</a:t>
            </a:r>
            <a:r>
              <a:rPr lang="nl-NL" sz="2400" b="1" dirty="0"/>
              <a:t> </a:t>
            </a:r>
            <a:r>
              <a:rPr lang="nl-NL" sz="2400" b="1" dirty="0" err="1"/>
              <a:t>this</a:t>
            </a:r>
            <a:r>
              <a:rPr lang="nl-NL" sz="2400" b="1" dirty="0"/>
              <a:t>??</a:t>
            </a:r>
          </a:p>
        </p:txBody>
      </p:sp>
      <p:sp>
        <p:nvSpPr>
          <p:cNvPr id="5" name="Ovaal 4"/>
          <p:cNvSpPr/>
          <p:nvPr/>
        </p:nvSpPr>
        <p:spPr>
          <a:xfrm>
            <a:off x="3563888" y="2276872"/>
            <a:ext cx="1872208" cy="201622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3727938" y="3487315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And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this</a:t>
            </a:r>
            <a:r>
              <a:rPr lang="nl-NL" sz="2400" dirty="0">
                <a:solidFill>
                  <a:schemeClr val="bg1"/>
                </a:solidFill>
              </a:rPr>
              <a:t>??</a:t>
            </a:r>
          </a:p>
        </p:txBody>
      </p:sp>
      <p:sp>
        <p:nvSpPr>
          <p:cNvPr id="7" name="Ovaal 6"/>
          <p:cNvSpPr/>
          <p:nvPr/>
        </p:nvSpPr>
        <p:spPr>
          <a:xfrm>
            <a:off x="7020272" y="2996952"/>
            <a:ext cx="1872208" cy="201622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7136279" y="3256482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And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this</a:t>
            </a:r>
            <a:r>
              <a:rPr lang="nl-NL" sz="2400" dirty="0">
                <a:solidFill>
                  <a:schemeClr val="bg1"/>
                </a:solidFill>
              </a:rPr>
              <a:t>??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467544" y="6027003"/>
            <a:ext cx="7218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>
                <a:solidFill>
                  <a:schemeClr val="bg1"/>
                </a:solidFill>
              </a:rPr>
              <a:t>Frequently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looking</a:t>
            </a:r>
            <a:r>
              <a:rPr lang="nl-NL" sz="2400" dirty="0">
                <a:solidFill>
                  <a:schemeClr val="bg1"/>
                </a:solidFill>
              </a:rPr>
              <a:t> at </a:t>
            </a:r>
            <a:r>
              <a:rPr lang="nl-NL" sz="2400" dirty="0" err="1">
                <a:solidFill>
                  <a:schemeClr val="bg1"/>
                </a:solidFill>
              </a:rPr>
              <a:t>Sat</a:t>
            </a:r>
            <a:r>
              <a:rPr lang="nl-NL" sz="2400" dirty="0">
                <a:solidFill>
                  <a:schemeClr val="bg1"/>
                </a:solidFill>
              </a:rPr>
              <a:t>. Images </a:t>
            </a:r>
            <a:r>
              <a:rPr lang="nl-NL" sz="2400" dirty="0" err="1">
                <a:solidFill>
                  <a:schemeClr val="bg1"/>
                </a:solidFill>
              </a:rPr>
              <a:t>makes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you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skilled</a:t>
            </a:r>
            <a:endParaRPr lang="nl-NL" sz="24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in </a:t>
            </a:r>
            <a:r>
              <a:rPr lang="nl-NL" sz="2400" dirty="0" err="1">
                <a:solidFill>
                  <a:schemeClr val="bg1"/>
                </a:solidFill>
              </a:rPr>
              <a:t>pattern</a:t>
            </a:r>
            <a:r>
              <a:rPr lang="nl-NL" sz="2400" dirty="0">
                <a:solidFill>
                  <a:schemeClr val="bg1"/>
                </a:solidFill>
              </a:rPr>
              <a:t> and </a:t>
            </a:r>
            <a:r>
              <a:rPr lang="nl-NL" sz="2400" dirty="0" err="1">
                <a:solidFill>
                  <a:schemeClr val="bg1"/>
                </a:solidFill>
              </a:rPr>
              <a:t>shape</a:t>
            </a:r>
            <a:r>
              <a:rPr lang="nl-NL" sz="2400" dirty="0">
                <a:solidFill>
                  <a:schemeClr val="bg1"/>
                </a:solidFill>
              </a:rPr>
              <a:t> </a:t>
            </a:r>
            <a:r>
              <a:rPr lang="nl-NL" sz="2400" dirty="0" err="1">
                <a:solidFill>
                  <a:schemeClr val="bg1"/>
                </a:solidFill>
              </a:rPr>
              <a:t>recognizing</a:t>
            </a:r>
            <a:endParaRPr lang="nl-N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02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/>
          <a:srcRect l="14897" t="55271" r="78341" b="23395"/>
          <a:stretch/>
        </p:blipFill>
        <p:spPr>
          <a:xfrm>
            <a:off x="321579" y="6971"/>
            <a:ext cx="3873125" cy="3517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0" t="47237" r="36250" b="30832"/>
          <a:stretch/>
        </p:blipFill>
        <p:spPr bwMode="auto">
          <a:xfrm>
            <a:off x="4644008" y="2293392"/>
            <a:ext cx="4093845" cy="327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 cstate="print"/>
          <a:srcRect l="19095" t="23098" r="75393" b="62203"/>
          <a:stretch/>
        </p:blipFill>
        <p:spPr>
          <a:xfrm>
            <a:off x="323528" y="3911666"/>
            <a:ext cx="3899925" cy="2924944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932040" y="548680"/>
            <a:ext cx="421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Similarities</a:t>
            </a:r>
            <a:r>
              <a:rPr lang="nl-NL" dirty="0"/>
              <a:t> in </a:t>
            </a:r>
            <a:r>
              <a:rPr lang="nl-NL" dirty="0" err="1"/>
              <a:t>shape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patterns</a:t>
            </a:r>
            <a:r>
              <a:rPr lang="nl-NL" dirty="0"/>
              <a:t> in </a:t>
            </a:r>
          </a:p>
          <a:p>
            <a:r>
              <a:rPr lang="nl-NL" dirty="0"/>
              <a:t>Cloud </a:t>
            </a:r>
            <a:r>
              <a:rPr lang="nl-NL" dirty="0" err="1"/>
              <a:t>configurations</a:t>
            </a:r>
            <a:r>
              <a:rPr lang="nl-NL" dirty="0"/>
              <a:t> </a:t>
            </a:r>
            <a:r>
              <a:rPr lang="nl-NL" dirty="0" err="1"/>
              <a:t>give</a:t>
            </a:r>
            <a:r>
              <a:rPr lang="nl-NL" dirty="0"/>
              <a:t> the first </a:t>
            </a:r>
            <a:r>
              <a:rPr lang="nl-NL" dirty="0" err="1"/>
              <a:t>ideas</a:t>
            </a:r>
            <a:endParaRPr lang="nl-NL" dirty="0"/>
          </a:p>
          <a:p>
            <a:r>
              <a:rPr lang="nl-NL" dirty="0"/>
              <a:t>of </a:t>
            </a:r>
            <a:r>
              <a:rPr lang="nl-NL" dirty="0" err="1"/>
              <a:t>certain</a:t>
            </a:r>
            <a:r>
              <a:rPr lang="nl-NL" dirty="0"/>
              <a:t> </a:t>
            </a:r>
            <a:r>
              <a:rPr lang="nl-NL" dirty="0" err="1"/>
              <a:t>Conceptual</a:t>
            </a:r>
            <a:r>
              <a:rPr lang="nl-NL" dirty="0"/>
              <a:t> Model</a:t>
            </a:r>
          </a:p>
        </p:txBody>
      </p:sp>
      <p:cxnSp>
        <p:nvCxnSpPr>
          <p:cNvPr id="8" name="Rechte verbindingslijn met pijl 7"/>
          <p:cNvCxnSpPr/>
          <p:nvPr/>
        </p:nvCxnSpPr>
        <p:spPr>
          <a:xfrm flipH="1" flipV="1">
            <a:off x="6885617" y="1556792"/>
            <a:ext cx="249339" cy="24482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 flipV="1">
            <a:off x="2439136" y="1556792"/>
            <a:ext cx="3284992" cy="336298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flipV="1">
            <a:off x="2273490" y="1159242"/>
            <a:ext cx="2546357" cy="3127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76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t="27380" r="24825" b="10597"/>
          <a:stretch>
            <a:fillRect/>
          </a:stretch>
        </p:blipFill>
        <p:spPr bwMode="auto">
          <a:xfrm>
            <a:off x="0" y="1115873"/>
            <a:ext cx="9144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3"/>
          <p:cNvSpPr>
            <a:spLocks noChangeArrowheads="1"/>
          </p:cNvSpPr>
          <p:nvPr/>
        </p:nvSpPr>
        <p:spPr bwMode="auto">
          <a:xfrm>
            <a:off x="251520" y="260648"/>
            <a:ext cx="85330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800" dirty="0">
                <a:solidFill>
                  <a:srgbClr val="C00000"/>
                </a:solidFill>
                <a:latin typeface="Arial" panose="020B0604020202020204" pitchFamily="34" charset="0"/>
              </a:rPr>
              <a:t>Using Satellite Images as a basis for analyzing CM’s</a:t>
            </a:r>
            <a:endParaRPr lang="nl-NL" altLang="nl-NL" sz="2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2600568" y="6165304"/>
            <a:ext cx="4282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>
                <a:solidFill>
                  <a:schemeClr val="bg1"/>
                </a:solidFill>
              </a:rPr>
              <a:t>Dr. </a:t>
            </a:r>
            <a:r>
              <a:rPr lang="nl-NL" sz="2800" dirty="0" err="1">
                <a:solidFill>
                  <a:schemeClr val="bg1"/>
                </a:solidFill>
              </a:rPr>
              <a:t>Veronika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Zwatz-Meise</a:t>
            </a:r>
            <a:endParaRPr lang="nl-NL" sz="2800" dirty="0">
              <a:solidFill>
                <a:schemeClr val="bg1"/>
              </a:solidFill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40289" y="3117369"/>
            <a:ext cx="910371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800" b="1" dirty="0">
                <a:solidFill>
                  <a:schemeClr val="bg1"/>
                </a:solidFill>
                <a:latin typeface="Arial" panose="020B0604020202020204" pitchFamily="34" charset="0"/>
              </a:rPr>
              <a:t>Combine Sat. info with NWP data and observations</a:t>
            </a:r>
            <a:endParaRPr lang="nl-NL" altLang="nl-NL" sz="28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27261" r="24437" b="9917"/>
          <a:stretch>
            <a:fillRect/>
          </a:stretch>
        </p:blipFill>
        <p:spPr bwMode="auto">
          <a:xfrm>
            <a:off x="0" y="1054100"/>
            <a:ext cx="91440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3"/>
          <p:cNvSpPr>
            <a:spLocks noChangeArrowheads="1"/>
          </p:cNvSpPr>
          <p:nvPr/>
        </p:nvSpPr>
        <p:spPr bwMode="auto">
          <a:xfrm>
            <a:off x="755576" y="188640"/>
            <a:ext cx="7828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dirty="0">
                <a:solidFill>
                  <a:srgbClr val="C00000"/>
                </a:solidFill>
                <a:latin typeface="Arial" panose="020B0604020202020204" pitchFamily="34" charset="0"/>
              </a:rPr>
              <a:t>First guess of CM’s from Sat. Image alone</a:t>
            </a:r>
            <a:endParaRPr lang="nl-NL" altLang="nl-NL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9" t="27261" r="24437" b="9917"/>
          <a:stretch>
            <a:fillRect/>
          </a:stretch>
        </p:blipFill>
        <p:spPr bwMode="auto">
          <a:xfrm>
            <a:off x="0" y="1054100"/>
            <a:ext cx="91440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3"/>
          <p:cNvSpPr>
            <a:spLocks noChangeArrowheads="1"/>
          </p:cNvSpPr>
          <p:nvPr/>
        </p:nvSpPr>
        <p:spPr bwMode="auto">
          <a:xfrm>
            <a:off x="755576" y="307049"/>
            <a:ext cx="78283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dirty="0">
                <a:solidFill>
                  <a:srgbClr val="C00000"/>
                </a:solidFill>
                <a:latin typeface="Arial" panose="020B0604020202020204" pitchFamily="34" charset="0"/>
              </a:rPr>
              <a:t>First guess of CM’s from Sat. Image alone</a:t>
            </a:r>
            <a:endParaRPr lang="nl-NL" altLang="nl-NL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cxnSp>
        <p:nvCxnSpPr>
          <p:cNvPr id="3" name="Rechte verbindingslijn met pijl 2"/>
          <p:cNvCxnSpPr/>
          <p:nvPr/>
        </p:nvCxnSpPr>
        <p:spPr>
          <a:xfrm flipV="1">
            <a:off x="4211960" y="1916832"/>
            <a:ext cx="360040" cy="5760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 flipV="1">
            <a:off x="5030193" y="2204864"/>
            <a:ext cx="432048" cy="9361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6732240" y="4365104"/>
            <a:ext cx="216017" cy="111612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/>
          <p:cNvCxnSpPr/>
          <p:nvPr/>
        </p:nvCxnSpPr>
        <p:spPr>
          <a:xfrm>
            <a:off x="3386330" y="3284984"/>
            <a:ext cx="720080" cy="817299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met pijl 8"/>
          <p:cNvCxnSpPr/>
          <p:nvPr/>
        </p:nvCxnSpPr>
        <p:spPr>
          <a:xfrm>
            <a:off x="5706366" y="6093296"/>
            <a:ext cx="1025874" cy="43204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vak 11"/>
          <p:cNvSpPr txBox="1"/>
          <p:nvPr/>
        </p:nvSpPr>
        <p:spPr>
          <a:xfrm>
            <a:off x="2710504" y="2915652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Cold</a:t>
            </a:r>
            <a:r>
              <a:rPr lang="nl-NL" b="1" dirty="0">
                <a:solidFill>
                  <a:schemeClr val="bg1"/>
                </a:solidFill>
              </a:rPr>
              <a:t> Front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3456232" y="244418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Occlusion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572000" y="3092252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Warm Front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6219303" y="395605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Upper</a:t>
            </a:r>
            <a:r>
              <a:rPr lang="nl-NL" b="1" dirty="0">
                <a:solidFill>
                  <a:schemeClr val="bg1"/>
                </a:solidFill>
              </a:rPr>
              <a:t> level Low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4998480" y="5185660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Mesoscale</a:t>
            </a:r>
            <a:endParaRPr lang="nl-NL" b="1" dirty="0">
              <a:solidFill>
                <a:schemeClr val="bg1"/>
              </a:solidFill>
            </a:endParaRPr>
          </a:p>
          <a:p>
            <a:r>
              <a:rPr lang="nl-NL" b="1" dirty="0" err="1">
                <a:solidFill>
                  <a:schemeClr val="bg1"/>
                </a:solidFill>
              </a:rPr>
              <a:t>Convective</a:t>
            </a:r>
            <a:endParaRPr lang="nl-NL" b="1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1790463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1" t="44191" r="26942" b="15894"/>
          <a:stretch>
            <a:fillRect/>
          </a:stretch>
        </p:blipFill>
        <p:spPr bwMode="auto">
          <a:xfrm>
            <a:off x="0" y="-17463"/>
            <a:ext cx="687546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vak 3"/>
          <p:cNvSpPr txBox="1">
            <a:spLocks noChangeArrowheads="1"/>
          </p:cNvSpPr>
          <p:nvPr/>
        </p:nvSpPr>
        <p:spPr bwMode="auto">
          <a:xfrm>
            <a:off x="6875463" y="2420888"/>
            <a:ext cx="218521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How to analyze 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Conceptual Model?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First!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Cloud feature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Here frontal system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sp>
        <p:nvSpPr>
          <p:cNvPr id="2" name="Ovaal 1"/>
          <p:cNvSpPr/>
          <p:nvPr/>
        </p:nvSpPr>
        <p:spPr>
          <a:xfrm rot="19707458">
            <a:off x="1361034" y="152509"/>
            <a:ext cx="3312368" cy="5515228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90000"/>
              </a:lnSpc>
            </a:pPr>
            <a:endParaRPr lang="en-US" altLang="nl-NL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1" t="44191" r="26942" b="15894"/>
          <a:stretch>
            <a:fillRect/>
          </a:stretch>
        </p:blipFill>
        <p:spPr bwMode="auto">
          <a:xfrm>
            <a:off x="0" y="-17463"/>
            <a:ext cx="687546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vak 3"/>
          <p:cNvSpPr txBox="1">
            <a:spLocks noChangeArrowheads="1"/>
          </p:cNvSpPr>
          <p:nvPr/>
        </p:nvSpPr>
        <p:spPr bwMode="auto">
          <a:xfrm>
            <a:off x="6875463" y="1484784"/>
            <a:ext cx="231345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Knowledge of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Physical background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(Here CF, WF and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Occlusion)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cxnSp>
        <p:nvCxnSpPr>
          <p:cNvPr id="3" name="Rechte verbindingslijn met pijl 2"/>
          <p:cNvCxnSpPr/>
          <p:nvPr/>
        </p:nvCxnSpPr>
        <p:spPr>
          <a:xfrm flipH="1">
            <a:off x="2627784" y="764704"/>
            <a:ext cx="792088" cy="100811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/>
          <p:cNvCxnSpPr/>
          <p:nvPr/>
        </p:nvCxnSpPr>
        <p:spPr>
          <a:xfrm>
            <a:off x="1475656" y="3389585"/>
            <a:ext cx="876682" cy="67625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3883335" y="1685231"/>
            <a:ext cx="792088" cy="100811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799830" y="302025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Cold</a:t>
            </a:r>
            <a:r>
              <a:rPr lang="nl-NL" b="1" dirty="0">
                <a:solidFill>
                  <a:schemeClr val="bg1"/>
                </a:solidFill>
              </a:rPr>
              <a:t> Front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4580384" y="1493168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Warm Front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2789913" y="27988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Occlusion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40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hthoek 3"/>
          <p:cNvSpPr>
            <a:spLocks noChangeArrowheads="1"/>
          </p:cNvSpPr>
          <p:nvPr/>
        </p:nvSpPr>
        <p:spPr bwMode="auto">
          <a:xfrm>
            <a:off x="827584" y="548680"/>
            <a:ext cx="80645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3600" i="1" dirty="0">
                <a:latin typeface="Arial" panose="020B0604020202020204" pitchFamily="34" charset="0"/>
              </a:rPr>
              <a:t>A </a:t>
            </a:r>
            <a:r>
              <a:rPr lang="en-US" altLang="nl-NL" sz="3600" b="1" i="1" dirty="0">
                <a:latin typeface="Arial" panose="020B0604020202020204" pitchFamily="34" charset="0"/>
              </a:rPr>
              <a:t>conceptual model</a:t>
            </a:r>
            <a:r>
              <a:rPr lang="en-US" altLang="nl-NL" sz="3600" i="1" dirty="0">
                <a:latin typeface="Arial" panose="020B0604020202020204" pitchFamily="34" charset="0"/>
              </a:rPr>
              <a:t> is a model made of the composition of </a:t>
            </a:r>
            <a:r>
              <a:rPr lang="en-US" altLang="nl-NL" sz="3600" i="1" dirty="0">
                <a:latin typeface="Arial" panose="020B0604020202020204" pitchFamily="34" charset="0"/>
                <a:hlinkClick r:id="rId2" tooltip="Concept"/>
              </a:rPr>
              <a:t>concepts</a:t>
            </a:r>
            <a:r>
              <a:rPr lang="en-US" altLang="nl-NL" sz="3600" i="1" dirty="0">
                <a:latin typeface="Arial" panose="020B0604020202020204" pitchFamily="34" charset="0"/>
              </a:rPr>
              <a:t>, which are used to help people </a:t>
            </a:r>
            <a:r>
              <a:rPr lang="en-US" altLang="nl-NL" sz="3600" i="1" dirty="0">
                <a:latin typeface="Arial" panose="020B0604020202020204" pitchFamily="34" charset="0"/>
                <a:hlinkClick r:id="rId3" tooltip="Knowledge"/>
              </a:rPr>
              <a:t>know</a:t>
            </a:r>
            <a:r>
              <a:rPr lang="en-US" altLang="nl-NL" sz="3600" i="1" dirty="0">
                <a:latin typeface="Arial" panose="020B0604020202020204" pitchFamily="34" charset="0"/>
              </a:rPr>
              <a:t>, </a:t>
            </a:r>
            <a:r>
              <a:rPr lang="en-US" altLang="nl-NL" sz="3600" i="1" dirty="0">
                <a:latin typeface="Arial" panose="020B0604020202020204" pitchFamily="34" charset="0"/>
                <a:hlinkClick r:id="rId4" tooltip="Understanding"/>
              </a:rPr>
              <a:t>understand</a:t>
            </a:r>
            <a:r>
              <a:rPr lang="en-US" altLang="nl-NL" sz="3600" i="1" dirty="0">
                <a:latin typeface="Arial" panose="020B0604020202020204" pitchFamily="34" charset="0"/>
              </a:rPr>
              <a:t>, or </a:t>
            </a:r>
            <a:r>
              <a:rPr lang="en-US" altLang="nl-NL" sz="3600" i="1" dirty="0">
                <a:latin typeface="Arial" panose="020B0604020202020204" pitchFamily="34" charset="0"/>
                <a:hlinkClick r:id="rId5" tooltip="Simulation"/>
              </a:rPr>
              <a:t>simulate</a:t>
            </a:r>
            <a:r>
              <a:rPr lang="en-US" altLang="nl-NL" sz="3600" i="1" dirty="0">
                <a:latin typeface="Arial" panose="020B0604020202020204" pitchFamily="34" charset="0"/>
              </a:rPr>
              <a:t> a subject the model represents. Some </a:t>
            </a:r>
            <a:r>
              <a:rPr lang="en-US" altLang="nl-NL" sz="3600" i="1" dirty="0">
                <a:latin typeface="Arial" panose="020B0604020202020204" pitchFamily="34" charset="0"/>
                <a:hlinkClick r:id="rId6" tooltip="Physical model"/>
              </a:rPr>
              <a:t>models</a:t>
            </a:r>
            <a:r>
              <a:rPr lang="en-US" altLang="nl-NL" sz="3600" i="1" dirty="0">
                <a:latin typeface="Arial" panose="020B0604020202020204" pitchFamily="34" charset="0"/>
              </a:rPr>
              <a:t> are </a:t>
            </a:r>
            <a:r>
              <a:rPr lang="en-US" altLang="nl-NL" sz="3600" i="1" dirty="0">
                <a:latin typeface="Arial" panose="020B0604020202020204" pitchFamily="34" charset="0"/>
                <a:hlinkClick r:id="rId7" tooltip="Physical object"/>
              </a:rPr>
              <a:t>physical objects</a:t>
            </a:r>
            <a:r>
              <a:rPr lang="en-US" altLang="nl-NL" sz="3600" i="1" dirty="0">
                <a:latin typeface="Arial" panose="020B0604020202020204" pitchFamily="34" charset="0"/>
              </a:rPr>
              <a:t>; for example, a toy model which may be assembled, and may be made to work like the object it represents or a simple model of a meteorological phenomenon.</a:t>
            </a:r>
            <a:endParaRPr lang="nl-NL" altLang="nl-NL" sz="3600" i="1" dirty="0">
              <a:latin typeface="Arial" panose="020B0604020202020204" pitchFamily="34" charset="0"/>
            </a:endParaRPr>
          </a:p>
        </p:txBody>
      </p:sp>
      <p:pic>
        <p:nvPicPr>
          <p:cNvPr id="1028" name="Picture 4" descr="Nijntje in het ziekenhuis, Dick Bruna"/>
          <p:cNvPicPr>
            <a:picLocks noChangeAspect="1" noChangeArrowheads="1"/>
          </p:cNvPicPr>
          <p:nvPr/>
        </p:nvPicPr>
        <p:blipFill>
          <a:blip r:embed="rId8" cstate="print"/>
          <a:srcRect l="43760"/>
          <a:stretch>
            <a:fillRect/>
          </a:stretch>
        </p:blipFill>
        <p:spPr bwMode="auto">
          <a:xfrm>
            <a:off x="0" y="0"/>
            <a:ext cx="878532" cy="1571626"/>
          </a:xfrm>
          <a:prstGeom prst="rect">
            <a:avLst/>
          </a:prstGeom>
          <a:noFill/>
        </p:spPr>
      </p:pic>
      <p:pic>
        <p:nvPicPr>
          <p:cNvPr id="1030" name="Picture 6" descr="http://www.mijnalbum.nl/Foto550-XH6AANCZ.jpg"/>
          <p:cNvPicPr>
            <a:picLocks noChangeAspect="1" noChangeArrowheads="1"/>
          </p:cNvPicPr>
          <p:nvPr/>
        </p:nvPicPr>
        <p:blipFill>
          <a:blip r:embed="rId9" cstate="print"/>
          <a:srcRect l="30413" t="15206" r="26140"/>
          <a:stretch>
            <a:fillRect/>
          </a:stretch>
        </p:blipFill>
        <p:spPr bwMode="auto">
          <a:xfrm>
            <a:off x="7703840" y="4984205"/>
            <a:ext cx="1440160" cy="1873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2" t="44501" r="27213" b="15733"/>
          <a:stretch>
            <a:fillRect/>
          </a:stretch>
        </p:blipFill>
        <p:spPr bwMode="auto">
          <a:xfrm>
            <a:off x="17463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kstvak 2"/>
          <p:cNvSpPr txBox="1">
            <a:spLocks noChangeArrowheads="1"/>
          </p:cNvSpPr>
          <p:nvPr/>
        </p:nvSpPr>
        <p:spPr bwMode="auto">
          <a:xfrm>
            <a:off x="6875463" y="1700213"/>
            <a:ext cx="2268537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Cloud feature 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combination with relevant model parameters(Thermal Front Parameter (TFP) and </a:t>
            </a:r>
            <a:r>
              <a:rPr lang="en-US" altLang="nl-NL" sz="1800" dirty="0" err="1">
                <a:latin typeface="Arial" panose="020B0604020202020204" pitchFamily="34" charset="0"/>
              </a:rPr>
              <a:t>Isotachs</a:t>
            </a:r>
            <a:r>
              <a:rPr lang="en-US" altLang="nl-NL" sz="1800" dirty="0">
                <a:latin typeface="Arial" panose="020B0604020202020204" pitchFamily="34" charset="0"/>
              </a:rPr>
              <a:t> 300 </a:t>
            </a:r>
            <a:r>
              <a:rPr lang="en-US" altLang="nl-NL" sz="1800" dirty="0" err="1">
                <a:latin typeface="Arial" panose="020B0604020202020204" pitchFamily="34" charset="0"/>
              </a:rPr>
              <a:t>hPa</a:t>
            </a:r>
            <a:r>
              <a:rPr lang="en-US" altLang="nl-NL" sz="18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Checking first guess</a:t>
            </a:r>
            <a:endParaRPr lang="nl-NL" altLang="nl-NL" sz="1800" dirty="0">
              <a:latin typeface="Arial" panose="020B0604020202020204" pitchFamily="34" charset="0"/>
            </a:endParaRPr>
          </a:p>
        </p:txBody>
      </p:sp>
      <p:cxnSp>
        <p:nvCxnSpPr>
          <p:cNvPr id="3" name="Rechte verbindingslijn met pijl 2"/>
          <p:cNvCxnSpPr/>
          <p:nvPr/>
        </p:nvCxnSpPr>
        <p:spPr>
          <a:xfrm flipH="1" flipV="1">
            <a:off x="3203848" y="4221088"/>
            <a:ext cx="1152128" cy="79208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H="1">
            <a:off x="4932040" y="1844824"/>
            <a:ext cx="1008112" cy="75367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4211960" y="52292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TFP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5474876" y="147549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Isotachs</a:t>
            </a:r>
            <a:endParaRPr lang="nl-NL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11" t="44191" r="26942" b="15894"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kstvak 3"/>
          <p:cNvSpPr txBox="1">
            <a:spLocks noChangeArrowheads="1"/>
          </p:cNvSpPr>
          <p:nvPr/>
        </p:nvSpPr>
        <p:spPr bwMode="auto">
          <a:xfrm>
            <a:off x="6804248" y="1412776"/>
            <a:ext cx="23397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Cross Section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(potential temperature and vertical velocity (</a:t>
            </a:r>
            <a:r>
              <a:rPr lang="el-GR" altLang="nl-NL" sz="1800" dirty="0">
                <a:latin typeface="Arial" panose="020B0604020202020204" pitchFamily="34" charset="0"/>
              </a:rPr>
              <a:t>ω</a:t>
            </a:r>
            <a:r>
              <a:rPr lang="nl-NL" altLang="nl-NL" sz="1800" dirty="0">
                <a:latin typeface="Arial" panose="020B0604020202020204" pitchFamily="34" charset="0"/>
              </a:rPr>
              <a:t>))</a:t>
            </a:r>
          </a:p>
        </p:txBody>
      </p:sp>
      <p:cxnSp>
        <p:nvCxnSpPr>
          <p:cNvPr id="3" name="Rechte verbindingslijn 2"/>
          <p:cNvCxnSpPr/>
          <p:nvPr/>
        </p:nvCxnSpPr>
        <p:spPr>
          <a:xfrm>
            <a:off x="1835696" y="3933056"/>
            <a:ext cx="1728192" cy="936104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eumetrain.org/satmanu/SatManu/CMs/Cf/images/kfqu08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1" t="10863" r="13562" b="13527"/>
          <a:stretch/>
        </p:blipFill>
        <p:spPr bwMode="auto">
          <a:xfrm>
            <a:off x="4084078" y="3284984"/>
            <a:ext cx="505992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24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7" t="31322" r="27571" b="28674"/>
          <a:stretch>
            <a:fillRect/>
          </a:stretch>
        </p:blipFill>
        <p:spPr bwMode="auto">
          <a:xfrm>
            <a:off x="0" y="-17463"/>
            <a:ext cx="687546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kstvak 2"/>
          <p:cNvSpPr txBox="1">
            <a:spLocks noChangeArrowheads="1"/>
          </p:cNvSpPr>
          <p:nvPr/>
        </p:nvSpPr>
        <p:spPr bwMode="auto">
          <a:xfrm>
            <a:off x="6948488" y="1628775"/>
            <a:ext cx="196720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Cloud feature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in combination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with observations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Weather events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7" t="32002" r="26915" b="28609"/>
          <a:stretch>
            <a:fillRect/>
          </a:stretch>
        </p:blipFill>
        <p:spPr bwMode="auto">
          <a:xfrm>
            <a:off x="0" y="-19050"/>
            <a:ext cx="70929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kstvak 2"/>
          <p:cNvSpPr txBox="1">
            <a:spLocks noChangeArrowheads="1"/>
          </p:cNvSpPr>
          <p:nvPr/>
        </p:nvSpPr>
        <p:spPr bwMode="auto">
          <a:xfrm>
            <a:off x="7135372" y="1628800"/>
            <a:ext cx="2018501" cy="408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Conceptual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Models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After investigation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latin typeface="Arial" panose="020B0604020202020204" pitchFamily="34" charset="0"/>
              </a:rPr>
              <a:t>Confirmation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latin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nl-NL" sz="1800" dirty="0"/>
              <a:t>Achieving a 3D –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nl-NL" sz="1800" dirty="0"/>
              <a:t>or even 4D-mental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nl-NL" sz="1800" dirty="0"/>
              <a:t>weather picture.</a:t>
            </a:r>
          </a:p>
          <a:p>
            <a:pPr eaLnBrk="1" hangingPunct="1">
              <a:lnSpc>
                <a:spcPct val="90000"/>
              </a:lnSpc>
            </a:pPr>
            <a:endParaRPr lang="en-US" altLang="nl-NL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 dirty="0">
              <a:latin typeface="Arial" panose="020B0604020202020204" pitchFamily="34" charset="0"/>
            </a:endParaRPr>
          </a:p>
        </p:txBody>
      </p:sp>
      <p:sp>
        <p:nvSpPr>
          <p:cNvPr id="5" name="Ovaal 4"/>
          <p:cNvSpPr/>
          <p:nvPr/>
        </p:nvSpPr>
        <p:spPr>
          <a:xfrm rot="19707458">
            <a:off x="1197891" y="215563"/>
            <a:ext cx="3312368" cy="5515228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lnSpc>
                <a:spcPct val="90000"/>
              </a:lnSpc>
            </a:pPr>
            <a:endParaRPr lang="en-US" altLang="nl-NL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043608" y="620688"/>
            <a:ext cx="7188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Construction of a </a:t>
            </a:r>
            <a:r>
              <a:rPr lang="nl-NL" sz="2400" b="1" dirty="0" err="1">
                <a:solidFill>
                  <a:srgbClr val="FF0000"/>
                </a:solidFill>
              </a:rPr>
              <a:t>Conceptual</a:t>
            </a:r>
            <a:r>
              <a:rPr lang="nl-NL" sz="2400" b="1" dirty="0">
                <a:solidFill>
                  <a:srgbClr val="FF0000"/>
                </a:solidFill>
              </a:rPr>
              <a:t> Model in </a:t>
            </a:r>
            <a:r>
              <a:rPr lang="nl-NL" sz="2400" b="1" dirty="0" err="1">
                <a:solidFill>
                  <a:srgbClr val="FF0000"/>
                </a:solidFill>
              </a:rPr>
              <a:t>SatManu</a:t>
            </a:r>
            <a:endParaRPr lang="nl-NL" sz="2400" b="1" dirty="0">
              <a:solidFill>
                <a:srgbClr val="FF000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63588" y="1412776"/>
            <a:ext cx="754822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hlinkClick r:id="rId2"/>
              </a:rPr>
              <a:t>I. Appearance in Satellite Data</a:t>
            </a:r>
            <a:endParaRPr lang="en-US" b="1" dirty="0"/>
          </a:p>
          <a:p>
            <a:r>
              <a:rPr lang="en-US" dirty="0"/>
              <a:t>Learn about how to </a:t>
            </a:r>
            <a:r>
              <a:rPr lang="en-US" dirty="0" err="1"/>
              <a:t>recognise</a:t>
            </a:r>
            <a:r>
              <a:rPr lang="en-US" dirty="0"/>
              <a:t> and detect.</a:t>
            </a:r>
          </a:p>
          <a:p>
            <a:endParaRPr lang="en-US" dirty="0"/>
          </a:p>
          <a:p>
            <a:r>
              <a:rPr lang="en-US" b="1" dirty="0">
                <a:hlinkClick r:id="rId3"/>
              </a:rPr>
              <a:t>II. Meteorological Physical Background</a:t>
            </a:r>
            <a:endParaRPr lang="en-US" b="1" dirty="0"/>
          </a:p>
          <a:p>
            <a:r>
              <a:rPr lang="en-US" dirty="0"/>
              <a:t>Find out more about the </a:t>
            </a:r>
            <a:r>
              <a:rPr lang="en-US" dirty="0" err="1"/>
              <a:t>meteorlogical</a:t>
            </a:r>
            <a:r>
              <a:rPr lang="en-US" dirty="0"/>
              <a:t> and physical background.</a:t>
            </a:r>
          </a:p>
          <a:p>
            <a:endParaRPr lang="en-US" b="1" dirty="0">
              <a:hlinkClick r:id="rId4"/>
            </a:endParaRPr>
          </a:p>
          <a:p>
            <a:r>
              <a:rPr lang="en-US" b="1" dirty="0">
                <a:hlinkClick r:id="rId4"/>
              </a:rPr>
              <a:t>III. Key Parameters</a:t>
            </a:r>
            <a:endParaRPr lang="en-US" b="1" dirty="0"/>
          </a:p>
          <a:p>
            <a:r>
              <a:rPr lang="en-US" dirty="0"/>
              <a:t>Learn which key parameters to use for monitoring.</a:t>
            </a:r>
          </a:p>
          <a:p>
            <a:endParaRPr lang="en-US" b="1" dirty="0">
              <a:hlinkClick r:id="rId5"/>
            </a:endParaRPr>
          </a:p>
          <a:p>
            <a:r>
              <a:rPr lang="en-US" b="1" dirty="0">
                <a:hlinkClick r:id="rId5"/>
              </a:rPr>
              <a:t>IV. Typical Appearance In Vertical Cross Sections</a:t>
            </a:r>
            <a:endParaRPr lang="en-US" b="1" dirty="0"/>
          </a:p>
          <a:p>
            <a:r>
              <a:rPr lang="en-US" dirty="0"/>
              <a:t>Find out the typical appearance in vertical cross sections.</a:t>
            </a:r>
          </a:p>
          <a:p>
            <a:endParaRPr lang="en-US" b="1" dirty="0">
              <a:hlinkClick r:id="rId6"/>
            </a:endParaRPr>
          </a:p>
          <a:p>
            <a:r>
              <a:rPr lang="en-US" b="1" dirty="0">
                <a:hlinkClick r:id="rId6"/>
              </a:rPr>
              <a:t>V. Weather Events</a:t>
            </a:r>
            <a:endParaRPr lang="en-US" b="1" dirty="0"/>
          </a:p>
          <a:p>
            <a:r>
              <a:rPr lang="en-US" dirty="0"/>
              <a:t>Explore the weather events.</a:t>
            </a:r>
          </a:p>
          <a:p>
            <a:endParaRPr lang="en-US" dirty="0"/>
          </a:p>
          <a:p>
            <a:r>
              <a:rPr lang="en-US" b="1" dirty="0">
                <a:hlinkClick r:id="rId7"/>
              </a:rPr>
              <a:t>VI. References</a:t>
            </a:r>
            <a:endParaRPr lang="en-US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umetrain.org/satmanu/SatManu/CMs/Comma/images/cosask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286993" cy="26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umetrain.org/satmanu/SatManu/CMs/Comma/images/cosa0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4" t="21419" r="26292" b="47081"/>
          <a:stretch/>
        </p:blipFill>
        <p:spPr bwMode="auto">
          <a:xfrm>
            <a:off x="4283968" y="908719"/>
            <a:ext cx="4345710" cy="264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899592" y="17006"/>
            <a:ext cx="7188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Construction of a </a:t>
            </a:r>
            <a:r>
              <a:rPr lang="nl-NL" sz="2400" b="1" dirty="0" err="1">
                <a:solidFill>
                  <a:srgbClr val="FF0000"/>
                </a:solidFill>
              </a:rPr>
              <a:t>Conceptual</a:t>
            </a:r>
            <a:r>
              <a:rPr lang="nl-NL" sz="2400" b="1" dirty="0">
                <a:solidFill>
                  <a:srgbClr val="FF0000"/>
                </a:solidFill>
              </a:rPr>
              <a:t> Model in </a:t>
            </a:r>
            <a:r>
              <a:rPr lang="nl-NL" sz="2400" b="1" dirty="0" err="1">
                <a:solidFill>
                  <a:srgbClr val="FF0000"/>
                </a:solidFill>
              </a:rPr>
              <a:t>SatManu</a:t>
            </a:r>
            <a:endParaRPr lang="nl-NL" sz="2400" b="1" dirty="0">
              <a:solidFill>
                <a:srgbClr val="FF0000"/>
              </a:solidFill>
            </a:endParaRPr>
          </a:p>
          <a:p>
            <a:r>
              <a:rPr lang="nl-NL" sz="2400" b="1" dirty="0">
                <a:solidFill>
                  <a:srgbClr val="FF0000"/>
                </a:solidFill>
              </a:rPr>
              <a:t>	Cloud </a:t>
            </a:r>
            <a:r>
              <a:rPr lang="nl-NL" sz="2400" b="1" dirty="0" err="1">
                <a:solidFill>
                  <a:srgbClr val="FF0000"/>
                </a:solidFill>
              </a:rPr>
              <a:t>Structure</a:t>
            </a:r>
            <a:r>
              <a:rPr lang="nl-NL" sz="2400" b="1" dirty="0">
                <a:solidFill>
                  <a:srgbClr val="FF0000"/>
                </a:solidFill>
              </a:rPr>
              <a:t> in </a:t>
            </a:r>
            <a:r>
              <a:rPr lang="nl-NL" sz="2400" b="1" dirty="0" err="1">
                <a:solidFill>
                  <a:srgbClr val="FF0000"/>
                </a:solidFill>
              </a:rPr>
              <a:t>Satellite</a:t>
            </a:r>
            <a:r>
              <a:rPr lang="nl-NL" sz="2400" b="1" dirty="0">
                <a:solidFill>
                  <a:srgbClr val="FF0000"/>
                </a:solidFill>
              </a:rPr>
              <a:t> Image</a:t>
            </a:r>
          </a:p>
        </p:txBody>
      </p:sp>
      <p:pic>
        <p:nvPicPr>
          <p:cNvPr id="1030" name="Picture 6" descr="http://www.eumetrain.org/satmanu/SatManu/CMs/Comma/images/cobgsk0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85" y="3938236"/>
            <a:ext cx="3474477" cy="280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umetrain.org/satmanu/SatManu/CMs/Comma/images/cobgsk0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41" y="3952821"/>
            <a:ext cx="3456384" cy="278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2300447" y="3531991"/>
            <a:ext cx="3841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>
                <a:solidFill>
                  <a:srgbClr val="FF0000"/>
                </a:solidFill>
              </a:rPr>
              <a:t>Physical</a:t>
            </a:r>
            <a:r>
              <a:rPr lang="nl-NL" sz="2800" b="1" dirty="0">
                <a:solidFill>
                  <a:srgbClr val="FF0000"/>
                </a:solidFill>
              </a:rPr>
              <a:t> Background</a:t>
            </a:r>
          </a:p>
        </p:txBody>
      </p:sp>
    </p:spTree>
    <p:extLst>
      <p:ext uri="{BB962C8B-B14F-4D97-AF65-F5344CB8AC3E}">
        <p14:creationId xmlns:p14="http://schemas.microsoft.com/office/powerpoint/2010/main" val="787894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umetrain.org/satmanu/SatManu/CMs/Comma/images/cokesk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120165" cy="251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umetrain.org/satmanu/SatManu/CMs/Comma/images/cokesk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124" y="908720"/>
            <a:ext cx="2995788" cy="241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899592" y="17006"/>
            <a:ext cx="7188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Construction of a </a:t>
            </a:r>
            <a:r>
              <a:rPr lang="nl-NL" sz="2400" b="1" dirty="0" err="1">
                <a:solidFill>
                  <a:srgbClr val="FF0000"/>
                </a:solidFill>
              </a:rPr>
              <a:t>Conceptual</a:t>
            </a:r>
            <a:r>
              <a:rPr lang="nl-NL" sz="2400" b="1" dirty="0">
                <a:solidFill>
                  <a:srgbClr val="FF0000"/>
                </a:solidFill>
              </a:rPr>
              <a:t> Model in </a:t>
            </a:r>
            <a:r>
              <a:rPr lang="nl-NL" sz="2400" b="1" dirty="0" err="1">
                <a:solidFill>
                  <a:srgbClr val="FF0000"/>
                </a:solidFill>
              </a:rPr>
              <a:t>SatManu</a:t>
            </a:r>
            <a:endParaRPr lang="nl-NL" sz="2400" b="1" dirty="0">
              <a:solidFill>
                <a:srgbClr val="FF0000"/>
              </a:solidFill>
            </a:endParaRPr>
          </a:p>
          <a:p>
            <a:r>
              <a:rPr lang="nl-NL" sz="2400" b="1" dirty="0">
                <a:solidFill>
                  <a:srgbClr val="FF0000"/>
                </a:solidFill>
              </a:rPr>
              <a:t>	               </a:t>
            </a:r>
            <a:r>
              <a:rPr lang="nl-NL" sz="2400" b="1" dirty="0" err="1">
                <a:solidFill>
                  <a:srgbClr val="FF0000"/>
                </a:solidFill>
              </a:rPr>
              <a:t>Key</a:t>
            </a:r>
            <a:r>
              <a:rPr lang="nl-NL" sz="2400" b="1" dirty="0">
                <a:solidFill>
                  <a:srgbClr val="FF0000"/>
                </a:solidFill>
              </a:rPr>
              <a:t> Parameters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1115616" y="3822246"/>
            <a:ext cx="4623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	               Cross </a:t>
            </a:r>
            <a:r>
              <a:rPr lang="nl-NL" sz="2400" b="1" dirty="0" err="1">
                <a:solidFill>
                  <a:srgbClr val="FF0000"/>
                </a:solidFill>
              </a:rPr>
              <a:t>Sections</a:t>
            </a:r>
            <a:endParaRPr lang="nl-NL" sz="2400" b="1" dirty="0">
              <a:solidFill>
                <a:srgbClr val="FF0000"/>
              </a:solidFill>
            </a:endParaRPr>
          </a:p>
        </p:txBody>
      </p:sp>
      <p:pic>
        <p:nvPicPr>
          <p:cNvPr id="2054" name="Picture 6" descr="http://www.eumetrain.org/satmanu/SatManu/CMs/Comma/images/coqssk0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83911"/>
            <a:ext cx="3111236" cy="250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umetrain.org/satmanu/SatManu/CMs/Comma/images/coqs0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95840"/>
            <a:ext cx="3312368" cy="248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067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eumetrain.org/satmanu/SatManu/CMs/Comma/images/cowesk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02" y="840802"/>
            <a:ext cx="3169974" cy="25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eumetrain.org/satmanu/SatManu/CMs/Comma/images/cowe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27465" r="31064" b="7357"/>
          <a:stretch/>
        </p:blipFill>
        <p:spPr bwMode="auto">
          <a:xfrm>
            <a:off x="4499863" y="848004"/>
            <a:ext cx="3026088" cy="254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899592" y="17006"/>
            <a:ext cx="7188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Construction of a </a:t>
            </a:r>
            <a:r>
              <a:rPr lang="nl-NL" sz="2400" b="1" dirty="0" err="1">
                <a:solidFill>
                  <a:srgbClr val="FF0000"/>
                </a:solidFill>
              </a:rPr>
              <a:t>Conceptual</a:t>
            </a:r>
            <a:r>
              <a:rPr lang="nl-NL" sz="2400" b="1" dirty="0">
                <a:solidFill>
                  <a:srgbClr val="FF0000"/>
                </a:solidFill>
              </a:rPr>
              <a:t> Model in </a:t>
            </a:r>
            <a:r>
              <a:rPr lang="nl-NL" sz="2400" b="1" dirty="0" err="1">
                <a:solidFill>
                  <a:srgbClr val="FF0000"/>
                </a:solidFill>
              </a:rPr>
              <a:t>SatManu</a:t>
            </a:r>
            <a:endParaRPr lang="nl-NL" sz="2400" b="1" dirty="0">
              <a:solidFill>
                <a:srgbClr val="FF0000"/>
              </a:solidFill>
            </a:endParaRPr>
          </a:p>
          <a:p>
            <a:r>
              <a:rPr lang="nl-NL" sz="2400" b="1" dirty="0">
                <a:solidFill>
                  <a:srgbClr val="FF0000"/>
                </a:solidFill>
              </a:rPr>
              <a:t>	               </a:t>
            </a:r>
            <a:r>
              <a:rPr lang="nl-NL" sz="2400" b="1" dirty="0" err="1">
                <a:solidFill>
                  <a:srgbClr val="FF0000"/>
                </a:solidFill>
              </a:rPr>
              <a:t>Weather</a:t>
            </a:r>
            <a:r>
              <a:rPr lang="nl-NL" sz="2400" b="1" dirty="0">
                <a:solidFill>
                  <a:srgbClr val="FF0000"/>
                </a:solidFill>
              </a:rPr>
              <a:t> Events</a:t>
            </a:r>
          </a:p>
        </p:txBody>
      </p:sp>
      <p:pic>
        <p:nvPicPr>
          <p:cNvPr id="6" name="Afbeelding 5" descr="Comma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43134" r="27951" b="6688"/>
          <a:stretch/>
        </p:blipFill>
        <p:spPr>
          <a:xfrm>
            <a:off x="1187624" y="3396289"/>
            <a:ext cx="6336704" cy="33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70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827584" y="116632"/>
            <a:ext cx="4044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rgbClr val="FF0000"/>
                </a:solidFill>
              </a:rPr>
              <a:t>	               </a:t>
            </a:r>
            <a:r>
              <a:rPr lang="nl-NL" sz="2400" b="1" dirty="0" err="1">
                <a:solidFill>
                  <a:srgbClr val="FF0000"/>
                </a:solidFill>
              </a:rPr>
              <a:t>References</a:t>
            </a:r>
            <a:endParaRPr lang="nl-NL" sz="2400" b="1" dirty="0">
              <a:solidFill>
                <a:srgbClr val="FF0000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9512" y="1196752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General Meteorology and Basics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FORBES, LOTTES (1985): Classification of Mesoscale Vortices in Polar Airstreams and the Influence of the Large-scale Environment on their Evolutions, </a:t>
            </a:r>
            <a:r>
              <a:rPr lang="en-US" sz="1400" dirty="0" err="1"/>
              <a:t>Tellus</a:t>
            </a:r>
            <a:r>
              <a:rPr lang="en-US" sz="1400" dirty="0"/>
              <a:t>, 37A, 132 - 155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RASMUSSEN (1979): The Polar Low as an Extratropical CISK Disturbance, Quart. J. Royal Meteor. Soc., 105, 531-549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REED (1979): Cyclogenesis in Polar Air Streams, Monthly Weather Review, 107, 38-52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TURNER, LACHLAN-COPE, THOMAS (1993): A Comparison of Arctic and Antarctic Mesoscale Vortices, J. Geophysical Research, 98, D7, 13019-13034 </a:t>
            </a:r>
          </a:p>
          <a:p>
            <a:r>
              <a:rPr lang="en-US" sz="1400" b="1" dirty="0"/>
              <a:t>General Satellite Meteorology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CARLETON, CARPENTER (1989): Satellite climatology of Polar Lows and </a:t>
            </a:r>
            <a:r>
              <a:rPr lang="en-US" sz="1400" dirty="0" err="1"/>
              <a:t>Broadscale</a:t>
            </a:r>
            <a:r>
              <a:rPr lang="en-US" sz="1400" dirty="0"/>
              <a:t> Climatic Associations for the Southern Hemisphere, Int. J. Climatology, 10 (3), 219-246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CLAUD ET AL (1993): Satellite Observations of a Polar Low over the Norwegian Sea by Special Sensor Microwave Imager, </a:t>
            </a:r>
            <a:r>
              <a:rPr lang="en-US" sz="1400" dirty="0" err="1"/>
              <a:t>Geosat</a:t>
            </a:r>
            <a:r>
              <a:rPr lang="en-US" sz="1400" dirty="0"/>
              <a:t>, and TIOS-N Operational Vertical Sounder, J. Geophysical Research, 98, C8, 14487-14506 </a:t>
            </a:r>
          </a:p>
          <a:p>
            <a:r>
              <a:rPr lang="en-US" sz="1400" b="1" dirty="0"/>
              <a:t>Specific Satellite Meteorology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BROWNING (1993): Evolution of a Mesoscale Upper Tropospheric Vorticity Maximum and Comma Cloud from a Cloud-free Two-dimensional Potential Vorticity Anomaly, Quar. J. Meteor. Soc., 119, 513, 883-906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CRAIG (1992): A Study of Two Cases of Comma-Cloud Cyclogenesis Using a </a:t>
            </a:r>
            <a:r>
              <a:rPr lang="en-US" sz="1400" dirty="0" err="1"/>
              <a:t>Semigeostrophic</a:t>
            </a:r>
            <a:r>
              <a:rPr lang="en-US" sz="1400" dirty="0"/>
              <a:t> Model, Monthly Weather Review, 2942-2961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REED (1979): A Case study of Comma Cloud Development, Monthly Weather Review, 114, 1681-1695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dirty="0"/>
              <a:t>REED (1979): A Further Case study of Comma Cloud Development, Monthly Weather Review, 114, 1696 -17 </a:t>
            </a:r>
          </a:p>
        </p:txBody>
      </p:sp>
    </p:spTree>
    <p:extLst>
      <p:ext uri="{BB962C8B-B14F-4D97-AF65-F5344CB8AC3E}">
        <p14:creationId xmlns:p14="http://schemas.microsoft.com/office/powerpoint/2010/main" val="2259810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0" y="1124744"/>
            <a:ext cx="392392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dirty="0"/>
              <a:t>COLD FRONT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2"/>
              </a:rPr>
              <a:t>Arctic</a:t>
            </a:r>
            <a:r>
              <a:rPr lang="nl-NL" sz="800" dirty="0">
                <a:hlinkClick r:id="rId2"/>
              </a:rPr>
              <a:t> </a:t>
            </a:r>
            <a:r>
              <a:rPr lang="nl-NL" sz="800" dirty="0" err="1">
                <a:hlinkClick r:id="rId2"/>
              </a:rPr>
              <a:t>Cold</a:t>
            </a:r>
            <a:r>
              <a:rPr lang="nl-NL" sz="800" dirty="0">
                <a:hlinkClick r:id="rId2"/>
              </a:rPr>
              <a:t> Front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3"/>
              </a:rPr>
              <a:t>Cold</a:t>
            </a:r>
            <a:r>
              <a:rPr lang="nl-NL" sz="800" dirty="0">
                <a:hlinkClick r:id="rId3"/>
              </a:rPr>
              <a:t> Front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4"/>
              </a:rPr>
              <a:t>Cold</a:t>
            </a:r>
            <a:r>
              <a:rPr lang="nl-NL" sz="800" dirty="0">
                <a:hlinkClick r:id="rId4"/>
              </a:rPr>
              <a:t> Front in </a:t>
            </a:r>
            <a:r>
              <a:rPr lang="nl-NL" sz="800" dirty="0" err="1">
                <a:hlinkClick r:id="rId4"/>
              </a:rPr>
              <a:t>Cold</a:t>
            </a:r>
            <a:r>
              <a:rPr lang="nl-NL" sz="800" dirty="0">
                <a:hlinkClick r:id="rId4"/>
              </a:rPr>
              <a:t> </a:t>
            </a:r>
            <a:r>
              <a:rPr lang="nl-NL" sz="800" dirty="0" err="1">
                <a:hlinkClick r:id="rId4"/>
              </a:rPr>
              <a:t>Advection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5"/>
              </a:rPr>
              <a:t>Cold</a:t>
            </a:r>
            <a:r>
              <a:rPr lang="nl-NL" sz="800" dirty="0">
                <a:hlinkClick r:id="rId5"/>
              </a:rPr>
              <a:t> Front in Warm </a:t>
            </a:r>
            <a:r>
              <a:rPr lang="nl-NL" sz="800" dirty="0" err="1">
                <a:hlinkClick r:id="rId5"/>
              </a:rPr>
              <a:t>Advection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6"/>
              </a:rPr>
              <a:t>Split Front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WARM FRONT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7"/>
              </a:rPr>
              <a:t>Detached</a:t>
            </a:r>
            <a:r>
              <a:rPr lang="nl-NL" sz="800" dirty="0">
                <a:hlinkClick r:id="rId7"/>
              </a:rPr>
              <a:t> Warm Front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8"/>
              </a:rPr>
              <a:t>Warm Front Band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9"/>
              </a:rPr>
              <a:t>Warm Front </a:t>
            </a:r>
            <a:r>
              <a:rPr lang="nl-NL" sz="800" dirty="0" err="1">
                <a:hlinkClick r:id="rId9"/>
              </a:rPr>
              <a:t>Shield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OCCLUSION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10"/>
              </a:rPr>
              <a:t>Back-Bent </a:t>
            </a:r>
            <a:r>
              <a:rPr lang="nl-NL" sz="800" dirty="0" err="1">
                <a:hlinkClick r:id="rId10"/>
              </a:rPr>
              <a:t>Occlusion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11"/>
              </a:rPr>
              <a:t>Cold</a:t>
            </a:r>
            <a:r>
              <a:rPr lang="nl-NL" sz="800" dirty="0">
                <a:hlinkClick r:id="rId11"/>
              </a:rPr>
              <a:t> Air Development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12"/>
              </a:rPr>
              <a:t>Instant </a:t>
            </a:r>
            <a:r>
              <a:rPr lang="nl-NL" sz="800" dirty="0" err="1">
                <a:hlinkClick r:id="rId12"/>
              </a:rPr>
              <a:t>Occlusion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13"/>
              </a:rPr>
              <a:t>Occlusion</a:t>
            </a:r>
            <a:r>
              <a:rPr lang="nl-NL" sz="800" dirty="0">
                <a:hlinkClick r:id="rId13"/>
              </a:rPr>
              <a:t>: </a:t>
            </a:r>
            <a:r>
              <a:rPr lang="nl-NL" sz="800" dirty="0" err="1">
                <a:hlinkClick r:id="rId13"/>
              </a:rPr>
              <a:t>Cold</a:t>
            </a:r>
            <a:r>
              <a:rPr lang="nl-NL" sz="800" dirty="0">
                <a:hlinkClick r:id="rId13"/>
              </a:rPr>
              <a:t> </a:t>
            </a:r>
            <a:r>
              <a:rPr lang="nl-NL" sz="800" dirty="0" err="1">
                <a:hlinkClick r:id="rId13"/>
              </a:rPr>
              <a:t>Conveyor</a:t>
            </a:r>
            <a:r>
              <a:rPr lang="nl-NL" sz="800" dirty="0">
                <a:hlinkClick r:id="rId13"/>
              </a:rPr>
              <a:t> Belt Type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14"/>
              </a:rPr>
              <a:t>Occlusion</a:t>
            </a:r>
            <a:r>
              <a:rPr lang="nl-NL" sz="800" dirty="0">
                <a:hlinkClick r:id="rId14"/>
              </a:rPr>
              <a:t>: Warm </a:t>
            </a:r>
            <a:r>
              <a:rPr lang="nl-NL" sz="800" dirty="0" err="1">
                <a:hlinkClick r:id="rId14"/>
              </a:rPr>
              <a:t>Conveyor</a:t>
            </a:r>
            <a:r>
              <a:rPr lang="nl-NL" sz="800" dirty="0">
                <a:hlinkClick r:id="rId14"/>
              </a:rPr>
              <a:t> Belt Type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BAROCLINIC BOUNDARY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15"/>
              </a:rPr>
              <a:t>Baroclinic</a:t>
            </a:r>
            <a:r>
              <a:rPr lang="nl-NL" sz="800" dirty="0">
                <a:hlinkClick r:id="rId15"/>
              </a:rPr>
              <a:t> </a:t>
            </a:r>
            <a:r>
              <a:rPr lang="nl-NL" sz="800" dirty="0" err="1">
                <a:hlinkClick r:id="rId15"/>
              </a:rPr>
              <a:t>Boundary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SUBSTRUCTURES IN FRONTS </a:t>
            </a:r>
            <a:r>
              <a:rPr lang="nl-NL" sz="800" b="1" dirty="0" err="1"/>
              <a:t>and</a:t>
            </a:r>
            <a:r>
              <a:rPr lang="nl-NL" sz="800" b="1" dirty="0"/>
              <a:t> INITIAL STAGES OF CYCLOGENESIS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16"/>
              </a:rPr>
              <a:t>Front </a:t>
            </a:r>
            <a:r>
              <a:rPr lang="nl-NL" sz="800" dirty="0" err="1">
                <a:hlinkClick r:id="rId16"/>
              </a:rPr>
              <a:t>Decay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17"/>
              </a:rPr>
              <a:t>Front </a:t>
            </a:r>
            <a:r>
              <a:rPr lang="nl-NL" sz="800" dirty="0" err="1">
                <a:hlinkClick r:id="rId17"/>
              </a:rPr>
              <a:t>Intensification</a:t>
            </a:r>
            <a:r>
              <a:rPr lang="nl-NL" sz="800" dirty="0">
                <a:hlinkClick r:id="rId17"/>
              </a:rPr>
              <a:t> </a:t>
            </a:r>
            <a:r>
              <a:rPr lang="nl-NL" sz="800" dirty="0" err="1">
                <a:hlinkClick r:id="rId17"/>
              </a:rPr>
              <a:t>by</a:t>
            </a:r>
            <a:r>
              <a:rPr lang="nl-NL" sz="800" dirty="0">
                <a:hlinkClick r:id="rId17"/>
              </a:rPr>
              <a:t> Jet Crossing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18"/>
              </a:rPr>
              <a:t>Rapid </a:t>
            </a:r>
            <a:r>
              <a:rPr lang="nl-NL" sz="800" dirty="0" err="1">
                <a:hlinkClick r:id="rId18"/>
              </a:rPr>
              <a:t>Cyclogenesis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19"/>
              </a:rPr>
              <a:t>Secondary</a:t>
            </a:r>
            <a:r>
              <a:rPr lang="nl-NL" sz="800" dirty="0">
                <a:hlinkClick r:id="rId19"/>
              </a:rPr>
              <a:t> Low </a:t>
            </a:r>
            <a:r>
              <a:rPr lang="nl-NL" sz="800" dirty="0" err="1">
                <a:hlinkClick r:id="rId19"/>
              </a:rPr>
              <a:t>Centres</a:t>
            </a:r>
            <a:r>
              <a:rPr lang="nl-NL" sz="800" dirty="0">
                <a:hlinkClick r:id="rId19"/>
              </a:rPr>
              <a:t> in </a:t>
            </a:r>
            <a:r>
              <a:rPr lang="nl-NL" sz="800" dirty="0" err="1">
                <a:hlinkClick r:id="rId19"/>
              </a:rPr>
              <a:t>Occlusion</a:t>
            </a:r>
            <a:r>
              <a:rPr lang="nl-NL" sz="800" dirty="0">
                <a:hlinkClick r:id="rId19"/>
              </a:rPr>
              <a:t> Cloud Bands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20"/>
              </a:rPr>
              <a:t>Upper</a:t>
            </a:r>
            <a:r>
              <a:rPr lang="nl-NL" sz="800" dirty="0">
                <a:hlinkClick r:id="rId20"/>
              </a:rPr>
              <a:t> Wave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21"/>
              </a:rPr>
              <a:t>Wave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NON-FRONTAL SYNOPTIC SCALE PHENOMENA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22"/>
              </a:rPr>
              <a:t>Deformation</a:t>
            </a:r>
            <a:r>
              <a:rPr lang="nl-NL" sz="800" dirty="0">
                <a:hlinkClick r:id="rId22"/>
              </a:rPr>
              <a:t> Band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23"/>
              </a:rPr>
              <a:t>Thickness</a:t>
            </a:r>
            <a:r>
              <a:rPr lang="nl-NL" sz="800" dirty="0">
                <a:hlinkClick r:id="rId23"/>
              </a:rPr>
              <a:t> </a:t>
            </a:r>
            <a:r>
              <a:rPr lang="nl-NL" sz="800" dirty="0" err="1">
                <a:hlinkClick r:id="rId23"/>
              </a:rPr>
              <a:t>Ridge</a:t>
            </a:r>
            <a:r>
              <a:rPr lang="nl-NL" sz="800" dirty="0">
                <a:hlinkClick r:id="rId23"/>
              </a:rPr>
              <a:t> </a:t>
            </a:r>
            <a:r>
              <a:rPr lang="nl-NL" sz="800" dirty="0" err="1">
                <a:hlinkClick r:id="rId23"/>
              </a:rPr>
              <a:t>Cloudiness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24"/>
              </a:rPr>
              <a:t>Upper</a:t>
            </a:r>
            <a:r>
              <a:rPr lang="nl-NL" sz="800" dirty="0">
                <a:hlinkClick r:id="rId24"/>
              </a:rPr>
              <a:t> Level Low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25"/>
              </a:rPr>
              <a:t>Warm </a:t>
            </a:r>
            <a:r>
              <a:rPr lang="nl-NL" sz="800" dirty="0" err="1">
                <a:hlinkClick r:id="rId25"/>
              </a:rPr>
              <a:t>Conveyor</a:t>
            </a:r>
            <a:r>
              <a:rPr lang="nl-NL" sz="800" dirty="0">
                <a:hlinkClick r:id="rId25"/>
              </a:rPr>
              <a:t> Belt</a:t>
            </a:r>
            <a:endParaRPr lang="nl-NL" sz="800" dirty="0"/>
          </a:p>
          <a:p>
            <a:br>
              <a:rPr lang="nl-NL" sz="1200" dirty="0"/>
            </a:br>
            <a:endParaRPr lang="nl-NL" sz="1200" dirty="0"/>
          </a:p>
        </p:txBody>
      </p:sp>
      <p:sp>
        <p:nvSpPr>
          <p:cNvPr id="3" name="Rechthoek 2"/>
          <p:cNvSpPr/>
          <p:nvPr/>
        </p:nvSpPr>
        <p:spPr>
          <a:xfrm>
            <a:off x="4211960" y="1052736"/>
            <a:ext cx="39604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" b="1" dirty="0"/>
              <a:t>MESOSCALE PHENOMENA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26"/>
              </a:rPr>
              <a:t>Comma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27"/>
              </a:rPr>
              <a:t>Convergence</a:t>
            </a:r>
            <a:r>
              <a:rPr lang="nl-NL" sz="800" dirty="0">
                <a:hlinkClick r:id="rId27"/>
              </a:rPr>
              <a:t> </a:t>
            </a:r>
            <a:r>
              <a:rPr lang="nl-NL" sz="800" dirty="0" err="1">
                <a:hlinkClick r:id="rId27"/>
              </a:rPr>
              <a:t>Cloudiness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28"/>
              </a:rPr>
              <a:t>Enhanced</a:t>
            </a:r>
            <a:r>
              <a:rPr lang="nl-NL" sz="800" dirty="0">
                <a:hlinkClick r:id="rId28"/>
              </a:rPr>
              <a:t> Cumulus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29"/>
              </a:rPr>
              <a:t>Jet </a:t>
            </a:r>
            <a:r>
              <a:rPr lang="nl-NL" sz="800" dirty="0" err="1">
                <a:hlinkClick r:id="rId29"/>
              </a:rPr>
              <a:t>Fibres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0"/>
              </a:rPr>
              <a:t>Open </a:t>
            </a:r>
            <a:r>
              <a:rPr lang="nl-NL" sz="800" dirty="0" err="1">
                <a:hlinkClick r:id="rId30"/>
              </a:rPr>
              <a:t>Cell</a:t>
            </a:r>
            <a:r>
              <a:rPr lang="nl-NL" sz="800" dirty="0">
                <a:hlinkClick r:id="rId30"/>
              </a:rPr>
              <a:t> </a:t>
            </a:r>
            <a:r>
              <a:rPr lang="nl-NL" sz="800" dirty="0" err="1">
                <a:hlinkClick r:id="rId30"/>
              </a:rPr>
              <a:t>Convection</a:t>
            </a:r>
            <a:r>
              <a:rPr lang="nl-NL" sz="800" dirty="0">
                <a:hlinkClick r:id="rId30"/>
              </a:rPr>
              <a:t> </a:t>
            </a:r>
            <a:r>
              <a:rPr lang="nl-NL" sz="800" dirty="0" err="1">
                <a:hlinkClick r:id="rId30"/>
              </a:rPr>
              <a:t>and</a:t>
            </a:r>
            <a:r>
              <a:rPr lang="nl-NL" sz="800" dirty="0">
                <a:hlinkClick r:id="rId30"/>
              </a:rPr>
              <a:t> Closed </a:t>
            </a:r>
            <a:r>
              <a:rPr lang="nl-NL" sz="800" dirty="0" err="1">
                <a:hlinkClick r:id="rId30"/>
              </a:rPr>
              <a:t>Cell</a:t>
            </a:r>
            <a:r>
              <a:rPr lang="nl-NL" sz="800" dirty="0">
                <a:hlinkClick r:id="rId30"/>
              </a:rPr>
              <a:t> </a:t>
            </a:r>
            <a:r>
              <a:rPr lang="nl-NL" sz="800" dirty="0" err="1">
                <a:hlinkClick r:id="rId30"/>
              </a:rPr>
              <a:t>Convection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31"/>
              </a:rPr>
              <a:t>Polar</a:t>
            </a:r>
            <a:r>
              <a:rPr lang="nl-NL" sz="800" dirty="0">
                <a:hlinkClick r:id="rId31"/>
              </a:rPr>
              <a:t> Low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CONVECTIVE WEATHER FEATURES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2"/>
              </a:rPr>
              <a:t>Cumulonimbus Cluster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3"/>
              </a:rPr>
              <a:t>Cumulonimbus (</a:t>
            </a:r>
            <a:r>
              <a:rPr lang="nl-NL" sz="800" dirty="0" err="1">
                <a:hlinkClick r:id="rId33"/>
              </a:rPr>
              <a:t>Cb</a:t>
            </a:r>
            <a:r>
              <a:rPr lang="nl-NL" sz="800" dirty="0">
                <a:hlinkClick r:id="rId33"/>
              </a:rPr>
              <a:t>) </a:t>
            </a:r>
            <a:r>
              <a:rPr lang="nl-NL" sz="800" dirty="0" err="1">
                <a:hlinkClick r:id="rId33"/>
              </a:rPr>
              <a:t>and</a:t>
            </a:r>
            <a:r>
              <a:rPr lang="nl-NL" sz="800" dirty="0">
                <a:hlinkClick r:id="rId33"/>
              </a:rPr>
              <a:t> </a:t>
            </a:r>
            <a:r>
              <a:rPr lang="nl-NL" sz="800" dirty="0" err="1">
                <a:hlinkClick r:id="rId33"/>
              </a:rPr>
              <a:t>Mesoscale</a:t>
            </a:r>
            <a:r>
              <a:rPr lang="nl-NL" sz="800" dirty="0">
                <a:hlinkClick r:id="rId33"/>
              </a:rPr>
              <a:t> </a:t>
            </a:r>
            <a:r>
              <a:rPr lang="nl-NL" sz="800" dirty="0" err="1">
                <a:hlinkClick r:id="rId33"/>
              </a:rPr>
              <a:t>Convective</a:t>
            </a:r>
            <a:r>
              <a:rPr lang="nl-NL" sz="800" dirty="0">
                <a:hlinkClick r:id="rId33"/>
              </a:rPr>
              <a:t> System (MCS)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CONVECTIVE WEATHER FEATURES IN TYPICAL SYNOPTIC ENVIRONMENT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4"/>
              </a:rPr>
              <a:t>At </a:t>
            </a:r>
            <a:r>
              <a:rPr lang="nl-NL" sz="800" dirty="0" err="1">
                <a:hlinkClick r:id="rId34"/>
              </a:rPr>
              <a:t>the</a:t>
            </a:r>
            <a:r>
              <a:rPr lang="nl-NL" sz="800" dirty="0">
                <a:hlinkClick r:id="rId34"/>
              </a:rPr>
              <a:t> </a:t>
            </a:r>
            <a:r>
              <a:rPr lang="nl-NL" sz="800" dirty="0" err="1">
                <a:hlinkClick r:id="rId34"/>
              </a:rPr>
              <a:t>Leading</a:t>
            </a:r>
            <a:r>
              <a:rPr lang="nl-NL" sz="800" dirty="0">
                <a:hlinkClick r:id="rId34"/>
              </a:rPr>
              <a:t> </a:t>
            </a:r>
            <a:r>
              <a:rPr lang="nl-NL" sz="800" dirty="0" err="1">
                <a:hlinkClick r:id="rId34"/>
              </a:rPr>
              <a:t>Edge</a:t>
            </a:r>
            <a:r>
              <a:rPr lang="nl-NL" sz="800" dirty="0">
                <a:hlinkClick r:id="rId34"/>
              </a:rPr>
              <a:t> of </a:t>
            </a:r>
            <a:r>
              <a:rPr lang="nl-NL" sz="800" dirty="0" err="1">
                <a:hlinkClick r:id="rId34"/>
              </a:rPr>
              <a:t>Frontal</a:t>
            </a:r>
            <a:r>
              <a:rPr lang="nl-NL" sz="800" dirty="0">
                <a:hlinkClick r:id="rId34"/>
              </a:rPr>
              <a:t> Cloud Bands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5"/>
              </a:rPr>
              <a:t>Enhancement of </a:t>
            </a:r>
            <a:r>
              <a:rPr lang="nl-NL" sz="800" dirty="0" err="1">
                <a:hlinkClick r:id="rId35"/>
              </a:rPr>
              <a:t>Convection</a:t>
            </a:r>
            <a:r>
              <a:rPr lang="nl-NL" sz="800" dirty="0">
                <a:hlinkClick r:id="rId35"/>
              </a:rPr>
              <a:t> </a:t>
            </a:r>
            <a:r>
              <a:rPr lang="nl-NL" sz="800" dirty="0" err="1">
                <a:hlinkClick r:id="rId35"/>
              </a:rPr>
              <a:t>by</a:t>
            </a:r>
            <a:r>
              <a:rPr lang="nl-NL" sz="800" dirty="0">
                <a:hlinkClick r:id="rId35"/>
              </a:rPr>
              <a:t> PV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6"/>
              </a:rPr>
              <a:t>Fair </a:t>
            </a:r>
            <a:r>
              <a:rPr lang="nl-NL" sz="800" dirty="0" err="1">
                <a:hlinkClick r:id="rId36"/>
              </a:rPr>
              <a:t>Weather</a:t>
            </a:r>
            <a:r>
              <a:rPr lang="nl-NL" sz="800" dirty="0">
                <a:hlinkClick r:id="rId36"/>
              </a:rPr>
              <a:t> </a:t>
            </a:r>
            <a:r>
              <a:rPr lang="nl-NL" sz="800" dirty="0" err="1">
                <a:hlinkClick r:id="rId36"/>
              </a:rPr>
              <a:t>Conditions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7"/>
              </a:rPr>
              <a:t>The Warm Sector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8"/>
              </a:rPr>
              <a:t>The Warm Sector: Spanish Plume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OROGRAPHICAL WEATHER FEATURES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39"/>
              </a:rPr>
              <a:t>Barrage Cloud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40"/>
              </a:rPr>
              <a:t>Orographic</a:t>
            </a:r>
            <a:r>
              <a:rPr lang="nl-NL" sz="800" dirty="0">
                <a:hlinkClick r:id="rId40"/>
              </a:rPr>
              <a:t> </a:t>
            </a:r>
            <a:r>
              <a:rPr lang="nl-NL" sz="800" dirty="0" err="1">
                <a:hlinkClick r:id="rId40"/>
              </a:rPr>
              <a:t>Effects</a:t>
            </a:r>
            <a:r>
              <a:rPr lang="nl-NL" sz="800" dirty="0">
                <a:hlinkClick r:id="rId40"/>
              </a:rPr>
              <a:t> on </a:t>
            </a:r>
            <a:r>
              <a:rPr lang="nl-NL" sz="800" dirty="0" err="1">
                <a:hlinkClick r:id="rId40"/>
              </a:rPr>
              <a:t>Frontal</a:t>
            </a:r>
            <a:r>
              <a:rPr lang="nl-NL" sz="800" dirty="0">
                <a:hlinkClick r:id="rId40"/>
              </a:rPr>
              <a:t> </a:t>
            </a:r>
            <a:r>
              <a:rPr lang="nl-NL" sz="800" dirty="0" err="1">
                <a:hlinkClick r:id="rId40"/>
              </a:rPr>
              <a:t>Cloudiness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41"/>
              </a:rPr>
              <a:t>Lee </a:t>
            </a:r>
            <a:r>
              <a:rPr lang="nl-NL" sz="800" dirty="0" err="1">
                <a:hlinkClick r:id="rId41"/>
              </a:rPr>
              <a:t>Cloudiness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WIND RELATED PHENOMENA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42"/>
              </a:rPr>
              <a:t>Foehn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43"/>
              </a:rPr>
              <a:t>Piteraq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44"/>
              </a:rPr>
              <a:t>Bora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LOW CLOUDS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45"/>
              </a:rPr>
              <a:t>Cloud Streets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46"/>
              </a:rPr>
              <a:t>Fog</a:t>
            </a:r>
            <a:r>
              <a:rPr lang="nl-NL" sz="800" dirty="0">
                <a:hlinkClick r:id="rId46"/>
              </a:rPr>
              <a:t> </a:t>
            </a:r>
            <a:r>
              <a:rPr lang="nl-NL" sz="800" dirty="0" err="1">
                <a:hlinkClick r:id="rId46"/>
              </a:rPr>
              <a:t>and</a:t>
            </a:r>
            <a:r>
              <a:rPr lang="nl-NL" sz="800" dirty="0">
                <a:hlinkClick r:id="rId46"/>
              </a:rPr>
              <a:t> Stratus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47"/>
              </a:rPr>
              <a:t>Stratocumulus Sheets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WV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48"/>
              </a:rPr>
              <a:t>Dark </a:t>
            </a:r>
            <a:r>
              <a:rPr lang="nl-NL" sz="800" dirty="0" err="1">
                <a:hlinkClick r:id="rId48"/>
              </a:rPr>
              <a:t>Stripes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49"/>
              </a:rPr>
              <a:t>Water </a:t>
            </a:r>
            <a:r>
              <a:rPr lang="nl-NL" sz="800" dirty="0" err="1">
                <a:hlinkClick r:id="rId49"/>
              </a:rPr>
              <a:t>Vapour</a:t>
            </a:r>
            <a:r>
              <a:rPr lang="nl-NL" sz="800" dirty="0">
                <a:hlinkClick r:id="rId49"/>
              </a:rPr>
              <a:t> </a:t>
            </a:r>
            <a:r>
              <a:rPr lang="nl-NL" sz="800" dirty="0" err="1">
                <a:hlinkClick r:id="rId49"/>
              </a:rPr>
              <a:t>Vortices</a:t>
            </a:r>
            <a:endParaRPr lang="nl-NL" sz="800" dirty="0"/>
          </a:p>
          <a:p>
            <a:br>
              <a:rPr lang="nl-NL" sz="800" dirty="0"/>
            </a:br>
            <a:r>
              <a:rPr lang="nl-NL" sz="800" b="1" dirty="0"/>
              <a:t>SMALL SCALE CONCEPTUAL MODELS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50"/>
              </a:rPr>
              <a:t>Coastal</a:t>
            </a:r>
            <a:r>
              <a:rPr lang="nl-NL" sz="800" dirty="0">
                <a:hlinkClick r:id="rId50"/>
              </a:rPr>
              <a:t> </a:t>
            </a:r>
            <a:r>
              <a:rPr lang="nl-NL" sz="800" dirty="0" err="1">
                <a:hlinkClick r:id="rId50"/>
              </a:rPr>
              <a:t>Convergence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51"/>
              </a:rPr>
              <a:t>Convergence</a:t>
            </a:r>
            <a:r>
              <a:rPr lang="nl-NL" sz="800" dirty="0">
                <a:hlinkClick r:id="rId51"/>
              </a:rPr>
              <a:t> Lines Over </a:t>
            </a:r>
            <a:r>
              <a:rPr lang="nl-NL" sz="800" dirty="0" err="1">
                <a:hlinkClick r:id="rId51"/>
              </a:rPr>
              <a:t>Seas</a:t>
            </a:r>
            <a:r>
              <a:rPr lang="nl-NL" sz="800" dirty="0">
                <a:hlinkClick r:id="rId51"/>
              </a:rPr>
              <a:t> </a:t>
            </a:r>
            <a:r>
              <a:rPr lang="nl-NL" sz="800" dirty="0" err="1">
                <a:hlinkClick r:id="rId51"/>
              </a:rPr>
              <a:t>and</a:t>
            </a:r>
            <a:r>
              <a:rPr lang="nl-NL" sz="800" dirty="0">
                <a:hlinkClick r:id="rId51"/>
              </a:rPr>
              <a:t> </a:t>
            </a:r>
            <a:r>
              <a:rPr lang="nl-NL" sz="800" dirty="0" err="1">
                <a:hlinkClick r:id="rId51"/>
              </a:rPr>
              <a:t>Lakes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52"/>
              </a:rPr>
              <a:t>Non-</a:t>
            </a:r>
            <a:r>
              <a:rPr lang="nl-NL" sz="800" dirty="0" err="1">
                <a:hlinkClick r:id="rId52"/>
              </a:rPr>
              <a:t>orographic</a:t>
            </a:r>
            <a:r>
              <a:rPr lang="nl-NL" sz="800" dirty="0">
                <a:hlinkClick r:id="rId52"/>
              </a:rPr>
              <a:t> </a:t>
            </a:r>
            <a:r>
              <a:rPr lang="nl-NL" sz="800" dirty="0" err="1">
                <a:hlinkClick r:id="rId52"/>
              </a:rPr>
              <a:t>Convergence</a:t>
            </a:r>
            <a:r>
              <a:rPr lang="nl-NL" sz="800" dirty="0">
                <a:hlinkClick r:id="rId52"/>
              </a:rPr>
              <a:t> Lines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 err="1">
                <a:hlinkClick r:id="rId53"/>
              </a:rPr>
              <a:t>Orographically</a:t>
            </a:r>
            <a:r>
              <a:rPr lang="nl-NL" sz="800" dirty="0">
                <a:hlinkClick r:id="rId53"/>
              </a:rPr>
              <a:t> </a:t>
            </a:r>
            <a:r>
              <a:rPr lang="nl-NL" sz="800" dirty="0" err="1">
                <a:hlinkClick r:id="rId53"/>
              </a:rPr>
              <a:t>Induced</a:t>
            </a:r>
            <a:r>
              <a:rPr lang="nl-NL" sz="800" dirty="0">
                <a:hlinkClick r:id="rId53"/>
              </a:rPr>
              <a:t> </a:t>
            </a:r>
            <a:r>
              <a:rPr lang="nl-NL" sz="800" dirty="0" err="1">
                <a:hlinkClick r:id="rId53"/>
              </a:rPr>
              <a:t>Convergence</a:t>
            </a:r>
            <a:r>
              <a:rPr lang="nl-NL" sz="800" dirty="0">
                <a:hlinkClick r:id="rId53"/>
              </a:rPr>
              <a:t> Lines</a:t>
            </a:r>
            <a:endParaRPr lang="nl-NL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nl-NL" sz="800" dirty="0">
                <a:hlinkClick r:id="rId54"/>
              </a:rPr>
              <a:t>Sea-</a:t>
            </a:r>
            <a:r>
              <a:rPr lang="nl-NL" sz="800" dirty="0" err="1">
                <a:hlinkClick r:id="rId54"/>
              </a:rPr>
              <a:t>Breeze</a:t>
            </a:r>
            <a:endParaRPr lang="nl-NL" sz="800" dirty="0"/>
          </a:p>
        </p:txBody>
      </p:sp>
      <p:sp>
        <p:nvSpPr>
          <p:cNvPr id="4" name="Tekstvak 3"/>
          <p:cNvSpPr txBox="1"/>
          <p:nvPr/>
        </p:nvSpPr>
        <p:spPr>
          <a:xfrm>
            <a:off x="2555776" y="260648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53 </a:t>
            </a:r>
            <a:r>
              <a:rPr lang="nl-NL" dirty="0" err="1"/>
              <a:t>Conceptual</a:t>
            </a:r>
            <a:r>
              <a:rPr lang="nl-NL" dirty="0"/>
              <a:t> </a:t>
            </a:r>
            <a:r>
              <a:rPr lang="nl-NL" dirty="0" err="1"/>
              <a:t>models</a:t>
            </a:r>
            <a:r>
              <a:rPr lang="nl-NL" dirty="0"/>
              <a:t> are </a:t>
            </a:r>
            <a:r>
              <a:rPr lang="nl-NL" dirty="0" err="1"/>
              <a:t>described</a:t>
            </a:r>
            <a:endParaRPr lang="nl-N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r="8716"/>
          <a:stretch>
            <a:fillRect/>
          </a:stretch>
        </p:blipFill>
        <p:spPr bwMode="auto">
          <a:xfrm>
            <a:off x="0" y="-37388"/>
            <a:ext cx="9144000" cy="68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 t="8399" r="13530" b="6552"/>
          <a:stretch/>
        </p:blipFill>
        <p:spPr bwMode="auto">
          <a:xfrm>
            <a:off x="0" y="591339"/>
            <a:ext cx="916345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531855" y="97948"/>
            <a:ext cx="6199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 err="1">
                <a:solidFill>
                  <a:srgbClr val="FF0000"/>
                </a:solidFill>
              </a:rPr>
              <a:t>Conceptual</a:t>
            </a:r>
            <a:r>
              <a:rPr lang="nl-NL" sz="2800" b="1" dirty="0">
                <a:solidFill>
                  <a:srgbClr val="FF0000"/>
                </a:solidFill>
              </a:rPr>
              <a:t> </a:t>
            </a:r>
            <a:r>
              <a:rPr lang="nl-NL" sz="2800" b="1" dirty="0" err="1">
                <a:solidFill>
                  <a:srgbClr val="FF0000"/>
                </a:solidFill>
              </a:rPr>
              <a:t>models</a:t>
            </a:r>
            <a:r>
              <a:rPr lang="nl-NL" sz="2800" b="1" dirty="0">
                <a:solidFill>
                  <a:srgbClr val="FF0000"/>
                </a:solidFill>
              </a:rPr>
              <a:t> </a:t>
            </a:r>
            <a:r>
              <a:rPr lang="nl-NL" sz="2800" b="1" dirty="0" err="1">
                <a:solidFill>
                  <a:srgbClr val="FF0000"/>
                </a:solidFill>
              </a:rPr>
              <a:t>and</a:t>
            </a:r>
            <a:r>
              <a:rPr lang="nl-NL" sz="2800" b="1" dirty="0">
                <a:solidFill>
                  <a:srgbClr val="FF0000"/>
                </a:solidFill>
              </a:rPr>
              <a:t> air </a:t>
            </a:r>
            <a:r>
              <a:rPr lang="nl-NL" sz="2800" b="1" dirty="0" err="1">
                <a:solidFill>
                  <a:srgbClr val="FF0000"/>
                </a:solidFill>
              </a:rPr>
              <a:t>masses</a:t>
            </a:r>
            <a:endParaRPr lang="nl-NL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555776" y="404664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The </a:t>
            </a:r>
            <a:r>
              <a:rPr lang="nl-NL" dirty="0" err="1"/>
              <a:t>construction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manual</a:t>
            </a:r>
          </a:p>
        </p:txBody>
      </p:sp>
      <p:pic>
        <p:nvPicPr>
          <p:cNvPr id="3" name="Afbeelding 2" descr="SatManu - Manual of Synoptic Satellite Meteorology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" t="12463" r="1273"/>
          <a:stretch/>
        </p:blipFill>
        <p:spPr>
          <a:xfrm>
            <a:off x="0" y="1720164"/>
            <a:ext cx="9169018" cy="44906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563888" y="18864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Home Page</a:t>
            </a:r>
          </a:p>
        </p:txBody>
      </p:sp>
      <p:pic>
        <p:nvPicPr>
          <p:cNvPr id="4" name="Afbeelding 3" descr="SatManu - Manual of Synoptic Satellite Meteorology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2463" r="27951"/>
          <a:stretch/>
        </p:blipFill>
        <p:spPr>
          <a:xfrm>
            <a:off x="503737" y="741085"/>
            <a:ext cx="7667265" cy="611691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635896" y="332656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BASICS</a:t>
            </a:r>
          </a:p>
        </p:txBody>
      </p:sp>
      <p:pic>
        <p:nvPicPr>
          <p:cNvPr id="4" name="Afbeelding 3" descr="SatManu - Manual of Synoptic Satellite Meteorology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2463" r="27951"/>
          <a:stretch/>
        </p:blipFill>
        <p:spPr>
          <a:xfrm>
            <a:off x="715257" y="908720"/>
            <a:ext cx="7457143" cy="5949280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1403648" y="3501008"/>
            <a:ext cx="1296144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33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kstvak 2"/>
          <p:cNvSpPr txBox="1">
            <a:spLocks noChangeArrowheads="1"/>
          </p:cNvSpPr>
          <p:nvPr/>
        </p:nvSpPr>
        <p:spPr bwMode="auto">
          <a:xfrm>
            <a:off x="2843213" y="0"/>
            <a:ext cx="2900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b="1" dirty="0">
                <a:solidFill>
                  <a:srgbClr val="C00000"/>
                </a:solidFill>
                <a:latin typeface="Arial" panose="020B0604020202020204" pitchFamily="34" charset="0"/>
              </a:rPr>
              <a:t>DIVERGENCE</a:t>
            </a:r>
            <a:endParaRPr lang="nl-NL" altLang="nl-NL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Afbeelding 1" descr="Numerical Parameters For synoptic To Mesoscale Cloud System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19682" r="22438" b="11019"/>
          <a:stretch/>
        </p:blipFill>
        <p:spPr>
          <a:xfrm>
            <a:off x="801006" y="836712"/>
            <a:ext cx="6984776" cy="54075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kstvak 1"/>
          <p:cNvSpPr txBox="1">
            <a:spLocks noChangeArrowheads="1"/>
          </p:cNvSpPr>
          <p:nvPr/>
        </p:nvSpPr>
        <p:spPr bwMode="auto">
          <a:xfrm>
            <a:off x="2843213" y="0"/>
            <a:ext cx="305404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b="1" dirty="0">
                <a:solidFill>
                  <a:srgbClr val="C00000"/>
                </a:solidFill>
                <a:latin typeface="Arial" panose="020B0604020202020204" pitchFamily="34" charset="0"/>
              </a:rPr>
              <a:t>DIVERGENCE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b="1" dirty="0">
                <a:solidFill>
                  <a:srgbClr val="C00000"/>
                </a:solidFill>
                <a:latin typeface="Arial" panose="020B0604020202020204" pitchFamily="34" charset="0"/>
              </a:rPr>
              <a:t>Dynes scheme</a:t>
            </a:r>
            <a:endParaRPr lang="nl-NL" altLang="nl-NL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Afbeelding 2" descr="Numerical Parameters For synoptic To Mesoscale Cloud Systems -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1" t="42781" r="13775" b="1444"/>
          <a:stretch/>
        </p:blipFill>
        <p:spPr>
          <a:xfrm>
            <a:off x="19845" y="1412776"/>
            <a:ext cx="9156202" cy="475803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900800" y="116632"/>
            <a:ext cx="5375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b="1" dirty="0" err="1">
                <a:solidFill>
                  <a:schemeClr val="bg2">
                    <a:lumMod val="50000"/>
                  </a:schemeClr>
                </a:solidFill>
              </a:rPr>
              <a:t>Divergence</a:t>
            </a:r>
            <a:r>
              <a:rPr lang="nl-NL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NL" sz="3200" b="1" dirty="0" err="1">
                <a:solidFill>
                  <a:schemeClr val="bg2">
                    <a:lumMod val="50000"/>
                  </a:schemeClr>
                </a:solidFill>
              </a:rPr>
              <a:t>and</a:t>
            </a:r>
            <a:r>
              <a:rPr lang="nl-NL" sz="32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nl-NL" sz="3200" b="1" dirty="0" err="1">
                <a:solidFill>
                  <a:schemeClr val="bg2">
                    <a:lumMod val="50000"/>
                  </a:schemeClr>
                </a:solidFill>
              </a:rPr>
              <a:t>Jetstreaks</a:t>
            </a:r>
            <a:endParaRPr lang="nl-NL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34311" t="25845" r="33705" b="40556"/>
          <a:stretch/>
        </p:blipFill>
        <p:spPr>
          <a:xfrm>
            <a:off x="611560" y="980728"/>
            <a:ext cx="7920880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3" t="20299" r="28732" b="17670"/>
          <a:stretch>
            <a:fillRect/>
          </a:stretch>
        </p:blipFill>
        <p:spPr bwMode="auto">
          <a:xfrm>
            <a:off x="0" y="25400"/>
            <a:ext cx="9144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JL-RECHTS 2"/>
          <p:cNvSpPr/>
          <p:nvPr/>
        </p:nvSpPr>
        <p:spPr>
          <a:xfrm rot="20615373">
            <a:off x="2627313" y="4221163"/>
            <a:ext cx="2160587" cy="576262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21508" name="Tekstvak 3"/>
          <p:cNvSpPr txBox="1">
            <a:spLocks noChangeArrowheads="1"/>
          </p:cNvSpPr>
          <p:nvPr/>
        </p:nvSpPr>
        <p:spPr bwMode="auto">
          <a:xfrm rot="-1089826">
            <a:off x="3341688" y="4278313"/>
            <a:ext cx="7318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solidFill>
                  <a:schemeClr val="bg1"/>
                </a:solidFill>
                <a:latin typeface="Arial" panose="020B0604020202020204" pitchFamily="34" charset="0"/>
              </a:rPr>
              <a:t>JET</a:t>
            </a:r>
          </a:p>
        </p:txBody>
      </p:sp>
      <p:sp>
        <p:nvSpPr>
          <p:cNvPr id="5" name="Ovaal 4"/>
          <p:cNvSpPr/>
          <p:nvPr/>
        </p:nvSpPr>
        <p:spPr>
          <a:xfrm>
            <a:off x="4716463" y="2420938"/>
            <a:ext cx="1439862" cy="1295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nl-NL"/>
          </a:p>
        </p:txBody>
      </p:sp>
      <p:sp>
        <p:nvSpPr>
          <p:cNvPr id="21510" name="Tekstvak 5"/>
          <p:cNvSpPr txBox="1">
            <a:spLocks noChangeArrowheads="1"/>
          </p:cNvSpPr>
          <p:nvPr/>
        </p:nvSpPr>
        <p:spPr bwMode="auto">
          <a:xfrm rot="-1089826">
            <a:off x="5087938" y="2468563"/>
            <a:ext cx="696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latin typeface="Arial" panose="020B0604020202020204" pitchFamily="34" charset="0"/>
              </a:rPr>
              <a:t>Left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2400">
                <a:latin typeface="Arial" panose="020B0604020202020204" pitchFamily="34" charset="0"/>
              </a:rPr>
              <a:t>Exit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2327026" y="238956"/>
            <a:ext cx="4165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err="1">
                <a:solidFill>
                  <a:srgbClr val="FFFF00"/>
                </a:solidFill>
              </a:rPr>
              <a:t>Yellow</a:t>
            </a:r>
            <a:r>
              <a:rPr lang="nl-NL" sz="2400" b="1" dirty="0">
                <a:solidFill>
                  <a:srgbClr val="FFFF00"/>
                </a:solidFill>
              </a:rPr>
              <a:t>: </a:t>
            </a:r>
            <a:r>
              <a:rPr lang="nl-NL" sz="2400" b="1" dirty="0" err="1">
                <a:solidFill>
                  <a:srgbClr val="FFFF00"/>
                </a:solidFill>
              </a:rPr>
              <a:t>isotachs</a:t>
            </a:r>
            <a:r>
              <a:rPr lang="nl-NL" sz="2400" b="1" dirty="0">
                <a:solidFill>
                  <a:srgbClr val="FFFF00"/>
                </a:solidFill>
              </a:rPr>
              <a:t>      300hPa</a:t>
            </a:r>
          </a:p>
          <a:p>
            <a:r>
              <a:rPr lang="nl-NL" sz="2400" b="1" dirty="0">
                <a:solidFill>
                  <a:schemeClr val="accent1"/>
                </a:solidFill>
              </a:rPr>
              <a:t>Blue: </a:t>
            </a:r>
            <a:r>
              <a:rPr lang="nl-NL" sz="2400" b="1" dirty="0" err="1">
                <a:solidFill>
                  <a:schemeClr val="accent1"/>
                </a:solidFill>
              </a:rPr>
              <a:t>Divergence</a:t>
            </a:r>
            <a:r>
              <a:rPr lang="nl-NL" sz="2400" b="1" dirty="0">
                <a:solidFill>
                  <a:schemeClr val="accent1"/>
                </a:solidFill>
              </a:rPr>
              <a:t>    300hPa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1" r="8720"/>
          <a:stretch>
            <a:fillRect/>
          </a:stretch>
        </p:blipFill>
        <p:spPr bwMode="auto">
          <a:xfrm>
            <a:off x="0" y="15875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2627784" y="18864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altLang="nl-NL" sz="2400" b="1" dirty="0"/>
              <a:t>Conceptual Models for Southern Hemisphere (CM4SH)</a:t>
            </a:r>
            <a:endParaRPr lang="nl-NL" sz="2400" b="1" dirty="0"/>
          </a:p>
        </p:txBody>
      </p:sp>
      <p:sp>
        <p:nvSpPr>
          <p:cNvPr id="22" name="Tekstvak 21"/>
          <p:cNvSpPr txBox="1"/>
          <p:nvPr/>
        </p:nvSpPr>
        <p:spPr>
          <a:xfrm>
            <a:off x="773000" y="1844824"/>
            <a:ext cx="712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Argentina	       Brazil	South </a:t>
            </a:r>
            <a:r>
              <a:rPr lang="nl-NL" dirty="0" err="1"/>
              <a:t>Africa</a:t>
            </a:r>
            <a:r>
              <a:rPr lang="nl-NL" dirty="0"/>
              <a:t>	         Australia</a:t>
            </a:r>
          </a:p>
        </p:txBody>
      </p:sp>
      <p:pic>
        <p:nvPicPr>
          <p:cNvPr id="6146" name="Picture 2" descr="navig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45"/>
          <a:stretch/>
        </p:blipFill>
        <p:spPr bwMode="auto">
          <a:xfrm>
            <a:off x="539552" y="4317835"/>
            <a:ext cx="7991450" cy="231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Rechte verbindingslijn met pijl 14"/>
          <p:cNvCxnSpPr/>
          <p:nvPr/>
        </p:nvCxnSpPr>
        <p:spPr>
          <a:xfrm flipH="1">
            <a:off x="1184235" y="2420888"/>
            <a:ext cx="117648" cy="319373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al 15"/>
          <p:cNvSpPr/>
          <p:nvPr/>
        </p:nvSpPr>
        <p:spPr>
          <a:xfrm>
            <a:off x="776813" y="5237637"/>
            <a:ext cx="792088" cy="753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7" name="Rechte verbindingslijn met pijl 16"/>
          <p:cNvCxnSpPr/>
          <p:nvPr/>
        </p:nvCxnSpPr>
        <p:spPr>
          <a:xfrm flipH="1">
            <a:off x="1616664" y="2272916"/>
            <a:ext cx="1850595" cy="245222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al 17"/>
          <p:cNvSpPr/>
          <p:nvPr/>
        </p:nvSpPr>
        <p:spPr>
          <a:xfrm>
            <a:off x="1340888" y="4348162"/>
            <a:ext cx="792088" cy="753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met pijl 18"/>
          <p:cNvCxnSpPr/>
          <p:nvPr/>
        </p:nvCxnSpPr>
        <p:spPr>
          <a:xfrm flipH="1">
            <a:off x="4104911" y="2272916"/>
            <a:ext cx="896173" cy="282920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al 19"/>
          <p:cNvSpPr/>
          <p:nvPr/>
        </p:nvSpPr>
        <p:spPr>
          <a:xfrm>
            <a:off x="3660098" y="4860655"/>
            <a:ext cx="792088" cy="753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met pijl 20"/>
          <p:cNvCxnSpPr/>
          <p:nvPr/>
        </p:nvCxnSpPr>
        <p:spPr>
          <a:xfrm>
            <a:off x="7488324" y="2204864"/>
            <a:ext cx="108012" cy="303277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al 22"/>
          <p:cNvSpPr/>
          <p:nvPr/>
        </p:nvSpPr>
        <p:spPr>
          <a:xfrm>
            <a:off x="7200292" y="4850591"/>
            <a:ext cx="792088" cy="7539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6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r="8658"/>
          <a:stretch>
            <a:fillRect/>
          </a:stretch>
        </p:blipFill>
        <p:spPr bwMode="auto">
          <a:xfrm>
            <a:off x="0" y="-5773"/>
            <a:ext cx="9288140" cy="688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339752" y="908720"/>
            <a:ext cx="445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>
                <a:solidFill>
                  <a:schemeClr val="accent2"/>
                </a:solidFill>
              </a:rPr>
              <a:t>Why</a:t>
            </a:r>
            <a:r>
              <a:rPr lang="nl-NL" sz="2800" dirty="0">
                <a:solidFill>
                  <a:schemeClr val="accent2"/>
                </a:solidFill>
              </a:rPr>
              <a:t> </a:t>
            </a:r>
            <a:r>
              <a:rPr lang="nl-NL" sz="2800" dirty="0" err="1">
                <a:solidFill>
                  <a:schemeClr val="accent2"/>
                </a:solidFill>
              </a:rPr>
              <a:t>CM’s</a:t>
            </a:r>
            <a:r>
              <a:rPr lang="nl-NL" sz="2800" dirty="0">
                <a:solidFill>
                  <a:schemeClr val="accent2"/>
                </a:solidFill>
              </a:rPr>
              <a:t> in </a:t>
            </a:r>
            <a:r>
              <a:rPr lang="nl-NL" sz="2800" dirty="0" err="1">
                <a:solidFill>
                  <a:schemeClr val="accent2"/>
                </a:solidFill>
              </a:rPr>
              <a:t>forecasting</a:t>
            </a:r>
            <a:r>
              <a:rPr lang="nl-NL" sz="2800" dirty="0">
                <a:solidFill>
                  <a:schemeClr val="accent2"/>
                </a:solidFill>
              </a:rPr>
              <a:t>??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127117"/>
          </a:xfrm>
        </p:spPr>
        <p:txBody>
          <a:bodyPr/>
          <a:lstStyle/>
          <a:p>
            <a:r>
              <a:rPr lang="en-GB" altLang="nl-NL" sz="2800" dirty="0"/>
              <a:t>Project team: </a:t>
            </a:r>
            <a:r>
              <a:rPr lang="en-GB" altLang="nl-NL" sz="2800" dirty="0" err="1"/>
              <a:t>CoE</a:t>
            </a:r>
            <a:r>
              <a:rPr lang="en-GB" altLang="nl-NL" sz="2800" dirty="0"/>
              <a:t> experts        </a:t>
            </a:r>
            <a:br>
              <a:rPr lang="en-GB" altLang="nl-NL" sz="2800" dirty="0"/>
            </a:br>
            <a:r>
              <a:rPr lang="en-GB" altLang="nl-NL" sz="2800" dirty="0"/>
              <a:t>Review: CIRA + NOAA            </a:t>
            </a:r>
            <a:r>
              <a:rPr lang="en-GB" altLang="nl-NL" sz="2215" dirty="0"/>
              <a:t>Funding:  							      WMO+EUMETSAT</a:t>
            </a:r>
            <a:br>
              <a:rPr lang="en-GB" altLang="nl-NL" sz="2215" dirty="0"/>
            </a:br>
            <a:br>
              <a:rPr lang="en-GB" altLang="nl-NL" sz="2215" dirty="0"/>
            </a:br>
            <a:endParaRPr lang="en-GB" altLang="nl-NL" sz="2215" dirty="0"/>
          </a:p>
        </p:txBody>
      </p:sp>
      <p:pic>
        <p:nvPicPr>
          <p:cNvPr id="26627" name="Content Placeholder 4" descr="group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77108"/>
            <a:ext cx="9144000" cy="5117123"/>
          </a:xfrm>
        </p:spPr>
      </p:pic>
      <p:sp>
        <p:nvSpPr>
          <p:cNvPr id="2662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1pPr>
            <a:lvl2pPr marL="685817" indent="-263776">
              <a:spcBef>
                <a:spcPct val="20000"/>
              </a:spcBef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2pPr>
            <a:lvl3pPr marL="1055103" indent="-211021">
              <a:spcBef>
                <a:spcPct val="20000"/>
              </a:spcBef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3pPr>
            <a:lvl4pPr marL="1477145" indent="-211021">
              <a:spcBef>
                <a:spcPct val="20000"/>
              </a:spcBef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4pPr>
            <a:lvl5pPr marL="1899186" indent="-211021">
              <a:spcBef>
                <a:spcPct val="20000"/>
              </a:spcBef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defRPr sz="2215">
                <a:solidFill>
                  <a:schemeClr val="tx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nl-NL" sz="831">
                <a:solidFill>
                  <a:schemeClr val="bg2"/>
                </a:solidFill>
                <a:latin typeface="Century Gothic" panose="020B0502020202020204" pitchFamily="34" charset="0"/>
              </a:rPr>
              <a:t>Slide: </a:t>
            </a:r>
            <a:fld id="{EC6197D0-B23C-448A-9D3A-19F8C9723BAD}" type="slidenum">
              <a:rPr lang="en-GB" altLang="nl-NL" sz="831">
                <a:solidFill>
                  <a:schemeClr val="bg2"/>
                </a:solidFill>
                <a:latin typeface="Century Gothic" panose="020B0502020202020204" pitchFamily="34" charset="0"/>
              </a:rPr>
              <a:pPr>
                <a:spcBef>
                  <a:spcPct val="0"/>
                </a:spcBef>
              </a:pPr>
              <a:t>40</a:t>
            </a:fld>
            <a:endParaRPr lang="en-GB" altLang="nl-NL" sz="831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918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2593" r="12595"/>
          <a:stretch/>
        </p:blipFill>
        <p:spPr>
          <a:xfrm>
            <a:off x="0" y="16032"/>
            <a:ext cx="9289032" cy="69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211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2988" r="12988"/>
          <a:stretch/>
        </p:blipFill>
        <p:spPr>
          <a:xfrm>
            <a:off x="-22696" y="0"/>
            <a:ext cx="9166696" cy="688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nmi.nl/data/satrep/archive/ZAMG/MANU_20121221_0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30"/>
            <a:ext cx="9147940" cy="686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4604550" y="620688"/>
            <a:ext cx="37898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nl-NL" sz="2400" b="1" dirty="0">
                <a:solidFill>
                  <a:schemeClr val="bg1"/>
                </a:solidFill>
              </a:rPr>
              <a:t>Why conceptual models </a:t>
            </a:r>
          </a:p>
          <a:p>
            <a:pPr eaLnBrk="1" hangingPunct="1"/>
            <a:r>
              <a:rPr lang="en-US" altLang="nl-NL" sz="2400" b="1" dirty="0">
                <a:solidFill>
                  <a:schemeClr val="bg1"/>
                </a:solidFill>
              </a:rPr>
              <a:t>in forecasting?</a:t>
            </a:r>
            <a:endParaRPr lang="nl-NL" altLang="nl-NL" sz="2400" b="1" dirty="0">
              <a:solidFill>
                <a:schemeClr val="bg1"/>
              </a:solidFill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4211960" y="5877272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>
                <a:solidFill>
                  <a:schemeClr val="bg1"/>
                </a:solidFill>
              </a:rPr>
              <a:t>SatRep</a:t>
            </a:r>
            <a:endParaRPr lang="nl-N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643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3"/>
          <p:cNvSpPr>
            <a:spLocks noChangeArrowheads="1"/>
          </p:cNvSpPr>
          <p:nvPr/>
        </p:nvSpPr>
        <p:spPr bwMode="auto">
          <a:xfrm>
            <a:off x="971600" y="333375"/>
            <a:ext cx="73136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dirty="0">
                <a:solidFill>
                  <a:srgbClr val="C00000"/>
                </a:solidFill>
                <a:latin typeface="Arial" panose="020B0604020202020204" pitchFamily="34" charset="0"/>
              </a:rPr>
              <a:t>Why conceptual models in forecasting?</a:t>
            </a:r>
            <a:endParaRPr lang="nl-NL" altLang="nl-NL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 descr="http://www.knmi.nl/data/satrep/archive/KNMI/LOC/LOC_20140923_15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75" y="917575"/>
            <a:ext cx="7920870" cy="594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3932448" y="6021288"/>
            <a:ext cx="2223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 err="1">
                <a:solidFill>
                  <a:schemeClr val="bg1"/>
                </a:solidFill>
              </a:rPr>
              <a:t>Regional</a:t>
            </a:r>
            <a:r>
              <a:rPr lang="nl-NL" sz="2000" b="1" dirty="0">
                <a:solidFill>
                  <a:schemeClr val="bg1"/>
                </a:solidFill>
              </a:rPr>
              <a:t> </a:t>
            </a:r>
            <a:r>
              <a:rPr lang="nl-NL" sz="2000" b="1" dirty="0" err="1">
                <a:solidFill>
                  <a:schemeClr val="bg1"/>
                </a:solidFill>
              </a:rPr>
              <a:t>SatRep</a:t>
            </a:r>
            <a:endParaRPr lang="nl-N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090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971600" y="333375"/>
            <a:ext cx="7313220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dirty="0">
                <a:solidFill>
                  <a:srgbClr val="C00000"/>
                </a:solidFill>
                <a:latin typeface="Arial" panose="020B0604020202020204" pitchFamily="34" charset="0"/>
              </a:rPr>
              <a:t>Why conceptual models in forecasting?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2400" dirty="0">
                <a:solidFill>
                  <a:srgbClr val="C00000"/>
                </a:solidFill>
                <a:latin typeface="Arial" panose="020B0604020202020204" pitchFamily="34" charset="0"/>
              </a:rPr>
              <a:t>*</a:t>
            </a: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CM’s are not perfect… but…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*Help you to understand the most important Weather Phenomena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*Help you to keep alert in the </a:t>
            </a:r>
            <a:r>
              <a:rPr lang="en-US" altLang="nl-NL" sz="1800" dirty="0" err="1">
                <a:solidFill>
                  <a:srgbClr val="C00000"/>
                </a:solidFill>
                <a:latin typeface="Arial" panose="020B0604020202020204" pitchFamily="34" charset="0"/>
              </a:rPr>
              <a:t>nowcast</a:t>
            </a: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 period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*Help you in cases the NWP output is not confirm the reality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*Always think for your self as the expert.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*NWP output is also not perfect.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*But the combination of the two improve your forecast substantially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*Both can still be improved and broadened.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*Challenge to you ??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824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61812"/>
          <a:stretch/>
        </p:blipFill>
        <p:spPr>
          <a:xfrm>
            <a:off x="7020272" y="1576308"/>
            <a:ext cx="1620640" cy="2493799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899592" y="1484784"/>
            <a:ext cx="496822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</a:t>
            </a:r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nl-NL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You</a:t>
            </a:r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For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nl-NL" sz="5400" b="1" cap="none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Your</a:t>
            </a:r>
            <a:r>
              <a:rPr lang="nl-NL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2246840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slandnet.com/%7Esee/weather/graphics/photos0708/bjerkne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5" y="0"/>
            <a:ext cx="915170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kstvak 1"/>
          <p:cNvSpPr txBox="1">
            <a:spLocks noChangeArrowheads="1"/>
          </p:cNvSpPr>
          <p:nvPr/>
        </p:nvSpPr>
        <p:spPr bwMode="auto">
          <a:xfrm>
            <a:off x="6443663" y="260350"/>
            <a:ext cx="21351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CM of a cyclone with fronts.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latin typeface="Arial" panose="020B0604020202020204" pitchFamily="34" charset="0"/>
              </a:rPr>
              <a:t>Bjerknes 1918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2123728" y="548680"/>
            <a:ext cx="2977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/>
              <a:t>CM’s</a:t>
            </a:r>
            <a:r>
              <a:rPr lang="nl-NL" sz="2800" dirty="0"/>
              <a:t> are </a:t>
            </a:r>
            <a:r>
              <a:rPr lang="nl-NL" sz="2800" dirty="0" err="1"/>
              <a:t>not</a:t>
            </a:r>
            <a:r>
              <a:rPr lang="nl-NL" sz="2800" dirty="0"/>
              <a:t> new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-2493" r="8122" b="11145"/>
          <a:stretch/>
        </p:blipFill>
        <p:spPr bwMode="auto">
          <a:xfrm>
            <a:off x="0" y="-171400"/>
            <a:ext cx="9143999" cy="70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6" t="-2493" r="8122" b="11145"/>
          <a:stretch/>
        </p:blipFill>
        <p:spPr bwMode="auto">
          <a:xfrm>
            <a:off x="0" y="-171400"/>
            <a:ext cx="9143999" cy="702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3" y="1844824"/>
            <a:ext cx="2578769" cy="320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al 5"/>
          <p:cNvSpPr/>
          <p:nvPr/>
        </p:nvSpPr>
        <p:spPr>
          <a:xfrm>
            <a:off x="-108520" y="1909986"/>
            <a:ext cx="3275856" cy="324036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82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3528" y="2060848"/>
            <a:ext cx="8558213" cy="41549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nl-NL" dirty="0">
                <a:solidFill>
                  <a:schemeClr val="bg1"/>
                </a:solidFill>
              </a:rPr>
              <a:t> </a:t>
            </a:r>
            <a:r>
              <a:rPr lang="en-US" altLang="nl-NL" dirty="0"/>
              <a:t>Give scientists and forecasters a common language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nl-NL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nl-NL" dirty="0"/>
              <a:t> Synthesize lots of data and analysis into a visual schematic.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nl-NL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nl-NL" dirty="0"/>
              <a:t> Distill important processes and structures</a:t>
            </a:r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nl-NL" dirty="0"/>
          </a:p>
          <a:p>
            <a:pPr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nl-NL" dirty="0"/>
              <a:t> Omit unimportant details and variability among individual cases</a:t>
            </a:r>
          </a:p>
        </p:txBody>
      </p:sp>
      <p:sp>
        <p:nvSpPr>
          <p:cNvPr id="5" name="Rectangle 2"/>
          <p:cNvSpPr>
            <a:spLocks noGrp="1" noChangeArrowheads="1"/>
          </p:cNvSpPr>
          <p:nvPr/>
        </p:nvSpPr>
        <p:spPr bwMode="auto">
          <a:xfrm>
            <a:off x="228600" y="332656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l"/>
            <a:r>
              <a:rPr lang="en-US" altLang="nl-NL" sz="3200">
                <a:solidFill>
                  <a:srgbClr val="FAFF1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Conceptual models are abstractions of weather phenomena used for teaching and research.</a:t>
            </a:r>
            <a:endParaRPr lang="en-US" altLang="nl-NL"/>
          </a:p>
        </p:txBody>
      </p:sp>
      <p:sp>
        <p:nvSpPr>
          <p:cNvPr id="6" name="Tekstvak 5"/>
          <p:cNvSpPr txBox="1"/>
          <p:nvPr/>
        </p:nvSpPr>
        <p:spPr>
          <a:xfrm>
            <a:off x="6516216" y="616530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Prof. David </a:t>
            </a:r>
            <a:r>
              <a:rPr lang="nl-NL" dirty="0" err="1"/>
              <a:t>Schulz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6569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/>
          <a:srcRect l="16142" t="29971" r="65090" b="19895"/>
          <a:stretch/>
        </p:blipFill>
        <p:spPr>
          <a:xfrm>
            <a:off x="-9954" y="-18568"/>
            <a:ext cx="9153953" cy="687656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860032" y="2924944"/>
            <a:ext cx="3659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</a:rPr>
              <a:t>Satellites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showed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that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there</a:t>
            </a:r>
            <a:r>
              <a:rPr lang="nl-NL" sz="2000" dirty="0">
                <a:solidFill>
                  <a:schemeClr val="bg1"/>
                </a:solidFill>
              </a:rPr>
              <a:t> is </a:t>
            </a:r>
          </a:p>
          <a:p>
            <a:r>
              <a:rPr lang="nl-NL" sz="2000" dirty="0" err="1">
                <a:solidFill>
                  <a:schemeClr val="bg1"/>
                </a:solidFill>
              </a:rPr>
              <a:t>much</a:t>
            </a:r>
            <a:r>
              <a:rPr lang="nl-NL" sz="2000" dirty="0">
                <a:solidFill>
                  <a:schemeClr val="bg1"/>
                </a:solidFill>
              </a:rPr>
              <a:t> more </a:t>
            </a:r>
            <a:r>
              <a:rPr lang="nl-NL" sz="2000" dirty="0" err="1">
                <a:solidFill>
                  <a:schemeClr val="bg1"/>
                </a:solidFill>
              </a:rPr>
              <a:t>than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fronts</a:t>
            </a:r>
            <a:r>
              <a:rPr lang="nl-NL" sz="2000" dirty="0">
                <a:solidFill>
                  <a:schemeClr val="bg1"/>
                </a:solidFill>
              </a:rPr>
              <a:t> </a:t>
            </a:r>
            <a:r>
              <a:rPr lang="nl-NL" sz="2000" dirty="0" err="1">
                <a:solidFill>
                  <a:schemeClr val="bg1"/>
                </a:solidFill>
              </a:rPr>
              <a:t>alone</a:t>
            </a: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58370" name="Picture 2" descr="./images/weerkaarten/AL1612_larg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79" y="4938746"/>
            <a:ext cx="3027120" cy="194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276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736</TotalTime>
  <Words>929</Words>
  <Application>Microsoft Office PowerPoint</Application>
  <PresentationFormat>Diavoorstelling (4:3)</PresentationFormat>
  <Paragraphs>236</Paragraphs>
  <Slides>46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2" baseType="lpstr">
      <vt:lpstr>ＭＳ Ｐゴシック</vt:lpstr>
      <vt:lpstr>Arial</vt:lpstr>
      <vt:lpstr>Calibri</vt:lpstr>
      <vt:lpstr>Century Gothic</vt:lpstr>
      <vt:lpstr>Tahoma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Project team: CoE experts         Review: CIRA + NOAA            Funding:               WMO+EUMETSAT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Ab Maas</dc:creator>
  <cp:lastModifiedBy>Ab Maas</cp:lastModifiedBy>
  <cp:revision>124</cp:revision>
  <dcterms:created xsi:type="dcterms:W3CDTF">2010-11-14T21:10:48Z</dcterms:created>
  <dcterms:modified xsi:type="dcterms:W3CDTF">2016-09-14T12:41:20Z</dcterms:modified>
</cp:coreProperties>
</file>