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8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C6A6-7EA6-4C38-BE27-5104BA856E3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F4F4-ACEE-4C58-9DA3-6CD8381CF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C6A6-7EA6-4C38-BE27-5104BA856E3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F4F4-ACEE-4C58-9DA3-6CD8381CF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9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C6A6-7EA6-4C38-BE27-5104BA856E3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F4F4-ACEE-4C58-9DA3-6CD8381CF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C6A6-7EA6-4C38-BE27-5104BA856E3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F4F4-ACEE-4C58-9DA3-6CD8381CF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2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C6A6-7EA6-4C38-BE27-5104BA856E3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F4F4-ACEE-4C58-9DA3-6CD8381CF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5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C6A6-7EA6-4C38-BE27-5104BA856E3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F4F4-ACEE-4C58-9DA3-6CD8381CF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C6A6-7EA6-4C38-BE27-5104BA856E3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F4F4-ACEE-4C58-9DA3-6CD8381CF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0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C6A6-7EA6-4C38-BE27-5104BA856E3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F4F4-ACEE-4C58-9DA3-6CD8381CF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5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C6A6-7EA6-4C38-BE27-5104BA856E3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F4F4-ACEE-4C58-9DA3-6CD8381CF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1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C6A6-7EA6-4C38-BE27-5104BA856E3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F4F4-ACEE-4C58-9DA3-6CD8381CF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C6A6-7EA6-4C38-BE27-5104BA856E3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F4F4-ACEE-4C58-9DA3-6CD8381CF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3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6C6A6-7EA6-4C38-BE27-5104BA856E30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CF4F4-ACEE-4C58-9DA3-6CD8381CF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3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ammb.cira.colostate.ed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targetarea.net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87375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smtClean="0"/>
              <a:t>World Wide Weather Briefing – </a:t>
            </a:r>
            <a:br>
              <a:rPr lang="en-US" smtClean="0"/>
            </a:br>
            <a:r>
              <a:rPr lang="en-US" smtClean="0"/>
              <a:t>Event Week 2013</a:t>
            </a:r>
            <a:br>
              <a:rPr lang="en-US" smtClean="0"/>
            </a:br>
            <a:r>
              <a:rPr lang="en-US" smtClean="0"/>
              <a:t>Satellite Imagery Interpretation of Severe Thunderstorms in the USA.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67000"/>
            <a:ext cx="8153400" cy="2895600"/>
          </a:xfrm>
        </p:spPr>
        <p:txBody>
          <a:bodyPr>
            <a:normAutofit fontScale="55000" lnSpcReduction="20000"/>
          </a:bodyPr>
          <a:lstStyle/>
          <a:p>
            <a:r>
              <a:rPr lang="en-US" sz="8600" smtClean="0">
                <a:solidFill>
                  <a:schemeClr val="tx1"/>
                </a:solidFill>
              </a:rPr>
              <a:t>Dan Bikos</a:t>
            </a:r>
          </a:p>
          <a:p>
            <a:endParaRPr lang="en-US" sz="6000" smtClean="0">
              <a:solidFill>
                <a:schemeClr val="tx1"/>
              </a:solidFill>
            </a:endParaRPr>
          </a:p>
          <a:p>
            <a:r>
              <a:rPr lang="en-US" sz="6000" smtClean="0">
                <a:solidFill>
                  <a:schemeClr val="tx1"/>
                </a:solidFill>
              </a:rPr>
              <a:t>Cooperative Institute for Research in the Atmosphere (CIRA)</a:t>
            </a:r>
          </a:p>
          <a:p>
            <a:r>
              <a:rPr lang="en-US" sz="6000" smtClean="0">
                <a:solidFill>
                  <a:schemeClr val="tx1"/>
                </a:solidFill>
              </a:rPr>
              <a:t>Fort Collins, Colorado, USA</a:t>
            </a:r>
          </a:p>
          <a:p>
            <a:endParaRPr lang="en-US" sz="6000">
              <a:solidFill>
                <a:schemeClr val="tx1"/>
              </a:solidFill>
            </a:endParaRPr>
          </a:p>
        </p:txBody>
      </p:sp>
      <p:pic>
        <p:nvPicPr>
          <p:cNvPr id="4" name="Picture 14" descr="2010_NEW_CIRA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1506" y="5175745"/>
            <a:ext cx="3887694" cy="152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RAMMB: Regional and Mesoscale Meteorology Branc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0" y="5334000"/>
            <a:ext cx="2651680" cy="126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10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May 5, 2008 Example</a:t>
            </a:r>
            <a:br>
              <a:rPr lang="en-US" smtClean="0"/>
            </a:br>
            <a:r>
              <a:rPr lang="en-US" smtClean="0"/>
              <a:t>&lt;Animation2&gt;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9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47700"/>
            <a:ext cx="60071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745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68" y="649224"/>
            <a:ext cx="6007608" cy="557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602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&lt;Animation3&gt;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2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47700"/>
            <a:ext cx="60071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895600" y="28956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790092" y="3223846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4159" y="283106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2.5 cm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2882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10.8 cm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0"/>
            <a:ext cx="3505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Hail diameter size (cm)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732651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June 9, 2005 Example</a:t>
            </a:r>
            <a:br>
              <a:rPr lang="en-US" smtClean="0"/>
            </a:br>
            <a:r>
              <a:rPr lang="en-US" smtClean="0"/>
              <a:t>&lt;Animation4&gt;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60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68" y="649224"/>
            <a:ext cx="6007608" cy="555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586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68" y="649224"/>
            <a:ext cx="6007608" cy="555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814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&lt;Animation5&gt;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43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Photo by Scott Blair, from </a:t>
            </a:r>
            <a:r>
              <a:rPr lang="en-US">
                <a:hlinkClick r:id="rId2"/>
              </a:rPr>
              <a:t>http://</a:t>
            </a:r>
            <a:r>
              <a:rPr lang="en-US" smtClean="0">
                <a:hlinkClick r:id="rId2"/>
              </a:rPr>
              <a:t>www.targetarea.net</a:t>
            </a: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pic>
        <p:nvPicPr>
          <p:cNvPr id="9218" name="Picture 2" descr="http://www.targetarea.net/pic15/jun905stto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95312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2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228600"/>
            <a:ext cx="7772400" cy="1470025"/>
          </a:xfrm>
        </p:spPr>
        <p:txBody>
          <a:bodyPr/>
          <a:lstStyle/>
          <a:p>
            <a:r>
              <a:rPr lang="en-US" smtClean="0"/>
              <a:t>My Location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2025098" cy="1828800"/>
          </a:xfrm>
          <a:prstGeom prst="rect">
            <a:avLst/>
          </a:prstGeom>
        </p:spPr>
      </p:pic>
      <p:pic>
        <p:nvPicPr>
          <p:cNvPr id="1026" name="Picture 2" descr="http://upload.wikimedia.org/wikipedia/commons/thumb/5/55/Map_of_USA_CO.svg/500px-Map_of_USA_C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48" y="1143000"/>
            <a:ext cx="4762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4327525"/>
            <a:ext cx="57991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3985" y="2286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+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2286000"/>
            <a:ext cx="219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Fort Collins, Colorado</a:t>
            </a:r>
            <a:endParaRPr lang="en-US"/>
          </a:p>
        </p:txBody>
      </p:sp>
      <p:pic>
        <p:nvPicPr>
          <p:cNvPr id="9" name="Picture 14" descr="2010_NEW_CIRA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638800"/>
            <a:ext cx="2700894" cy="106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0053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June 24, 2003 Example</a:t>
            </a:r>
            <a:br>
              <a:rPr lang="en-US" smtClean="0"/>
            </a:br>
            <a:r>
              <a:rPr lang="en-US" smtClean="0"/>
              <a:t>&lt;Animation6&gt;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36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47700"/>
            <a:ext cx="60071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596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&lt;Animation7&gt;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18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47700"/>
            <a:ext cx="60071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475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80" b="12830"/>
          <a:stretch>
            <a:fillRect/>
          </a:stretch>
        </p:blipFill>
        <p:spPr bwMode="auto">
          <a:xfrm>
            <a:off x="990600" y="152400"/>
            <a:ext cx="7086600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73316" y="5880655"/>
            <a:ext cx="197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© Alexandre Fierro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91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9050"/>
            <a:ext cx="8748713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000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971550"/>
            <a:ext cx="6234113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Inflow Feeder Clouds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19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946"/>
            <a:ext cx="8305800" cy="622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923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May 20, 1998 Example</a:t>
            </a:r>
            <a:br>
              <a:rPr lang="en-US" smtClean="0"/>
            </a:br>
            <a:r>
              <a:rPr lang="en-US" smtClean="0"/>
              <a:t>&lt;Animation8&gt;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5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9050"/>
            <a:ext cx="8748713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569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National Weather Service</a:t>
            </a:r>
            <a:br>
              <a:rPr lang="en-US" smtClean="0"/>
            </a:br>
            <a:r>
              <a:rPr lang="en-US" smtClean="0"/>
              <a:t>Severe Thunderstorm Products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360106"/>
            <a:ext cx="3360737" cy="263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48989"/>
            <a:ext cx="2751137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1369874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Storm Prediction Center (SPC) </a:t>
            </a:r>
            <a:r>
              <a:rPr lang="en-US" sz="1600" smtClean="0"/>
              <a:t>in Norman, Oklahoma</a:t>
            </a:r>
          </a:p>
          <a:p>
            <a:r>
              <a:rPr lang="en-US" smtClean="0"/>
              <a:t>Issues: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Convective Outlooks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Severe Thunderstorm and Tornado watch boxes</a:t>
            </a:r>
            <a:endParaRPr lang="en-US"/>
          </a:p>
        </p:txBody>
      </p:sp>
      <p:pic>
        <p:nvPicPr>
          <p:cNvPr id="2054" name="Picture 6" descr="http://www.srh.noaa.gov/images/oun/wxevents/19990503/top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5791200" cy="10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573220"/>
            <a:ext cx="1447800" cy="118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038600"/>
            <a:ext cx="8915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smtClean="0"/>
              <a:t>National Weather Service Forecast Offices (122 nationwide) issue Severe Thunderstorm / Tornado warnings.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smtClean="0"/>
              <a:t>These are “take action” statements when severe thunderstorms are occurring and about to strike your location.</a:t>
            </a:r>
            <a:endParaRPr lang="en-US" sz="2400"/>
          </a:p>
        </p:txBody>
      </p:sp>
      <p:pic>
        <p:nvPicPr>
          <p:cNvPr id="2057" name="Picture 9" descr="http://www.srh.noaa.gov/images/oun/wxevents/20090210/radar/KTLX_TOR_ref_20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962" y="5181600"/>
            <a:ext cx="168423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97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Towering Cumulus above the Rear-Flank Downdraft (RFD)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600200"/>
            <a:ext cx="6234113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508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&lt;Animation9&gt;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47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852488"/>
            <a:ext cx="7721600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9103" y="-76200"/>
            <a:ext cx="51122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Hail diameter size = 7 cm</a:t>
            </a:r>
          </a:p>
          <a:p>
            <a:r>
              <a:rPr lang="en-US" sz="2800" smtClean="0"/>
              <a:t>F3 tornado slightly after this time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45249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July 24, 2000 Example</a:t>
            </a:r>
            <a:br>
              <a:rPr lang="en-US" smtClean="0"/>
            </a:br>
            <a:r>
              <a:rPr lang="en-US" smtClean="0"/>
              <a:t>&lt;Animation10&gt;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32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066800"/>
            <a:ext cx="90916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15" y="38122"/>
            <a:ext cx="2996585" cy="224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1046" y="1447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</a:rPr>
              <a:t>+</a:t>
            </a: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03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Much </a:t>
            </a:r>
            <a:r>
              <a:rPr lang="en-US" smtClean="0"/>
              <a:t>information can be obtained from satellite imagery:</a:t>
            </a:r>
          </a:p>
          <a:p>
            <a:pPr lvl="1"/>
            <a:r>
              <a:rPr lang="en-US" smtClean="0"/>
              <a:t>Air mass identification.</a:t>
            </a:r>
          </a:p>
          <a:p>
            <a:pPr lvl="1"/>
            <a:r>
              <a:rPr lang="en-US" smtClean="0"/>
              <a:t>Identification of changes in the pre-storm environment.</a:t>
            </a:r>
          </a:p>
          <a:p>
            <a:pPr lvl="1"/>
            <a:r>
              <a:rPr lang="en-US" smtClean="0"/>
              <a:t>Monitor the changing environment during the nowcast time period.</a:t>
            </a:r>
          </a:p>
          <a:p>
            <a:r>
              <a:rPr lang="en-US"/>
              <a:t>P</a:t>
            </a:r>
            <a:r>
              <a:rPr lang="en-US" smtClean="0"/>
              <a:t>articularly </a:t>
            </a:r>
            <a:r>
              <a:rPr lang="en-US"/>
              <a:t>useful in data void regions.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59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Tools for Severe Thunderstorm Forecasting / Warnings </a:t>
            </a:r>
            <a:endParaRPr lang="en-US"/>
          </a:p>
        </p:txBody>
      </p:sp>
      <p:pic>
        <p:nvPicPr>
          <p:cNvPr id="3074" name="Picture 2" descr="http://www.magazine.noaa.gov/stories/images/tobannon_nexrad_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12041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oaanews.noaa.gov/stories2007/images/tornado-greensburg-kan-radar-05-04-2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3400"/>
            <a:ext cx="2903543" cy="236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4" y="1600200"/>
            <a:ext cx="2694709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3" y="1600200"/>
            <a:ext cx="2694709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90" y="1600200"/>
            <a:ext cx="2694709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2590800" cy="237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2308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NWP Model Output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5200" y="1232599"/>
            <a:ext cx="1750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Satellite Imagery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42442" y="1232599"/>
            <a:ext cx="216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Surface Observations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4431268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Radar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20923" y="5105400"/>
            <a:ext cx="115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Upper Air</a:t>
            </a:r>
          </a:p>
          <a:p>
            <a:r>
              <a:rPr lang="en-US" smtClean="0"/>
              <a:t>Soundings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3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Focus will be on satellite applications.</a:t>
            </a:r>
          </a:p>
          <a:p>
            <a:pPr eaLnBrk="1" hangingPunct="1"/>
            <a:r>
              <a:rPr lang="en-US" smtClean="0"/>
              <a:t>Much information can be obtained from satellite imagery:</a:t>
            </a:r>
          </a:p>
          <a:p>
            <a:pPr lvl="1"/>
            <a:r>
              <a:rPr lang="en-US" smtClean="0"/>
              <a:t>Air mass identification.</a:t>
            </a:r>
          </a:p>
          <a:p>
            <a:pPr lvl="1"/>
            <a:r>
              <a:rPr lang="en-US" smtClean="0"/>
              <a:t>Identification of changes in the pre-storm environment.</a:t>
            </a:r>
          </a:p>
          <a:p>
            <a:pPr lvl="1"/>
            <a:r>
              <a:rPr lang="en-US" smtClean="0"/>
              <a:t>Monitor the changing environment during the nowcast time period.</a:t>
            </a:r>
          </a:p>
          <a:p>
            <a:r>
              <a:rPr lang="en-US"/>
              <a:t>P</a:t>
            </a:r>
            <a:r>
              <a:rPr lang="en-US" smtClean="0"/>
              <a:t>articularly </a:t>
            </a:r>
            <a:r>
              <a:rPr lang="en-US"/>
              <a:t>useful in data void regions.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09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47700"/>
            <a:ext cx="60071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27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971550"/>
            <a:ext cx="6234113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15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971550"/>
            <a:ext cx="6234113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58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&lt;Animation1&gt;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24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278</Words>
  <Application>Microsoft Office PowerPoint</Application>
  <PresentationFormat>On-screen Show (4:3)</PresentationFormat>
  <Paragraphs>55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World Wide Weather Briefing –  Event Week 2013 Satellite Imagery Interpretation of Severe Thunderstorms in the USA.</vt:lpstr>
      <vt:lpstr>My Location</vt:lpstr>
      <vt:lpstr>National Weather Service Severe Thunderstorm Products</vt:lpstr>
      <vt:lpstr>Tools for Severe Thunderstorm Forecasting / Warnings </vt:lpstr>
      <vt:lpstr>Objectives</vt:lpstr>
      <vt:lpstr>PowerPoint Presentation</vt:lpstr>
      <vt:lpstr>PowerPoint Presentation</vt:lpstr>
      <vt:lpstr>PowerPoint Presentation</vt:lpstr>
      <vt:lpstr>&lt;Animation1&gt;</vt:lpstr>
      <vt:lpstr>May 5, 2008 Example &lt;Animation2&gt;</vt:lpstr>
      <vt:lpstr>PowerPoint Presentation</vt:lpstr>
      <vt:lpstr>PowerPoint Presentation</vt:lpstr>
      <vt:lpstr>&lt;Animation3&gt;</vt:lpstr>
      <vt:lpstr>PowerPoint Presentation</vt:lpstr>
      <vt:lpstr>June 9, 2005 Example &lt;Animation4&gt;</vt:lpstr>
      <vt:lpstr>PowerPoint Presentation</vt:lpstr>
      <vt:lpstr>PowerPoint Presentation</vt:lpstr>
      <vt:lpstr>&lt;Animation5&gt;</vt:lpstr>
      <vt:lpstr>Photo by Scott Blair, from http://www.targetarea.net </vt:lpstr>
      <vt:lpstr>June 24, 2003 Example &lt;Animation6&gt;</vt:lpstr>
      <vt:lpstr>PowerPoint Presentation</vt:lpstr>
      <vt:lpstr>&lt;Animation7&gt;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May 20, 1998 Example &lt;Animation8&gt;</vt:lpstr>
      <vt:lpstr>PowerPoint Presentation</vt:lpstr>
      <vt:lpstr>PowerPoint Presentation</vt:lpstr>
      <vt:lpstr>&lt;Animation9&gt;</vt:lpstr>
      <vt:lpstr>PowerPoint Presentation</vt:lpstr>
      <vt:lpstr>July 24, 2000 Example &lt;Animation10&gt;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Wide Weather Briefing – Event Week 2013</dc:title>
  <dc:creator>Bikos, Dan</dc:creator>
  <cp:lastModifiedBy>Bikos, Dan</cp:lastModifiedBy>
  <cp:revision>35</cp:revision>
  <dcterms:created xsi:type="dcterms:W3CDTF">2013-05-10T21:45:10Z</dcterms:created>
  <dcterms:modified xsi:type="dcterms:W3CDTF">2013-05-16T16:21:36Z</dcterms:modified>
</cp:coreProperties>
</file>