
<file path=[Content_Types].xml><?xml version="1.0" encoding="utf-8"?>
<Types xmlns="http://schemas.openxmlformats.org/package/2006/content-types">
  <Default Extension="xml" ContentType="application/xml"/>
  <Default Extension="png" ContentType="image/png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bin" ContentType="application/vnd.openxmlformats-officedocument.presentationml.printerSettings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embeddings/oleObject1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2.bin" ContentType="application/vnd.openxmlformats-officedocument.oleObject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3" r:id="rId2"/>
    <p:sldMasterId id="2147483665" r:id="rId3"/>
  </p:sldMasterIdLst>
  <p:notesMasterIdLst>
    <p:notesMasterId r:id="rId30"/>
  </p:notesMasterIdLst>
  <p:sldIdLst>
    <p:sldId id="258" r:id="rId4"/>
    <p:sldId id="257" r:id="rId5"/>
    <p:sldId id="283" r:id="rId6"/>
    <p:sldId id="284" r:id="rId7"/>
    <p:sldId id="268" r:id="rId8"/>
    <p:sldId id="274" r:id="rId9"/>
    <p:sldId id="278" r:id="rId10"/>
    <p:sldId id="279" r:id="rId11"/>
    <p:sldId id="280" r:id="rId12"/>
    <p:sldId id="281" r:id="rId13"/>
    <p:sldId id="282" r:id="rId14"/>
    <p:sldId id="285" r:id="rId15"/>
    <p:sldId id="286" r:id="rId16"/>
    <p:sldId id="287" r:id="rId17"/>
    <p:sldId id="288" r:id="rId18"/>
    <p:sldId id="299" r:id="rId19"/>
    <p:sldId id="290" r:id="rId20"/>
    <p:sldId id="291" r:id="rId21"/>
    <p:sldId id="292" r:id="rId22"/>
    <p:sldId id="293" r:id="rId23"/>
    <p:sldId id="294" r:id="rId24"/>
    <p:sldId id="295" r:id="rId25"/>
    <p:sldId id="296" r:id="rId26"/>
    <p:sldId id="297" r:id="rId27"/>
    <p:sldId id="300" r:id="rId28"/>
    <p:sldId id="298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troduction WGHTFCT I" id="{1D743A5A-2E14-7646-A6F7-2A5269986A73}">
          <p14:sldIdLst>
            <p14:sldId id="258"/>
            <p14:sldId id="257"/>
            <p14:sldId id="283"/>
            <p14:sldId id="284"/>
          </p14:sldIdLst>
        </p14:section>
        <p14:section name="The nonscattering RT Equation" id="{445CB541-C4FA-A54D-823A-1BC75983B5AF}">
          <p14:sldIdLst>
            <p14:sldId id="268"/>
            <p14:sldId id="274"/>
          </p14:sldIdLst>
        </p14:section>
        <p14:section name="WGHTFCTs" id="{9D2FA784-4155-434A-9B77-ADB860343CBD}">
          <p14:sldIdLst>
            <p14:sldId id="278"/>
            <p14:sldId id="279"/>
            <p14:sldId id="280"/>
            <p14:sldId id="281"/>
            <p14:sldId id="282"/>
            <p14:sldId id="285"/>
          </p14:sldIdLst>
        </p14:section>
        <p14:section name="AIRS" id="{D76B53CA-11CE-D14E-A5ED-00195F9C133D}">
          <p14:sldIdLst>
            <p14:sldId id="286"/>
            <p14:sldId id="287"/>
            <p14:sldId id="288"/>
            <p14:sldId id="299"/>
          </p14:sldIdLst>
        </p14:section>
        <p14:section name="AMSU" id="{21F61699-D149-DA42-90BE-98493E856AB8}">
          <p14:sldIdLst>
            <p14:sldId id="290"/>
            <p14:sldId id="291"/>
            <p14:sldId id="292"/>
            <p14:sldId id="293"/>
            <p14:sldId id="294"/>
            <p14:sldId id="295"/>
            <p14:sldId id="296"/>
            <p14:sldId id="297"/>
            <p14:sldId id="300"/>
            <p14:sldId id="29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FB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7" autoAdjust="0"/>
    <p:restoredTop sz="94065" autoAdjust="0"/>
  </p:normalViewPr>
  <p:slideViewPr>
    <p:cSldViewPr snapToGrid="0" snapToObjects="1">
      <p:cViewPr>
        <p:scale>
          <a:sx n="100" d="100"/>
          <a:sy n="100" d="100"/>
        </p:scale>
        <p:origin x="-2768" y="-14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6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CB1D2D-E14A-F747-889C-9F4E3446D618}" type="datetimeFigureOut">
              <a:rPr lang="en-US" smtClean="0"/>
              <a:t>11/5/12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BCF6F6-B573-4B4A-A41E-6398BC4EF9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5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754167CA-266D-1641-A56E-A1884BBDA19D}" type="slidenum">
              <a:rPr lang="en-US" sz="1200" b="0">
                <a:solidFill>
                  <a:prstClr val="black"/>
                </a:solidFill>
              </a:rPr>
              <a:pPr/>
              <a:t>13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CBB78EA4-001A-0C46-A403-72CED83ABAFC}" type="slidenum">
              <a:rPr lang="en-US" sz="1200" b="0">
                <a:solidFill>
                  <a:prstClr val="black"/>
                </a:solidFill>
              </a:rPr>
              <a:pPr/>
              <a:t>14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01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514E76DD-B62D-0544-B3FE-6C1D98AD8E8F}" type="slidenum">
              <a:rPr lang="en-US" sz="1200" b="0">
                <a:solidFill>
                  <a:prstClr val="black"/>
                </a:solidFill>
              </a:rPr>
              <a:pPr/>
              <a:t>15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514E76DD-B62D-0544-B3FE-6C1D98AD8E8F}" type="slidenum">
              <a:rPr lang="en-US" sz="1200" b="0">
                <a:solidFill>
                  <a:prstClr val="black"/>
                </a:solidFill>
              </a:rPr>
              <a:pPr/>
              <a:t>16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A1B124A6-7102-234B-BA0A-C5A654791EC7}" type="slidenum">
              <a:rPr lang="en-US" sz="1200" b="0">
                <a:solidFill>
                  <a:prstClr val="black"/>
                </a:solidFill>
              </a:rPr>
              <a:pPr/>
              <a:t>25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336197" indent="-3688617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0022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00044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50066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00088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fld id="{A1B124A6-7102-234B-BA0A-C5A654791EC7}" type="slidenum">
              <a:rPr lang="en-US" sz="1200" b="0">
                <a:solidFill>
                  <a:prstClr val="black"/>
                </a:solidFill>
              </a:rPr>
              <a:pPr/>
              <a:t>26</a:t>
            </a:fld>
            <a:endParaRPr lang="en-US" sz="1200" b="0">
              <a:solidFill>
                <a:prstClr val="black"/>
              </a:solidFill>
            </a:endParaRPr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3361" y="4343400"/>
            <a:ext cx="5031278" cy="270876"/>
          </a:xfrm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endParaRPr lang="de-DE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2990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705100" y="1905000"/>
            <a:ext cx="1638300" cy="4265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71395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6478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3026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684347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780963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030783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4452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88125" y="569913"/>
            <a:ext cx="1890713" cy="56007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569913"/>
            <a:ext cx="5521325" cy="56007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94757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imple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8062445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493193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Autho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43506"/>
            <a:ext cx="8229600" cy="7115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0622"/>
            <a:ext cx="8229600" cy="3096356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81079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4552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/ list to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19800" y="1229410"/>
            <a:ext cx="2667000" cy="4687960"/>
          </a:xfrm>
        </p:spPr>
        <p:txBody>
          <a:bodyPr>
            <a:normAutofit/>
          </a:bodyPr>
          <a:lstStyle>
            <a:lvl1pPr>
              <a:defRPr sz="2400"/>
            </a:lvl1pPr>
            <a:lvl2pPr marL="742950" indent="-285750">
              <a:buFont typeface="Arial"/>
              <a:buChar char="•"/>
              <a:defRPr/>
            </a:lvl2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57200" y="1228725"/>
            <a:ext cx="5378450" cy="4687888"/>
          </a:xfrm>
        </p:spPr>
        <p:txBody>
          <a:bodyPr/>
          <a:lstStyle/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9016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ck background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F058EE-34D5-CA4F-B8B3-CD41996CF955}" type="datetimeFigureOut">
              <a:rPr lang="en-US" smtClean="0"/>
              <a:t>11/5/12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853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597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1912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865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070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0715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7.xml"/><Relationship Id="rId2" Type="http://schemas.openxmlformats.org/officeDocument/2006/relationships/slideLayout" Target="../slideLayouts/slideLayout8.xml"/><Relationship Id="rId3" Type="http://schemas.openxmlformats.org/officeDocument/2006/relationships/slideLayout" Target="../slideLayouts/slideLayout9.xml"/><Relationship Id="rId4" Type="http://schemas.openxmlformats.org/officeDocument/2006/relationships/slideLayout" Target="../slideLayouts/slideLayout10.xml"/><Relationship Id="rId5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4" Type="http://schemas.openxmlformats.org/officeDocument/2006/relationships/theme" Target="../theme/theme3.xml"/><Relationship Id="rId1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16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/>
              <a:t>11/5/12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0290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69" r:id="rId4"/>
    <p:sldLayoutId id="2147483670" r:id="rId5"/>
    <p:sldLayoutId id="2147483671" r:id="rId6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16FBBF"/>
          </a:solidFill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accent2"/>
            </a:gs>
            <a:gs pos="100000">
              <a:schemeClr val="tx2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1539875" y="6324600"/>
            <a:ext cx="4560888" cy="58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8000" tIns="46800" rIns="18000" bIns="46800"/>
          <a:lstStyle>
            <a:lvl1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863600" algn="l"/>
                <a:tab pos="1728788" algn="l"/>
                <a:tab pos="2592388" algn="l"/>
                <a:tab pos="3455988" algn="l"/>
                <a:tab pos="4319588" algn="l"/>
                <a:tab pos="4343400" algn="l"/>
              </a:tabLs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lnSpc>
                <a:spcPct val="85000"/>
              </a:lnSpc>
              <a:spcBef>
                <a:spcPts val="388"/>
              </a:spcBef>
              <a:spcAft>
                <a:spcPct val="0"/>
              </a:spcAft>
            </a:pPr>
            <a:endParaRPr lang="en-GB" sz="1600" smtClean="0">
              <a:solidFill>
                <a:srgbClr val="B2B2B2"/>
              </a:solidFill>
              <a:latin typeface="Helvetica" charset="0"/>
            </a:endParaRP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569913"/>
            <a:ext cx="7564438" cy="573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title style</a:t>
            </a:r>
            <a:endParaRPr lang="en-GB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05000"/>
            <a:ext cx="3429000" cy="4265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/>
              <a:t>Click to edit Master text styles</a:t>
            </a:r>
          </a:p>
          <a:p>
            <a:pPr lvl="1"/>
            <a:r>
              <a:rPr lang="de-DE"/>
              <a:t>Second level</a:t>
            </a:r>
          </a:p>
          <a:p>
            <a:pPr lvl="2"/>
            <a:r>
              <a:rPr lang="de-DE"/>
              <a:t>Third level</a:t>
            </a:r>
          </a:p>
          <a:p>
            <a:pPr lvl="3"/>
            <a:r>
              <a:rPr lang="de-DE"/>
              <a:t>Fourth level</a:t>
            </a:r>
          </a:p>
          <a:p>
            <a:pPr lvl="4"/>
            <a:r>
              <a:rPr lang="de-DE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4576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+mj-lt"/>
          <a:ea typeface="+mj-ea"/>
          <a:cs typeface="+mj-cs"/>
        </a:defRPr>
      </a:lvl1pPr>
      <a:lvl2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2pPr>
      <a:lvl3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3pPr>
      <a:lvl4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4pPr>
      <a:lvl5pPr marL="3429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5pPr>
      <a:lvl6pPr marL="8001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6pPr>
      <a:lvl7pPr marL="12573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7pPr>
      <a:lvl8pPr marL="17145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8pPr>
      <a:lvl9pPr marL="2171700" indent="-342900" algn="ct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defRPr sz="2400">
          <a:solidFill>
            <a:srgbClr val="E3E216"/>
          </a:solidFill>
          <a:latin typeface="Arial" charset="0"/>
          <a:ea typeface="ＭＳ Ｐゴシック" charset="0"/>
        </a:defRPr>
      </a:lvl9pPr>
    </p:titleStyle>
    <p:bodyStyle>
      <a:lvl1pPr marL="668338" indent="-5270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10000"/>
        <a:buFont typeface="Wingdings" charset="0"/>
        <a:buChar char="§"/>
        <a:defRPr>
          <a:solidFill>
            <a:schemeClr val="bg1"/>
          </a:solidFill>
          <a:latin typeface="+mn-lt"/>
          <a:ea typeface="+mn-ea"/>
          <a:cs typeface="+mn-cs"/>
        </a:defRPr>
      </a:lvl1pPr>
      <a:lvl2pPr marL="1335088" indent="-476250" algn="l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chemeClr val="bg1"/>
        </a:buClr>
        <a:buSzPct val="100000"/>
        <a:buFont typeface="Wingdings" charset="0"/>
        <a:buChar char="§"/>
        <a:defRPr>
          <a:solidFill>
            <a:schemeClr val="bg1"/>
          </a:solidFill>
          <a:latin typeface="+mn-lt"/>
          <a:ea typeface="+mn-ea"/>
        </a:defRPr>
      </a:lvl2pPr>
      <a:lvl3pPr marL="1754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·"/>
        <a:defRPr>
          <a:solidFill>
            <a:srgbClr val="FFFFFF"/>
          </a:solidFill>
          <a:latin typeface="Helvetica" charset="0"/>
          <a:ea typeface="+mn-ea"/>
        </a:defRPr>
      </a:lvl3pPr>
      <a:lvl4pPr marL="21732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"/>
        <a:defRPr>
          <a:solidFill>
            <a:srgbClr val="FFFFFF"/>
          </a:solidFill>
          <a:latin typeface="Helvetica" charset="0"/>
          <a:ea typeface="+mn-ea"/>
        </a:defRPr>
      </a:lvl4pPr>
      <a:lvl5pPr marL="25923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5pPr>
      <a:lvl6pPr marL="30495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6pPr>
      <a:lvl7pPr marL="35067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7pPr>
      <a:lvl8pPr marL="39639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8pPr>
      <a:lvl9pPr marL="4421188" indent="-228600" algn="r" rtl="0" eaLnBrk="0" fontAlgn="base" hangingPunct="0">
        <a:lnSpc>
          <a:spcPct val="85000"/>
        </a:lnSpc>
        <a:spcBef>
          <a:spcPct val="20000"/>
        </a:spcBef>
        <a:spcAft>
          <a:spcPct val="0"/>
        </a:spcAft>
        <a:buClr>
          <a:srgbClr val="000000"/>
        </a:buClr>
        <a:buSzPct val="100000"/>
        <a:buFont typeface="Times" charset="0"/>
        <a:buChar char="»"/>
        <a:defRPr>
          <a:solidFill>
            <a:srgbClr val="FFFFFF"/>
          </a:solidFill>
          <a:latin typeface="Helvetica" charset="0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3333CC"/>
            </a:gs>
            <a:gs pos="100000">
              <a:schemeClr val="tx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29410"/>
            <a:ext cx="8229600" cy="46879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F058EE-34D5-CA4F-B8B3-CD41996CF955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11/5/12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CF5F0-F0AE-D041-B286-B449A80C9D00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054578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</p:sldLayoutIdLst>
  <p:txStyles>
    <p:titleStyle>
      <a:lvl1pPr algn="ctr" defTabSz="457200" rtl="0" eaLnBrk="1" latinLnBrk="0" hangingPunct="1">
        <a:spcBef>
          <a:spcPct val="0"/>
        </a:spcBef>
        <a:buNone/>
        <a:defRPr sz="3600" kern="1200">
          <a:solidFill>
            <a:srgbClr val="66FF66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800" kern="1200">
          <a:solidFill>
            <a:schemeClr val="bg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800" kern="1200">
          <a:solidFill>
            <a:schemeClr val="bg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•"/>
        <a:defRPr sz="2400" kern="1200">
          <a:solidFill>
            <a:schemeClr val="bg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–"/>
        <a:defRPr sz="2000" kern="1200">
          <a:solidFill>
            <a:schemeClr val="bg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spcAft>
          <a:spcPts val="1200"/>
        </a:spcAft>
        <a:buFont typeface="Arial"/>
        <a:buChar char="»"/>
        <a:defRPr sz="2000" kern="1200">
          <a:solidFill>
            <a:schemeClr val="bg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4" Type="http://schemas.openxmlformats.org/officeDocument/2006/relationships/image" Target="../media/image12.jpeg"/><Relationship Id="rId5" Type="http://schemas.openxmlformats.org/officeDocument/2006/relationships/image" Target="../media/image13.jpeg"/><Relationship Id="rId6" Type="http://schemas.openxmlformats.org/officeDocument/2006/relationships/oleObject" Target="../embeddings/oleObject2.bin"/><Relationship Id="rId7" Type="http://schemas.openxmlformats.org/officeDocument/2006/relationships/image" Target="../media/image11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6.xml"/><Relationship Id="rId3" Type="http://schemas.openxmlformats.org/officeDocument/2006/relationships/hyperlink" Target="http://www.orbit.nesdis.noaa.gov/smcd/opdb/poes/ATOVS_soundings.php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f"/><Relationship Id="rId3" Type="http://schemas.openxmlformats.org/officeDocument/2006/relationships/image" Target="../media/image3.tif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4.tif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6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IMG_0112.pn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9855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290706"/>
            <a:ext cx="8229600" cy="71159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Atmospheric Sounding with AIRS and ATOVS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3500138"/>
            <a:ext cx="9144000" cy="3096356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Ralf Bennartz	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AOS/CIMSS/SSEC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dirty="0" smtClean="0"/>
              <a:t>University of Wisconsin – Madison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4415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Functions</a:t>
            </a:r>
            <a:endParaRPr lang="en-US" dirty="0"/>
          </a:p>
        </p:txBody>
      </p:sp>
      <p:pic>
        <p:nvPicPr>
          <p:cNvPr id="6" name="Picture 5" descr="wght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005840"/>
            <a:ext cx="6776720" cy="54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9579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Functions</a:t>
            </a:r>
            <a:endParaRPr lang="en-US" dirty="0"/>
          </a:p>
        </p:txBody>
      </p:sp>
      <p:pic>
        <p:nvPicPr>
          <p:cNvPr id="7" name="Picture 6" descr="wght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005840"/>
            <a:ext cx="6776720" cy="54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6069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29410"/>
            <a:ext cx="8229600" cy="517139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Assume non-scattering radiative transfer in the infrared and microwave</a:t>
            </a:r>
          </a:p>
          <a:p>
            <a:r>
              <a:rPr lang="en-US" dirty="0" smtClean="0">
                <a:solidFill>
                  <a:srgbClr val="16FBBF"/>
                </a:solidFill>
              </a:rPr>
              <a:t>Absorption coefficient </a:t>
            </a:r>
            <a:r>
              <a:rPr lang="en-US" dirty="0" smtClean="0"/>
              <a:t>tells us how efficiently a gas absorbs AND emits. </a:t>
            </a:r>
          </a:p>
          <a:p>
            <a:r>
              <a:rPr lang="en-US" dirty="0" smtClean="0">
                <a:solidFill>
                  <a:srgbClr val="16FBBF"/>
                </a:solidFill>
              </a:rPr>
              <a:t>Transmission</a:t>
            </a:r>
            <a:r>
              <a:rPr lang="en-US" dirty="0" smtClean="0"/>
              <a:t> (between two points A and B) tells us what fraction of radiation will ‘survive’ (i.e. not be absorbed</a:t>
            </a:r>
          </a:p>
          <a:p>
            <a:r>
              <a:rPr lang="en-US" dirty="0" smtClean="0">
                <a:solidFill>
                  <a:srgbClr val="16FBBF"/>
                </a:solidFill>
              </a:rPr>
              <a:t>Weighting function </a:t>
            </a:r>
            <a:r>
              <a:rPr lang="en-US" dirty="0" smtClean="0"/>
              <a:t>tells us where the radiation observed originated in the atmosphere. Allows us to relate observed radiance to layers/levels in the atmosphere</a:t>
            </a:r>
          </a:p>
          <a:p>
            <a:r>
              <a:rPr lang="en-US" dirty="0" smtClean="0">
                <a:solidFill>
                  <a:srgbClr val="16FBBF"/>
                </a:solidFill>
              </a:rPr>
              <a:t>Next</a:t>
            </a:r>
            <a:r>
              <a:rPr lang="en-US" dirty="0" smtClean="0"/>
              <a:t>: AIRS, AMSU applications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28907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53975" y="319088"/>
            <a:ext cx="8461375" cy="3992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0" smtClean="0"/>
              <a:t>Example: Atmospheric InfraRed Sounder (AIRS)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0" baseline="3000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0" smtClean="0">
                <a:solidFill>
                  <a:srgbClr val="FFFFFF"/>
                </a:solidFill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800100" y="698500"/>
            <a:ext cx="8178800" cy="7110413"/>
          </a:xfrm>
          <a:prstGeom prst="rect">
            <a:avLst/>
          </a:prstGeom>
          <a:noFill/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8001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lvl="1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  <a:cs typeface="ＭＳ Ｐゴシック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Provides data since mid 2002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Temperature and water vapor profiles available globally about once every 12hours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Spatial resolution about 15 km horizontally 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Accuracy T : ±1K @ dz=1km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Accuracy RH : ±10% @ dz=1km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Other, similar instruments out there. Data continuity high priority for NOAA and EUMETSAT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/>
          </a:p>
        </p:txBody>
      </p:sp>
    </p:spTree>
    <p:extLst>
      <p:ext uri="{BB962C8B-B14F-4D97-AF65-F5344CB8AC3E}">
        <p14:creationId xmlns:p14="http://schemas.microsoft.com/office/powerpoint/2010/main" val="3962524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53975" y="319088"/>
            <a:ext cx="8461375" cy="3992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0" smtClean="0"/>
              <a:t>Example: Atmospheric InfraRed Sounder (AIRS)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0" baseline="3000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49156" name="Picture 4" descr="airs_scan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6750" y="1304925"/>
            <a:ext cx="5492750" cy="411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7" name="Picture 5" descr="polar_orbit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000" y="990600"/>
            <a:ext cx="2921000" cy="277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8" name="TextBox 6"/>
          <p:cNvSpPr txBox="1">
            <a:spLocks noChangeArrowheads="1"/>
          </p:cNvSpPr>
          <p:nvPr/>
        </p:nvSpPr>
        <p:spPr bwMode="auto">
          <a:xfrm>
            <a:off x="177800" y="4356100"/>
            <a:ext cx="4216400" cy="2678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2378 channels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3.7-15.4 micron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US" b="0" smtClean="0">
                <a:solidFill>
                  <a:srgbClr val="FFFFFF"/>
                </a:solidFill>
              </a:rPr>
              <a:t>dL/L=1200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endParaRPr lang="en-US" b="0" smtClean="0">
              <a:solidFill>
                <a:srgbClr val="FFFFFF"/>
              </a:solidFill>
            </a:endParaRPr>
          </a:p>
        </p:txBody>
      </p:sp>
      <p:graphicFrame>
        <p:nvGraphicFramePr>
          <p:cNvPr id="49154" name="Object 2"/>
          <p:cNvGraphicFramePr>
            <a:graphicFrameLocks noChangeAspect="1"/>
          </p:cNvGraphicFramePr>
          <p:nvPr/>
        </p:nvGraphicFramePr>
        <p:xfrm>
          <a:off x="4127500" y="3340100"/>
          <a:ext cx="8890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Equation" r:id="rId6" imgW="889000" imgH="177800" progId="Equation.DSMT4">
                  <p:embed/>
                </p:oleObj>
              </mc:Choice>
              <mc:Fallback>
                <p:oleObj name="Equation" r:id="rId6" imgW="889000" imgH="17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27500" y="3340100"/>
                        <a:ext cx="889000" cy="17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rgbClr val="000000">
                                  <a:alpha val="74998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41905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53975" y="319088"/>
            <a:ext cx="8461375" cy="3992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0" smtClean="0"/>
              <a:t>Example: Atmospheric InfraRed Sounder (AIRS) 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0" smtClean="0"/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0" baseline="3000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0" smtClean="0">
                <a:solidFill>
                  <a:srgbClr val="FFFFFF"/>
                </a:solidFill>
              </a:rPr>
              <a:t> </a:t>
            </a:r>
          </a:p>
        </p:txBody>
      </p:sp>
      <p:pic>
        <p:nvPicPr>
          <p:cNvPr id="51203" name="Picture 6" descr="ABS_GOES8S_GIFTS_IASI_COVE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3600"/>
            <a:ext cx="7620000" cy="5802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Connector 2"/>
          <p:cNvCxnSpPr/>
          <p:nvPr/>
        </p:nvCxnSpPr>
        <p:spPr>
          <a:xfrm flipV="1">
            <a:off x="1638300" y="2082800"/>
            <a:ext cx="2387600" cy="127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 flipV="1">
            <a:off x="5194300" y="2082800"/>
            <a:ext cx="1358900" cy="12700"/>
          </a:xfrm>
          <a:prstGeom prst="line">
            <a:avLst/>
          </a:prstGeom>
          <a:ln w="6350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6617570" y="1910834"/>
            <a:ext cx="6078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AIRS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25013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53975" y="319088"/>
            <a:ext cx="8461375" cy="473168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lIns="90000" tIns="46800" rIns="90000" bIns="46800"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0" dirty="0" smtClean="0"/>
              <a:t>AIRS radiance movie here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0" dirty="0"/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0" dirty="0" smtClean="0"/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0" dirty="0" err="1" smtClean="0"/>
              <a:t>AIRS_longwave</a:t>
            </a:r>
            <a:r>
              <a:rPr lang="en-US" b="0" dirty="0" smtClean="0"/>
              <a:t>_......</a:t>
            </a: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</a:pPr>
            <a:endParaRPr lang="en-US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000" b="0" baseline="3000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0" dirty="0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520770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msu_figure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609600"/>
            <a:ext cx="7010400" cy="5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43430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gtf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9063" y="685800"/>
            <a:ext cx="6365875" cy="548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127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bt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39750"/>
            <a:ext cx="4533900" cy="58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046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we want to know and why we need it?</a:t>
            </a:r>
          </a:p>
          <a:p>
            <a:r>
              <a:rPr lang="en-US" dirty="0" smtClean="0"/>
              <a:t>What does a satellite really observe (a.k.a. The radiative transfer equation)</a:t>
            </a:r>
          </a:p>
          <a:p>
            <a:r>
              <a:rPr lang="en-US" dirty="0" smtClean="0"/>
              <a:t>Weighting functions</a:t>
            </a:r>
          </a:p>
          <a:p>
            <a:r>
              <a:rPr lang="en-US" dirty="0" smtClean="0"/>
              <a:t>AIRS, AMSU examples</a:t>
            </a:r>
          </a:p>
        </p:txBody>
      </p:sp>
    </p:spTree>
    <p:extLst>
      <p:ext uri="{BB962C8B-B14F-4D97-AF65-F5344CB8AC3E}">
        <p14:creationId xmlns:p14="http://schemas.microsoft.com/office/powerpoint/2010/main" val="33239596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bt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39750"/>
            <a:ext cx="4533900" cy="58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999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bt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39750"/>
            <a:ext cx="4533900" cy="58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31266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bt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539750"/>
            <a:ext cx="4533900" cy="5894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07761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9" name="Picture 3" descr="seaerr_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222375"/>
            <a:ext cx="3863975" cy="4411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5861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landerr_v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6825" y="1108075"/>
            <a:ext cx="4068763" cy="4640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003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09700" y="1752600"/>
            <a:ext cx="66167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16FBBF"/>
                </a:solidFill>
              </a:rPr>
              <a:t>Various Temp and other Water movies </a:t>
            </a:r>
            <a:r>
              <a:rPr lang="en-US" dirty="0" smtClean="0">
                <a:solidFill>
                  <a:srgbClr val="16FBBF"/>
                </a:solidFill>
              </a:rPr>
              <a:t>here</a:t>
            </a:r>
          </a:p>
          <a:p>
            <a:pPr algn="ctr"/>
            <a:endParaRPr lang="en-US" dirty="0">
              <a:solidFill>
                <a:srgbClr val="16FBBF"/>
              </a:solidFill>
            </a:endParaRPr>
          </a:p>
          <a:p>
            <a:pPr algn="ctr"/>
            <a:endParaRPr lang="en-US" dirty="0" smtClean="0">
              <a:solidFill>
                <a:srgbClr val="16FBBF"/>
              </a:solidFill>
            </a:endParaRP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rgbClr val="16FBBF"/>
                </a:solidFill>
              </a:rPr>
              <a:t>temp_500</a:t>
            </a: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rgbClr val="16FBBF"/>
                </a:solidFill>
              </a:rPr>
              <a:t>Temp_1000</a:t>
            </a:r>
          </a:p>
          <a:p>
            <a:pPr marL="342900" indent="-342900" algn="ctr">
              <a:buAutoNum type="arabicPeriod"/>
            </a:pPr>
            <a:r>
              <a:rPr lang="en-US" dirty="0" smtClean="0">
                <a:solidFill>
                  <a:srgbClr val="16FBBF"/>
                </a:solidFill>
              </a:rPr>
              <a:t>Water_1000</a:t>
            </a:r>
          </a:p>
          <a:p>
            <a:pPr marL="342900" indent="-342900" algn="ctr">
              <a:buAutoNum type="arabicPeriod"/>
            </a:pPr>
            <a:r>
              <a:rPr lang="en-US" dirty="0" err="1" smtClean="0">
                <a:solidFill>
                  <a:srgbClr val="16FBBF"/>
                </a:solidFill>
              </a:rPr>
              <a:t>Usa_slice</a:t>
            </a:r>
            <a:endParaRPr lang="en-US" dirty="0">
              <a:solidFill>
                <a:srgbClr val="16FBBF"/>
              </a:solidFill>
            </a:endParaRPr>
          </a:p>
          <a:p>
            <a:pPr algn="ctr"/>
            <a:r>
              <a:rPr lang="en-US" dirty="0" smtClean="0">
                <a:solidFill>
                  <a:srgbClr val="16FBBF"/>
                </a:solidFill>
              </a:rPr>
              <a:t> </a:t>
            </a:r>
            <a:endParaRPr lang="en-US" dirty="0">
              <a:solidFill>
                <a:srgbClr val="16FBB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731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146" name="Text Box 2"/>
          <p:cNvSpPr txBox="1">
            <a:spLocks noChangeArrowheads="1"/>
          </p:cNvSpPr>
          <p:nvPr/>
        </p:nvSpPr>
        <p:spPr bwMode="auto">
          <a:xfrm>
            <a:off x="927100" y="1703388"/>
            <a:ext cx="7283450" cy="3449279"/>
          </a:xfrm>
          <a:prstGeom prst="rect">
            <a:avLst/>
          </a:prstGeom>
          <a:solidFill>
            <a:schemeClr val="bg1"/>
          </a:solidFill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90000" tIns="46800" rIns="90000" bIns="46800">
            <a:spAutoFit/>
          </a:bodyPr>
          <a:lstStyle>
            <a:lvl1pPr marL="342900" indent="-342900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2pPr>
            <a:lvl3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3pPr>
            <a:lvl4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4pPr>
            <a:lvl5pPr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66FF66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b="0" dirty="0" smtClean="0">
                <a:solidFill>
                  <a:srgbClr val="3366FF"/>
                </a:solidFill>
              </a:rPr>
              <a:t>Example: Operational NOAA AMSU+AIRS Soundings</a:t>
            </a: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0" dirty="0"/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0" dirty="0" smtClean="0">
              <a:solidFill>
                <a:schemeClr val="bg1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b="0" dirty="0">
              <a:solidFill>
                <a:schemeClr val="bg1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1800" b="0" dirty="0">
                <a:solidFill>
                  <a:schemeClr val="bg1"/>
                </a:solidFill>
                <a:hlinkClick r:id="rId3"/>
              </a:rPr>
              <a:t>http://www.orbit.nesdis.noaa.gov/smcd/opdb/poes/ATOVS_soundings.php </a:t>
            </a: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de-DE" sz="2000" b="0" dirty="0" smtClean="0">
              <a:solidFill>
                <a:srgbClr val="FFFFFF"/>
              </a:solidFill>
            </a:endParaRPr>
          </a:p>
          <a:p>
            <a:pPr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de-DE" sz="2000" b="0" dirty="0" smtClean="0">
                <a:solidFill>
                  <a:srgbClr val="FFFFFF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118964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do we want to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567" y="1093943"/>
            <a:ext cx="8229600" cy="4687960"/>
          </a:xfrm>
        </p:spPr>
        <p:txBody>
          <a:bodyPr/>
          <a:lstStyle/>
          <a:p>
            <a:r>
              <a:rPr lang="en-US" dirty="0" smtClean="0"/>
              <a:t>Weather forecasting? What data is needed for NWP model initialization (assimilation)?</a:t>
            </a:r>
          </a:p>
        </p:txBody>
      </p:sp>
      <p:pic>
        <p:nvPicPr>
          <p:cNvPr id="4" name="Picture 3" descr="kelly_thepaut_2007_table1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902" y="2302934"/>
            <a:ext cx="3848099" cy="4435332"/>
          </a:xfrm>
          <a:prstGeom prst="rect">
            <a:avLst/>
          </a:prstGeom>
        </p:spPr>
      </p:pic>
      <p:pic>
        <p:nvPicPr>
          <p:cNvPr id="5" name="Picture 4" descr="kelly_thepaut_2007_figure1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9464" y="2302934"/>
            <a:ext cx="4876801" cy="360777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55067" y="6062133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Source: Kelly and </a:t>
            </a:r>
            <a:r>
              <a:rPr lang="en-US" dirty="0" err="1" smtClean="0">
                <a:solidFill>
                  <a:srgbClr val="FFFFFF"/>
                </a:solidFill>
              </a:rPr>
              <a:t>Thepaut</a:t>
            </a:r>
            <a:r>
              <a:rPr lang="en-US" dirty="0" smtClean="0">
                <a:solidFill>
                  <a:srgbClr val="FFFFFF"/>
                </a:solidFill>
              </a:rPr>
              <a:t>, 2007 ECMWF Newsletter 113</a:t>
            </a: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Oval 6"/>
          <p:cNvSpPr/>
          <p:nvPr/>
        </p:nvSpPr>
        <p:spPr>
          <a:xfrm>
            <a:off x="220138" y="4047067"/>
            <a:ext cx="4097867" cy="965200"/>
          </a:xfrm>
          <a:prstGeom prst="ellipse">
            <a:avLst/>
          </a:prstGeom>
          <a:noFill/>
          <a:ln w="603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45658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are satellite data important for forecasts?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9333" y="1229410"/>
            <a:ext cx="3572934" cy="4687960"/>
          </a:xfrm>
        </p:spPr>
        <p:txBody>
          <a:bodyPr/>
          <a:lstStyle/>
          <a:p>
            <a:r>
              <a:rPr lang="en-US" dirty="0" smtClean="0"/>
              <a:t>Forecast skill strongly dependent on satellite data</a:t>
            </a:r>
          </a:p>
          <a:p>
            <a:r>
              <a:rPr lang="en-US" dirty="0" smtClean="0"/>
              <a:t>E.g. Southern hemisphere: Day 3-4 forecasts now as good as Day 1 forecasts without satellite data. </a:t>
            </a:r>
          </a:p>
        </p:txBody>
      </p:sp>
      <p:pic>
        <p:nvPicPr>
          <p:cNvPr id="9" name="Picture Placeholder 8" descr="kelly_thepaut_2007_figure4.tiff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2939" r="-22939"/>
          <a:stretch>
            <a:fillRect/>
          </a:stretch>
        </p:blipFill>
        <p:spPr>
          <a:xfrm>
            <a:off x="6341" y="1114930"/>
            <a:ext cx="5683250" cy="4953553"/>
          </a:xfrm>
        </p:spPr>
      </p:pic>
      <p:sp>
        <p:nvSpPr>
          <p:cNvPr id="6" name="TextBox 5"/>
          <p:cNvSpPr txBox="1"/>
          <p:nvPr/>
        </p:nvSpPr>
        <p:spPr>
          <a:xfrm>
            <a:off x="4555067" y="6062133"/>
            <a:ext cx="447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FF"/>
                </a:solidFill>
              </a:rPr>
              <a:t>Source: Kelly and </a:t>
            </a:r>
            <a:r>
              <a:rPr lang="en-US" dirty="0" err="1" smtClean="0">
                <a:solidFill>
                  <a:srgbClr val="FFFFFF"/>
                </a:solidFill>
              </a:rPr>
              <a:t>Thepaut</a:t>
            </a:r>
            <a:r>
              <a:rPr lang="en-US" dirty="0" smtClean="0">
                <a:solidFill>
                  <a:srgbClr val="FFFFFF"/>
                </a:solidFill>
              </a:rPr>
              <a:t>, 2007 ECMWF Newsletter 113</a:t>
            </a:r>
            <a:endParaRPr lang="en-US" dirty="0">
              <a:solidFill>
                <a:srgbClr val="FFFFFF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1441450" y="3600450"/>
            <a:ext cx="1295400" cy="0"/>
          </a:xfrm>
          <a:prstGeom prst="straightConnector1">
            <a:avLst/>
          </a:prstGeom>
          <a:ln w="539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2736850" y="4273550"/>
            <a:ext cx="1244600" cy="0"/>
          </a:xfrm>
          <a:prstGeom prst="straightConnector1">
            <a:avLst/>
          </a:prstGeom>
          <a:ln w="53975">
            <a:solidFill>
              <a:srgbClr val="FF0000"/>
            </a:solidFill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80532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1066800" y="381000"/>
            <a:ext cx="7315200" cy="5486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9107" name="Picture 3" descr="MCj02805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3716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11" name="Rectangle 7"/>
          <p:cNvSpPr>
            <a:spLocks noChangeArrowheads="1"/>
          </p:cNvSpPr>
          <p:nvPr/>
        </p:nvSpPr>
        <p:spPr bwMode="auto">
          <a:xfrm>
            <a:off x="1066800" y="5781675"/>
            <a:ext cx="7315200" cy="77152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2" name="AutoShape 8"/>
          <p:cNvSpPr>
            <a:spLocks noChangeArrowheads="1"/>
          </p:cNvSpPr>
          <p:nvPr/>
        </p:nvSpPr>
        <p:spPr bwMode="auto">
          <a:xfrm rot="10800000">
            <a:off x="2743200" y="5781675"/>
            <a:ext cx="4495800" cy="752475"/>
          </a:xfrm>
          <a:prstGeom prst="rtTriangl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3" name="Rectangle 9"/>
          <p:cNvSpPr>
            <a:spLocks noChangeArrowheads="1"/>
          </p:cNvSpPr>
          <p:nvPr/>
        </p:nvSpPr>
        <p:spPr bwMode="auto">
          <a:xfrm>
            <a:off x="7162800" y="5781675"/>
            <a:ext cx="12192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4" name="Cloud"/>
          <p:cNvSpPr>
            <a:spLocks noChangeAspect="1" noEditPoints="1" noChangeArrowheads="1"/>
          </p:cNvSpPr>
          <p:nvPr/>
        </p:nvSpPr>
        <p:spPr bwMode="auto">
          <a:xfrm>
            <a:off x="5410200" y="3505200"/>
            <a:ext cx="28194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1188510" y="1116136"/>
            <a:ext cx="3649808" cy="4524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Detects </a:t>
            </a:r>
            <a:r>
              <a:rPr lang="en-US" dirty="0" smtClean="0">
                <a:solidFill>
                  <a:srgbClr val="16FBBF"/>
                </a:solidFill>
              </a:rPr>
              <a:t>number</a:t>
            </a:r>
            <a:r>
              <a:rPr lang="en-US" dirty="0" smtClean="0">
                <a:solidFill>
                  <a:schemeClr val="bg1"/>
                </a:solidFill>
              </a:rPr>
              <a:t> of photons </a:t>
            </a:r>
            <a:r>
              <a:rPr lang="en-US" dirty="0">
                <a:solidFill>
                  <a:schemeClr val="bg1"/>
                </a:solidFill>
              </a:rPr>
              <a:t>per exposure </a:t>
            </a:r>
            <a:r>
              <a:rPr lang="en-US" dirty="0" smtClean="0">
                <a:solidFill>
                  <a:srgbClr val="16FBBF"/>
                </a:solidFill>
              </a:rPr>
              <a:t>time</a:t>
            </a:r>
            <a:r>
              <a:rPr lang="en-US" dirty="0" smtClean="0">
                <a:solidFill>
                  <a:schemeClr val="bg1"/>
                </a:solidFill>
              </a:rPr>
              <a:t> at a given wavelength  (or </a:t>
            </a:r>
            <a:r>
              <a:rPr lang="en-US" dirty="0" err="1" smtClean="0">
                <a:solidFill>
                  <a:schemeClr val="bg1"/>
                </a:solidFill>
              </a:rPr>
              <a:t>wvl</a:t>
            </a:r>
            <a:r>
              <a:rPr lang="en-US" dirty="0" smtClean="0">
                <a:solidFill>
                  <a:schemeClr val="bg1"/>
                </a:solidFill>
              </a:rPr>
              <a:t> range)traveling from viewing </a:t>
            </a:r>
            <a:r>
              <a:rPr lang="en-US" dirty="0" smtClean="0">
                <a:solidFill>
                  <a:srgbClr val="16FBBF"/>
                </a:solidFill>
              </a:rPr>
              <a:t>direction</a:t>
            </a:r>
            <a:r>
              <a:rPr lang="en-US" dirty="0" smtClean="0">
                <a:solidFill>
                  <a:schemeClr val="bg1"/>
                </a:solidFill>
              </a:rPr>
              <a:t> into detector </a:t>
            </a:r>
          </a:p>
          <a:p>
            <a:pPr marL="285750" indent="-285750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No. of photons, direction, per time </a:t>
            </a:r>
            <a:r>
              <a:rPr lang="en-US" dirty="0" smtClean="0">
                <a:solidFill>
                  <a:schemeClr val="bg1"/>
                </a:solidFill>
                <a:sym typeface="Wingdings"/>
              </a:rPr>
              <a:t> </a:t>
            </a:r>
            <a:r>
              <a:rPr lang="en-US" dirty="0" smtClean="0">
                <a:solidFill>
                  <a:srgbClr val="16FBBF"/>
                </a:solidFill>
              </a:rPr>
              <a:t>RADIANCE 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We need to </a:t>
            </a:r>
            <a:r>
              <a:rPr lang="en-US" b="1" dirty="0" smtClean="0">
                <a:solidFill>
                  <a:srgbClr val="16FBBF"/>
                </a:solidFill>
              </a:rPr>
              <a:t>physically</a:t>
            </a:r>
            <a:r>
              <a:rPr lang="en-US" dirty="0" smtClean="0">
                <a:solidFill>
                  <a:srgbClr val="16FBBF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and </a:t>
            </a:r>
            <a:r>
              <a:rPr lang="en-US" b="1" dirty="0" smtClean="0">
                <a:solidFill>
                  <a:srgbClr val="16FBBF"/>
                </a:solidFill>
              </a:rPr>
              <a:t>quantitatively</a:t>
            </a:r>
            <a:r>
              <a:rPr lang="en-US" dirty="0" smtClean="0">
                <a:solidFill>
                  <a:srgbClr val="16FBBF"/>
                </a:solidFill>
              </a:rPr>
              <a:t> </a:t>
            </a:r>
            <a:r>
              <a:rPr lang="en-US" dirty="0" smtClean="0">
                <a:solidFill>
                  <a:schemeClr val="bg1"/>
                </a:solidFill>
              </a:rPr>
              <a:t>understand the relation between observed radiance and state of the atmosphere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r>
              <a:rPr lang="en-US" dirty="0" smtClean="0">
                <a:solidFill>
                  <a:schemeClr val="bg1"/>
                </a:solidFill>
              </a:rPr>
              <a:t>Radiative Transfer Equation</a:t>
            </a:r>
          </a:p>
          <a:p>
            <a:pPr marL="285750" indent="-285750" eaLnBrk="1" hangingPunct="1">
              <a:spcBef>
                <a:spcPct val="50000"/>
              </a:spcBef>
              <a:buFont typeface="Arial"/>
              <a:buChar char="•"/>
            </a:pP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59116" name="Line 12"/>
          <p:cNvSpPr>
            <a:spLocks noChangeShapeType="1"/>
          </p:cNvSpPr>
          <p:nvPr/>
        </p:nvSpPr>
        <p:spPr bwMode="auto">
          <a:xfrm flipV="1">
            <a:off x="4693615" y="1534496"/>
            <a:ext cx="1809750" cy="266700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 type="triangle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457200" y="126028"/>
            <a:ext cx="8229600" cy="711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rgbClr val="16FBBF"/>
                </a:solidFill>
                <a:effectLst>
                  <a:outerShdw blurRad="508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Arial"/>
                <a:ea typeface="+mj-ea"/>
                <a:cs typeface="+mj-cs"/>
              </a:defRPr>
            </a:lvl1pPr>
          </a:lstStyle>
          <a:p>
            <a:r>
              <a:rPr lang="en-US" dirty="0" smtClean="0"/>
              <a:t>What does a satellite observe?</a:t>
            </a:r>
            <a:endParaRPr lang="en-US" dirty="0"/>
          </a:p>
        </p:txBody>
      </p:sp>
      <p:sp>
        <p:nvSpPr>
          <p:cNvPr id="14" name="Line 12"/>
          <p:cNvSpPr>
            <a:spLocks noChangeShapeType="1"/>
          </p:cNvSpPr>
          <p:nvPr/>
        </p:nvSpPr>
        <p:spPr bwMode="auto">
          <a:xfrm flipV="1">
            <a:off x="4723415" y="1482016"/>
            <a:ext cx="1809750" cy="2667000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 type="none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4935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91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9115" grpId="0" build="p"/>
      <p:bldP spid="559116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9106" name="Rectangle 2"/>
          <p:cNvSpPr>
            <a:spLocks noChangeArrowheads="1"/>
          </p:cNvSpPr>
          <p:nvPr/>
        </p:nvSpPr>
        <p:spPr bwMode="auto">
          <a:xfrm>
            <a:off x="1066800" y="381000"/>
            <a:ext cx="7315200" cy="5486400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100000">
                <a:srgbClr val="4FAFDF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pic>
        <p:nvPicPr>
          <p:cNvPr id="559107" name="Picture 3" descr="MCj02805390000[1]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838200"/>
            <a:ext cx="1371600" cy="674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9109" name="Line 5"/>
          <p:cNvSpPr>
            <a:spLocks noChangeShapeType="1"/>
          </p:cNvSpPr>
          <p:nvPr/>
        </p:nvSpPr>
        <p:spPr bwMode="auto">
          <a:xfrm flipV="1">
            <a:off x="3547400" y="1524000"/>
            <a:ext cx="2942391" cy="4257675"/>
          </a:xfrm>
          <a:prstGeom prst="line">
            <a:avLst/>
          </a:prstGeom>
          <a:noFill/>
          <a:ln w="635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9111" name="Rectangle 7"/>
          <p:cNvSpPr>
            <a:spLocks noChangeArrowheads="1"/>
          </p:cNvSpPr>
          <p:nvPr/>
        </p:nvSpPr>
        <p:spPr bwMode="auto">
          <a:xfrm>
            <a:off x="1066800" y="5781675"/>
            <a:ext cx="7315200" cy="771525"/>
          </a:xfrm>
          <a:prstGeom prst="rect">
            <a:avLst/>
          </a:prstGeom>
          <a:solidFill>
            <a:srgbClr val="6633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2" name="AutoShape 8"/>
          <p:cNvSpPr>
            <a:spLocks noChangeArrowheads="1"/>
          </p:cNvSpPr>
          <p:nvPr/>
        </p:nvSpPr>
        <p:spPr bwMode="auto">
          <a:xfrm rot="10800000">
            <a:off x="2743200" y="5781675"/>
            <a:ext cx="4495800" cy="752475"/>
          </a:xfrm>
          <a:prstGeom prst="rtTriangle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3" name="Rectangle 9"/>
          <p:cNvSpPr>
            <a:spLocks noChangeArrowheads="1"/>
          </p:cNvSpPr>
          <p:nvPr/>
        </p:nvSpPr>
        <p:spPr bwMode="auto">
          <a:xfrm>
            <a:off x="7162800" y="5781675"/>
            <a:ext cx="1219200" cy="762000"/>
          </a:xfrm>
          <a:prstGeom prst="rect">
            <a:avLst/>
          </a:prstGeom>
          <a:solidFill>
            <a:srgbClr val="0000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9114" name="Cloud"/>
          <p:cNvSpPr>
            <a:spLocks noChangeAspect="1" noEditPoints="1" noChangeArrowheads="1"/>
          </p:cNvSpPr>
          <p:nvPr/>
        </p:nvSpPr>
        <p:spPr bwMode="auto">
          <a:xfrm>
            <a:off x="5410200" y="3505200"/>
            <a:ext cx="2819400" cy="990600"/>
          </a:xfrm>
          <a:custGeom>
            <a:avLst/>
            <a:gdLst>
              <a:gd name="T0" fmla="*/ 67 w 21600"/>
              <a:gd name="T1" fmla="*/ 10800 h 21600"/>
              <a:gd name="T2" fmla="*/ 10800 w 21600"/>
              <a:gd name="T3" fmla="*/ 21577 h 21600"/>
              <a:gd name="T4" fmla="*/ 21582 w 21600"/>
              <a:gd name="T5" fmla="*/ 10800 h 21600"/>
              <a:gd name="T6" fmla="*/ 10800 w 21600"/>
              <a:gd name="T7" fmla="*/ 1235 h 21600"/>
              <a:gd name="T8" fmla="*/ 2977 w 21600"/>
              <a:gd name="T9" fmla="*/ 3262 h 21600"/>
              <a:gd name="T10" fmla="*/ 17087 w 21600"/>
              <a:gd name="T11" fmla="*/ 173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T8" t="T9" r="T10" b="T11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-1" y="8613"/>
                  <a:pt x="-1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4" y="13940"/>
                  <a:pt x="474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299"/>
                  <a:pt x="6247" y="20299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6"/>
                  <a:pt x="11036" y="21596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6"/>
                  <a:pt x="15802" y="18946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-1"/>
                  <a:pt x="16758" y="-1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-1"/>
                  <a:pt x="13174" y="-1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49"/>
                  <a:pt x="9358" y="649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1"/>
                  <a:pt x="5288" y="1971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09"/>
                  <a:pt x="2172" y="13109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63500" dist="107763" dir="2700000" algn="ctr" rotWithShape="0">
              <a:srgbClr val="000000">
                <a:alpha val="74998"/>
              </a:srgbClr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559115" name="Text Box 11"/>
          <p:cNvSpPr txBox="1">
            <a:spLocks noChangeArrowheads="1"/>
          </p:cNvSpPr>
          <p:nvPr/>
        </p:nvSpPr>
        <p:spPr bwMode="auto">
          <a:xfrm>
            <a:off x="1314450" y="685800"/>
            <a:ext cx="32004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 smtClean="0">
                <a:solidFill>
                  <a:schemeClr val="bg1"/>
                </a:solidFill>
              </a:rPr>
              <a:t>Non-scattering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1625599" y="3427942"/>
            <a:ext cx="931329" cy="2353733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1320809" y="1936213"/>
            <a:ext cx="1676391" cy="3838045"/>
            <a:chOff x="1507072" y="1936213"/>
            <a:chExt cx="2167467" cy="3838045"/>
          </a:xfrm>
        </p:grpSpPr>
        <p:cxnSp>
          <p:nvCxnSpPr>
            <p:cNvPr id="3" name="Straight Connector 2"/>
            <p:cNvCxnSpPr/>
            <p:nvPr/>
          </p:nvCxnSpPr>
          <p:spPr>
            <a:xfrm>
              <a:off x="1507072" y="1936213"/>
              <a:ext cx="0" cy="3838045"/>
            </a:xfrm>
            <a:prstGeom prst="line">
              <a:avLst/>
            </a:prstGeom>
            <a:ln w="57150">
              <a:solidFill>
                <a:schemeClr val="bg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flipH="1">
              <a:off x="1507072" y="5774258"/>
              <a:ext cx="2167467" cy="0"/>
            </a:xfrm>
            <a:prstGeom prst="line">
              <a:avLst/>
            </a:prstGeom>
            <a:ln w="57150">
              <a:solidFill>
                <a:schemeClr val="bg1"/>
              </a:solidFill>
              <a:headEnd type="stealth" w="lg" len="lg"/>
              <a:tailEnd type="none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4" name="Straight Connector 13"/>
          <p:cNvCxnSpPr/>
          <p:nvPr/>
        </p:nvCxnSpPr>
        <p:spPr>
          <a:xfrm flipH="1">
            <a:off x="1625600" y="1936213"/>
            <a:ext cx="914395" cy="1525595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325699" y="5867400"/>
            <a:ext cx="14175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Temperature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16" name="Straight Connector 15"/>
          <p:cNvCxnSpPr/>
          <p:nvPr/>
        </p:nvCxnSpPr>
        <p:spPr>
          <a:xfrm>
            <a:off x="3547400" y="1936213"/>
            <a:ext cx="0" cy="3845462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3547400" y="3640667"/>
            <a:ext cx="1160067" cy="423333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 Box 11"/>
          <p:cNvSpPr txBox="1">
            <a:spLocks noChangeArrowheads="1"/>
          </p:cNvSpPr>
          <p:nvPr/>
        </p:nvSpPr>
        <p:spPr bwMode="auto">
          <a:xfrm>
            <a:off x="3729649" y="4182531"/>
            <a:ext cx="588342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800" dirty="0" err="1" smtClean="0">
                <a:solidFill>
                  <a:schemeClr val="bg1"/>
                </a:solidFill>
              </a:rPr>
              <a:t>θ</a:t>
            </a:r>
            <a:r>
              <a:rPr lang="en-US" sz="2800" baseline="-25000" dirty="0" err="1" smtClean="0">
                <a:solidFill>
                  <a:schemeClr val="bg1"/>
                </a:solidFill>
              </a:rPr>
              <a:t>S</a:t>
            </a:r>
            <a:endParaRPr lang="en-US" sz="2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84953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Important variables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625485"/>
              </p:ext>
            </p:extLst>
          </p:nvPr>
        </p:nvGraphicFramePr>
        <p:xfrm>
          <a:off x="703792" y="1723496"/>
          <a:ext cx="7578725" cy="4170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27" name="Equation" r:id="rId3" imgW="2832100" imgH="1562100" progId="Equation.DSMT4">
                  <p:embed/>
                </p:oleObj>
              </mc:Choice>
              <mc:Fallback>
                <p:oleObj name="Equation" r:id="rId3" imgW="2832100" imgH="15621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03792" y="1723496"/>
                        <a:ext cx="7578725" cy="4170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161092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Functions</a:t>
            </a:r>
            <a:endParaRPr lang="en-US" dirty="0"/>
          </a:p>
        </p:txBody>
      </p:sp>
      <p:pic>
        <p:nvPicPr>
          <p:cNvPr id="13" name="Picture 12" descr="wght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005840"/>
            <a:ext cx="6776720" cy="54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18013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Weighting Functions</a:t>
            </a:r>
            <a:endParaRPr lang="en-US" dirty="0"/>
          </a:p>
        </p:txBody>
      </p:sp>
      <p:pic>
        <p:nvPicPr>
          <p:cNvPr id="5" name="Picture 4" descr="wght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8720" y="1005840"/>
            <a:ext cx="6776720" cy="5415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3730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ennartz_montreal_07">
  <a:themeElements>
    <a:clrScheme name="bennartz_montreal_07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ennartz_montreal_07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ennartz_montreal_07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nnartz_montreal_07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ennartz_montreal_07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ralfs_template_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521</TotalTime>
  <Words>420</Words>
  <Application>Microsoft Macintosh PowerPoint</Application>
  <PresentationFormat>On-screen Show (4:3)</PresentationFormat>
  <Paragraphs>128</Paragraphs>
  <Slides>26</Slides>
  <Notes>6</Notes>
  <HiddenSlides>0</HiddenSlides>
  <MMClips>0</MMClips>
  <ScaleCrop>false</ScaleCrop>
  <HeadingPairs>
    <vt:vector size="6" baseType="variant"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0" baseType="lpstr">
      <vt:lpstr>ralfs_template_1</vt:lpstr>
      <vt:lpstr>bennartz_montreal_07</vt:lpstr>
      <vt:lpstr>1_ralfs_template_1</vt:lpstr>
      <vt:lpstr>Equation</vt:lpstr>
      <vt:lpstr>Atmospheric Sounding with AIRS and ATOVS</vt:lpstr>
      <vt:lpstr>Outline</vt:lpstr>
      <vt:lpstr>What do we want to know?</vt:lpstr>
      <vt:lpstr>Why are satellite data important for forecasts?</vt:lpstr>
      <vt:lpstr>PowerPoint Presentation</vt:lpstr>
      <vt:lpstr>PowerPoint Presentation</vt:lpstr>
      <vt:lpstr>Important variables</vt:lpstr>
      <vt:lpstr>Weighting Functions</vt:lpstr>
      <vt:lpstr>Weighting Functions</vt:lpstr>
      <vt:lpstr>Weighting Functions</vt:lpstr>
      <vt:lpstr>Weighting Functions</vt:lpstr>
      <vt:lpstr>Recap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UW Madison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Ralf Bennartz</dc:creator>
  <cp:lastModifiedBy>Ralf Bennartz</cp:lastModifiedBy>
  <cp:revision>108</cp:revision>
  <dcterms:created xsi:type="dcterms:W3CDTF">2011-08-20T14:12:13Z</dcterms:created>
  <dcterms:modified xsi:type="dcterms:W3CDTF">2012-11-05T14:50:23Z</dcterms:modified>
</cp:coreProperties>
</file>