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18.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25.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Default Extension="gif" ContentType="image/gif"/>
  <Override PartName="/ppt/notesSlides/notesSlide20.xml" ContentType="application/vnd.openxmlformats-officedocument.presentationml.notesSlide+xml"/>
  <Override PartName="/ppt/notesSlides/notesSlide6.xml" ContentType="application/vnd.openxmlformats-officedocument.presentationml.notes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6"/>
  </p:notesMasterIdLst>
  <p:sldIdLst>
    <p:sldId id="490" r:id="rId2"/>
    <p:sldId id="501" r:id="rId3"/>
    <p:sldId id="515" r:id="rId4"/>
    <p:sldId id="420" r:id="rId5"/>
    <p:sldId id="421" r:id="rId6"/>
    <p:sldId id="688" r:id="rId7"/>
    <p:sldId id="570" r:id="rId8"/>
    <p:sldId id="571" r:id="rId9"/>
    <p:sldId id="611" r:id="rId10"/>
    <p:sldId id="483" r:id="rId11"/>
    <p:sldId id="493" r:id="rId12"/>
    <p:sldId id="620" r:id="rId13"/>
    <p:sldId id="618" r:id="rId14"/>
    <p:sldId id="619" r:id="rId15"/>
    <p:sldId id="680" r:id="rId16"/>
    <p:sldId id="617" r:id="rId17"/>
    <p:sldId id="673" r:id="rId18"/>
    <p:sldId id="615" r:id="rId19"/>
    <p:sldId id="591" r:id="rId20"/>
    <p:sldId id="683" r:id="rId21"/>
    <p:sldId id="632" r:id="rId22"/>
    <p:sldId id="598" r:id="rId23"/>
    <p:sldId id="684" r:id="rId24"/>
    <p:sldId id="654" r:id="rId25"/>
    <p:sldId id="595" r:id="rId26"/>
    <p:sldId id="629" r:id="rId27"/>
    <p:sldId id="622" r:id="rId28"/>
    <p:sldId id="671" r:id="rId29"/>
    <p:sldId id="698" r:id="rId30"/>
    <p:sldId id="694" r:id="rId31"/>
    <p:sldId id="699" r:id="rId32"/>
    <p:sldId id="695" r:id="rId33"/>
    <p:sldId id="512" r:id="rId34"/>
    <p:sldId id="700" r:id="rId35"/>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a:srgbClr val="FF3300"/>
    <a:srgbClr val="B2B2B2"/>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82260" autoAdjust="0"/>
  </p:normalViewPr>
  <p:slideViewPr>
    <p:cSldViewPr>
      <p:cViewPr>
        <p:scale>
          <a:sx n="70" d="100"/>
          <a:sy n="70" d="100"/>
        </p:scale>
        <p:origin x="-1164" y="-522"/>
      </p:cViewPr>
      <p:guideLst>
        <p:guide orient="horz" pos="2160"/>
        <p:guide pos="2880"/>
      </p:guideLst>
    </p:cSldViewPr>
  </p:slideViewPr>
  <p:notesTextViewPr>
    <p:cViewPr>
      <p:scale>
        <a:sx n="100" d="100"/>
        <a:sy n="100" d="100"/>
      </p:scale>
      <p:origin x="0" y="0"/>
    </p:cViewPr>
  </p:notesTextViewPr>
  <p:sorterViewPr>
    <p:cViewPr>
      <p:scale>
        <a:sx n="50" d="100"/>
        <a:sy n="50" d="100"/>
      </p:scale>
      <p:origin x="0" y="0"/>
    </p:cViewPr>
  </p:sorter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9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charset="0"/>
                <a:cs typeface="+mn-cs"/>
              </a:defRPr>
            </a:lvl1pPr>
          </a:lstStyle>
          <a:p>
            <a:pPr>
              <a:defRPr/>
            </a:pPr>
            <a:endParaRPr lang="en-US"/>
          </a:p>
        </p:txBody>
      </p:sp>
      <p:sp>
        <p:nvSpPr>
          <p:cNvPr id="12291"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charset="0"/>
                <a:cs typeface="+mn-cs"/>
              </a:defRPr>
            </a:lvl1pPr>
          </a:lstStyle>
          <a:p>
            <a:pPr>
              <a:defRPr/>
            </a:pPr>
            <a:endParaRPr lang="en-US"/>
          </a:p>
        </p:txBody>
      </p:sp>
      <p:sp>
        <p:nvSpPr>
          <p:cNvPr id="139268"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12293"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12294"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charset="0"/>
                <a:cs typeface="+mn-cs"/>
              </a:defRPr>
            </a:lvl1pPr>
          </a:lstStyle>
          <a:p>
            <a:pPr>
              <a:defRPr/>
            </a:pPr>
            <a:endParaRPr lang="en-US"/>
          </a:p>
        </p:txBody>
      </p:sp>
      <p:sp>
        <p:nvSpPr>
          <p:cNvPr id="12295"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Arial" charset="0"/>
                <a:cs typeface="+mn-cs"/>
              </a:defRPr>
            </a:lvl1pPr>
          </a:lstStyle>
          <a:p>
            <a:pPr>
              <a:defRPr/>
            </a:pPr>
            <a:fld id="{6BC0F3BC-DDBF-4741-A5C8-A9B1C8ABA8F5}"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www.osdpd.noaa.gov/ml/mirs/Dmsp.html" TargetMode="External"/><Relationship Id="rId2" Type="http://schemas.openxmlformats.org/officeDocument/2006/relationships/slide" Target="../slides/slide12.xml"/><Relationship Id="rId1" Type="http://schemas.openxmlformats.org/officeDocument/2006/relationships/notesMaster" Target="../notesMasters/notesMaster1.xml"/><Relationship Id="rId4" Type="http://schemas.openxmlformats.org/officeDocument/2006/relationships/hyperlink" Target="http://www.osdpd.noaa.gov/ml/spp/sharedprocessing.html" TargetMode="Externa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www.osdpd.noaa.gov/ml/mspps/rainprd.html" TargetMode="External"/><Relationship Id="rId2" Type="http://schemas.openxmlformats.org/officeDocument/2006/relationships/slide" Target="../slides/slide13.xml"/><Relationship Id="rId1" Type="http://schemas.openxmlformats.org/officeDocument/2006/relationships/notesMaster" Target="../notesMasters/notesMaster1.xml"/><Relationship Id="rId4" Type="http://schemas.openxmlformats.org/officeDocument/2006/relationships/hyperlink" Target="http://www.osdpd.noaa.gov/ml/spp/sharedprocessing.html" TargetMode="Externa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www.star.nesdis.noaa.gov/smcd/jcsda/SDS/algorithm/algorithm.html"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www.star.nesdis.noaa.gov/smcd/jcsda/SDS/algorithm/algorithm.html" TargetMode="External"/><Relationship Id="rId2" Type="http://schemas.openxmlformats.org/officeDocument/2006/relationships/slide" Target="../slides/slide16.xml"/><Relationship Id="rId1" Type="http://schemas.openxmlformats.org/officeDocument/2006/relationships/notesMaster" Target="../notesMasters/notesMaster1.xml"/><Relationship Id="rId4" Type="http://schemas.openxmlformats.org/officeDocument/2006/relationships/hyperlink" Target="http://www.osdpd.noaa.gov/ml/spp/ssmis.html" TargetMode="Externa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For 20</a:t>
            </a:r>
            <a:r>
              <a:rPr lang="en-US" baseline="0" dirty="0" smtClean="0"/>
              <a:t> years </a:t>
            </a:r>
            <a:r>
              <a:rPr lang="en-US" dirty="0" smtClean="0"/>
              <a:t>I have been using</a:t>
            </a:r>
            <a:r>
              <a:rPr lang="en-US" baseline="0" dirty="0" smtClean="0"/>
              <a:t> and incorporating low earth orbiting microwave satellite products into my analysis and helping forecasters improve and make more time forecasts of hazardous weather.</a:t>
            </a:r>
            <a:endParaRPr lang="en-US" dirty="0"/>
          </a:p>
        </p:txBody>
      </p:sp>
      <p:sp>
        <p:nvSpPr>
          <p:cNvPr id="4" name="Slide Number Placeholder 3"/>
          <p:cNvSpPr>
            <a:spLocks noGrp="1"/>
          </p:cNvSpPr>
          <p:nvPr>
            <p:ph type="sldNum" sz="quarter" idx="10"/>
          </p:nvPr>
        </p:nvSpPr>
        <p:spPr/>
        <p:txBody>
          <a:bodyPr/>
          <a:lstStyle/>
          <a:p>
            <a:pPr>
              <a:defRPr/>
            </a:pPr>
            <a:fld id="{6BC0F3BC-DDBF-4741-A5C8-A9B1C8ABA8F5}" type="slidenum">
              <a:rPr lang="en-US" smtClean="0"/>
              <a:pPr>
                <a:defRPr/>
              </a:pPr>
              <a:t>2</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Slide Image Placeholder 1"/>
          <p:cNvSpPr>
            <a:spLocks noGrp="1" noRot="1" noChangeAspect="1" noTextEdit="1"/>
          </p:cNvSpPr>
          <p:nvPr>
            <p:ph type="sldImg"/>
          </p:nvPr>
        </p:nvSpPr>
        <p:spPr>
          <a:ln/>
        </p:spPr>
      </p:sp>
      <p:sp>
        <p:nvSpPr>
          <p:cNvPr id="143363" name="Notes Placeholder 2"/>
          <p:cNvSpPr>
            <a:spLocks noGrp="1"/>
          </p:cNvSpPr>
          <p:nvPr>
            <p:ph type="body" idx="1"/>
          </p:nvPr>
        </p:nvSpPr>
        <p:spPr>
          <a:noFill/>
          <a:ln/>
        </p:spPr>
        <p:txBody>
          <a:bodyPr/>
          <a:lstStyle/>
          <a:p>
            <a:r>
              <a:rPr lang="en-US" dirty="0" smtClean="0"/>
              <a:t>The operational Microwave Integrated Retrieval System (MIRS) aims to upgrade the NESDIS current operational Microwave Surface and Precipitation Products System (MSPPS) and build a one-stop shop for microwave products from various satellites with different instrumental configurations. With the capability of providing optimal and physically-based retrievals of atmospheric and surface state parameters, the operational MIRS will produce advanced near-real-time surface and precipitation products in all-weather and over all-surface conditions using brightness temperatures from the microwave instruments, which include AMSU-A and AMSU-B/MHS instruments on board of NOAA and EUMETSAT polar orbiting satellites, SSMIS on DMSP polar satellites and ATMS/CIM on NPP/NPOESS. The targeted operational products will include: vertical profiles of temperature and moisture, rainfall rate, total </a:t>
            </a:r>
            <a:r>
              <a:rPr lang="en-US" dirty="0" err="1" smtClean="0"/>
              <a:t>precipitable</a:t>
            </a:r>
            <a:r>
              <a:rPr lang="en-US" dirty="0" smtClean="0"/>
              <a:t> water, cloud liquid water, snow cover, snow water equivalent, sea ice concentration, ice water path, surface emissivity spectra and land surface temperature. </a:t>
            </a:r>
          </a:p>
        </p:txBody>
      </p:sp>
      <p:sp>
        <p:nvSpPr>
          <p:cNvPr id="4" name="Slide Number Placeholder 3"/>
          <p:cNvSpPr>
            <a:spLocks noGrp="1"/>
          </p:cNvSpPr>
          <p:nvPr>
            <p:ph type="sldNum" sz="quarter" idx="5"/>
          </p:nvPr>
        </p:nvSpPr>
        <p:spPr/>
        <p:txBody>
          <a:bodyPr/>
          <a:lstStyle/>
          <a:p>
            <a:pPr>
              <a:defRPr/>
            </a:pPr>
            <a:fld id="{67830BC9-CE70-4ADB-AC92-6CDB19BC1B47}" type="slidenum">
              <a:rPr lang="en-US" smtClean="0"/>
              <a:pPr>
                <a:defRPr/>
              </a:pPr>
              <a:t>11</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Slide Image Placeholder 1"/>
          <p:cNvSpPr>
            <a:spLocks noGrp="1" noRot="1" noChangeAspect="1" noTextEdit="1"/>
          </p:cNvSpPr>
          <p:nvPr>
            <p:ph type="sldImg"/>
          </p:nvPr>
        </p:nvSpPr>
        <p:spPr>
          <a:ln/>
        </p:spPr>
      </p:sp>
      <p:sp>
        <p:nvSpPr>
          <p:cNvPr id="144387" name="Notes Placeholder 2"/>
          <p:cNvSpPr>
            <a:spLocks noGrp="1"/>
          </p:cNvSpPr>
          <p:nvPr>
            <p:ph type="body" idx="1"/>
          </p:nvPr>
        </p:nvSpPr>
        <p:spPr>
          <a:noFill/>
          <a:ln/>
        </p:spPr>
        <p:txBody>
          <a:bodyPr/>
          <a:lstStyle/>
          <a:p>
            <a:r>
              <a:rPr lang="en-US" smtClean="0"/>
              <a:t>Since most of the moisture in  atmosphere is below 3 km, TPW is useful for precisely locating concentrations of moist low level air, one of the most important ingredients necessary for generating and sustaining heavy precipitation                         (Kusselson 1993).</a:t>
            </a:r>
          </a:p>
          <a:p>
            <a:r>
              <a:rPr lang="en-US" smtClean="0"/>
              <a:t>Total Precipitable Water Path Measurement of atmospheric total precipitable water path by the SSMI relies on the differnces between the 19v and 22v channels. Water vapor is a good emitter, making it appear warmer than the ocean background on the 22v, while 19v doesn't show a corresponding increase. The water vapor algorithm takes advantage of the 22.235 GHz water vapor absorption/emission line. TPW is one of the SSMI's most accurate products. </a:t>
            </a:r>
            <a:r>
              <a:rPr lang="en-US" smtClean="0">
                <a:hlinkClick r:id="rId3"/>
              </a:rPr>
              <a:t>http://www.osdpd.noaa.gov/ml/mirs/Dmsp.html</a:t>
            </a:r>
            <a:r>
              <a:rPr lang="en-US" smtClean="0"/>
              <a:t> </a:t>
            </a:r>
          </a:p>
          <a:p>
            <a:r>
              <a:rPr lang="en-US" smtClean="0">
                <a:hlinkClick r:id="rId4"/>
              </a:rPr>
              <a:t>http://www.osdpd.noaa.gov/ml/spp/sharedprocessing.html#WV</a:t>
            </a:r>
            <a:r>
              <a:rPr lang="en-US" smtClean="0"/>
              <a:t> </a:t>
            </a:r>
          </a:p>
          <a:p>
            <a:endParaRPr lang="en-US" smtClean="0"/>
          </a:p>
          <a:p>
            <a:endParaRPr lang="en-US" smtClean="0"/>
          </a:p>
        </p:txBody>
      </p:sp>
      <p:sp>
        <p:nvSpPr>
          <p:cNvPr id="4" name="Slide Number Placeholder 3"/>
          <p:cNvSpPr>
            <a:spLocks noGrp="1"/>
          </p:cNvSpPr>
          <p:nvPr>
            <p:ph type="sldNum" sz="quarter" idx="5"/>
          </p:nvPr>
        </p:nvSpPr>
        <p:spPr/>
        <p:txBody>
          <a:bodyPr/>
          <a:lstStyle/>
          <a:p>
            <a:pPr>
              <a:defRPr/>
            </a:pPr>
            <a:fld id="{B7D00727-63C1-482D-ABE0-D75C66A3A3FC}" type="slidenum">
              <a:rPr lang="en-US" smtClean="0"/>
              <a:pPr>
                <a:defRPr/>
              </a:pPr>
              <a:t>12</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Slide Image Placeholder 1"/>
          <p:cNvSpPr>
            <a:spLocks noGrp="1" noRot="1" noChangeAspect="1" noTextEdit="1"/>
          </p:cNvSpPr>
          <p:nvPr>
            <p:ph type="sldImg"/>
          </p:nvPr>
        </p:nvSpPr>
        <p:spPr>
          <a:ln/>
        </p:spPr>
      </p:sp>
      <p:sp>
        <p:nvSpPr>
          <p:cNvPr id="145411" name="Notes Placeholder 2"/>
          <p:cNvSpPr>
            <a:spLocks noGrp="1"/>
          </p:cNvSpPr>
          <p:nvPr>
            <p:ph type="body" idx="1"/>
          </p:nvPr>
        </p:nvSpPr>
        <p:spPr>
          <a:noFill/>
          <a:ln/>
        </p:spPr>
        <p:txBody>
          <a:bodyPr/>
          <a:lstStyle/>
          <a:p>
            <a:r>
              <a:rPr lang="en-US" smtClean="0"/>
              <a:t>Estimates are useful for identifying the areal extent and intensity both over the data sparse water areas and over land areas where  radar and observational rain gauge coverage is inadequate                         </a:t>
            </a:r>
          </a:p>
          <a:p>
            <a:r>
              <a:rPr lang="en-US" smtClean="0">
                <a:hlinkClick r:id="rId3"/>
              </a:rPr>
              <a:t>http://www.osdpd.noaa.gov/ml/mspps/rainprd.html</a:t>
            </a:r>
            <a:r>
              <a:rPr lang="en-US" smtClean="0"/>
              <a:t> </a:t>
            </a:r>
          </a:p>
          <a:p>
            <a:r>
              <a:rPr lang="en-US" smtClean="0">
                <a:hlinkClick r:id="rId4"/>
              </a:rPr>
              <a:t>http://www.osdpd.noaa.gov/ml/spp/sharedprocessing.html#RR</a:t>
            </a:r>
            <a:r>
              <a:rPr lang="en-US" smtClean="0"/>
              <a:t> </a:t>
            </a:r>
          </a:p>
          <a:p>
            <a:endParaRPr lang="en-US" smtClean="0"/>
          </a:p>
        </p:txBody>
      </p:sp>
      <p:sp>
        <p:nvSpPr>
          <p:cNvPr id="4" name="Slide Number Placeholder 3"/>
          <p:cNvSpPr>
            <a:spLocks noGrp="1"/>
          </p:cNvSpPr>
          <p:nvPr>
            <p:ph type="sldNum" sz="quarter" idx="5"/>
          </p:nvPr>
        </p:nvSpPr>
        <p:spPr/>
        <p:txBody>
          <a:bodyPr/>
          <a:lstStyle/>
          <a:p>
            <a:pPr>
              <a:defRPr/>
            </a:pPr>
            <a:fld id="{CF336797-0878-4186-ACBD-57F9BF14A299}" type="slidenum">
              <a:rPr lang="en-US" smtClean="0"/>
              <a:pPr>
                <a:defRPr/>
              </a:pPr>
              <a:t>13</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Slide Image Placeholder 1"/>
          <p:cNvSpPr>
            <a:spLocks noGrp="1" noRot="1" noChangeAspect="1" noTextEdit="1"/>
          </p:cNvSpPr>
          <p:nvPr>
            <p:ph type="sldImg"/>
          </p:nvPr>
        </p:nvSpPr>
        <p:spPr>
          <a:ln/>
        </p:spPr>
      </p:sp>
      <p:sp>
        <p:nvSpPr>
          <p:cNvPr id="146435" name="Notes Placeholder 2"/>
          <p:cNvSpPr>
            <a:spLocks noGrp="1"/>
          </p:cNvSpPr>
          <p:nvPr>
            <p:ph type="body" idx="1"/>
          </p:nvPr>
        </p:nvSpPr>
        <p:spPr>
          <a:noFill/>
          <a:ln/>
        </p:spPr>
        <p:txBody>
          <a:bodyPr/>
          <a:lstStyle/>
          <a:p>
            <a:r>
              <a:rPr lang="en-US" smtClean="0"/>
              <a:t>Estimates are useful for identifying the areal extent and intensity both over the data sparse water areas and over land areas where  radar and observational rain gauge coverage is inadequate                         </a:t>
            </a:r>
          </a:p>
          <a:p>
            <a:r>
              <a:rPr lang="en-US" smtClean="0">
                <a:hlinkClick r:id="rId3"/>
              </a:rPr>
              <a:t>http://www.star.nesdis.noaa.gov/smcd/jcsda/SDS/algorithm/algorithm.html#rr</a:t>
            </a:r>
            <a:r>
              <a:rPr lang="en-US" smtClean="0"/>
              <a:t> </a:t>
            </a:r>
          </a:p>
          <a:p>
            <a:endParaRPr lang="en-US" smtClean="0"/>
          </a:p>
        </p:txBody>
      </p:sp>
      <p:sp>
        <p:nvSpPr>
          <p:cNvPr id="4" name="Slide Number Placeholder 3"/>
          <p:cNvSpPr>
            <a:spLocks noGrp="1"/>
          </p:cNvSpPr>
          <p:nvPr>
            <p:ph type="sldNum" sz="quarter" idx="5"/>
          </p:nvPr>
        </p:nvSpPr>
        <p:spPr/>
        <p:txBody>
          <a:bodyPr/>
          <a:lstStyle/>
          <a:p>
            <a:pPr>
              <a:defRPr/>
            </a:pPr>
            <a:fld id="{0C3D21DC-03A7-4B6C-BDB4-F535E78B1AD0}" type="slidenum">
              <a:rPr lang="en-US" smtClean="0"/>
              <a:pPr>
                <a:defRPr/>
              </a:pPr>
              <a:t>14</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2"/>
          <p:cNvSpPr>
            <a:spLocks noGrp="1" noRot="1" noChangeAspect="1" noChangeArrowheads="1" noTextEdit="1"/>
          </p:cNvSpPr>
          <p:nvPr>
            <p:ph type="sldImg"/>
          </p:nvPr>
        </p:nvSpPr>
        <p:spPr>
          <a:ln/>
        </p:spPr>
      </p:sp>
      <p:sp>
        <p:nvSpPr>
          <p:cNvPr id="148483" name="Rectangle 3"/>
          <p:cNvSpPr>
            <a:spLocks noGrp="1" noChangeArrowheads="1"/>
          </p:cNvSpPr>
          <p:nvPr>
            <p:ph type="body" idx="1"/>
          </p:nvPr>
        </p:nvSpPr>
        <p:spPr>
          <a:noFill/>
          <a:ln/>
        </p:spPr>
        <p:txBody>
          <a:bodyPr/>
          <a:lstStyle/>
          <a:p>
            <a:r>
              <a:rPr lang="en-US" smtClean="0"/>
              <a:t>Analysis Applications:</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2"/>
          <p:cNvSpPr>
            <a:spLocks noGrp="1" noRot="1" noChangeAspect="1" noChangeArrowheads="1" noTextEdit="1"/>
          </p:cNvSpPr>
          <p:nvPr>
            <p:ph type="sldImg"/>
          </p:nvPr>
        </p:nvSpPr>
        <p:spPr>
          <a:ln/>
        </p:spPr>
      </p:sp>
      <p:sp>
        <p:nvSpPr>
          <p:cNvPr id="148483" name="Rectangle 3"/>
          <p:cNvSpPr>
            <a:spLocks noGrp="1" noChangeArrowheads="1"/>
          </p:cNvSpPr>
          <p:nvPr>
            <p:ph type="body" idx="1"/>
          </p:nvPr>
        </p:nvSpPr>
        <p:spPr>
          <a:noFill/>
          <a:ln/>
        </p:spPr>
        <p:txBody>
          <a:bodyPr/>
          <a:lstStyle/>
          <a:p>
            <a:r>
              <a:rPr lang="en-US" dirty="0" smtClean="0"/>
              <a:t>Satellite senses the ocean roughness/capillary waves and an algorithm converts to wind speed                         </a:t>
            </a:r>
          </a:p>
          <a:p>
            <a:r>
              <a:rPr lang="en-US" b="1" dirty="0" smtClean="0"/>
              <a:t>Analysis Applications</a:t>
            </a:r>
          </a:p>
          <a:p>
            <a:pPr>
              <a:buFontTx/>
              <a:buChar char="•"/>
            </a:pPr>
            <a:r>
              <a:rPr lang="en-US" b="1" dirty="0" smtClean="0"/>
              <a:t>Locating max Wind Speed areas for best low level inflow</a:t>
            </a:r>
          </a:p>
          <a:p>
            <a:pPr>
              <a:buFontTx/>
              <a:buChar char="•"/>
            </a:pPr>
            <a:r>
              <a:rPr lang="en-US" b="1" dirty="0" smtClean="0"/>
              <a:t>Following Wind Speed trends for inc/</a:t>
            </a:r>
            <a:r>
              <a:rPr lang="en-US" b="1" dirty="0" err="1" smtClean="0"/>
              <a:t>dec</a:t>
            </a:r>
            <a:r>
              <a:rPr lang="en-US" b="1" dirty="0" smtClean="0"/>
              <a:t> low level inflow </a:t>
            </a:r>
          </a:p>
          <a:p>
            <a:endParaRPr lang="en-US" b="1" dirty="0" smtClean="0"/>
          </a:p>
          <a:p>
            <a:r>
              <a:rPr lang="en-US" b="1" dirty="0" smtClean="0"/>
              <a:t>Forecast Applications</a:t>
            </a:r>
          </a:p>
          <a:p>
            <a:pPr>
              <a:buFontTx/>
              <a:buChar char="•"/>
            </a:pPr>
            <a:r>
              <a:rPr lang="en-US" dirty="0" smtClean="0"/>
              <a:t> Location of highest winds speeds; when </a:t>
            </a:r>
            <a:r>
              <a:rPr lang="en-US" dirty="0" err="1" smtClean="0"/>
              <a:t>advected</a:t>
            </a:r>
            <a:r>
              <a:rPr lang="en-US" dirty="0" smtClean="0"/>
              <a:t> inland is a good first guess for locating the best low level inflow and resultant heavy rain</a:t>
            </a:r>
          </a:p>
          <a:p>
            <a:pPr>
              <a:buFontTx/>
              <a:buChar char="•"/>
            </a:pPr>
            <a:r>
              <a:rPr lang="en-US" dirty="0" smtClean="0"/>
              <a:t> Increasing and/or persistent wind speed max areas offshore; these are often a contributor to heavy precipitation over land</a:t>
            </a:r>
          </a:p>
          <a:p>
            <a:r>
              <a:rPr lang="en-US" dirty="0" smtClean="0">
                <a:hlinkClick r:id="rId3"/>
              </a:rPr>
              <a:t>http://www.star.nesdis.noaa.gov/smcd/jcsda/SDS/algorithm/algorithm.html#ws</a:t>
            </a:r>
            <a:r>
              <a:rPr lang="en-US" dirty="0" smtClean="0"/>
              <a:t> </a:t>
            </a:r>
          </a:p>
          <a:p>
            <a:r>
              <a:rPr lang="en-US" dirty="0" smtClean="0">
                <a:hlinkClick r:id="rId4"/>
              </a:rPr>
              <a:t>http://www.osdpd.noaa.gov/ml/spp/ssmis.html</a:t>
            </a:r>
            <a:r>
              <a:rPr lang="en-US" dirty="0" smtClean="0"/>
              <a:t> </a:t>
            </a:r>
          </a:p>
          <a:p>
            <a:endParaRPr lang="en-US" dirty="0" smtClean="0"/>
          </a:p>
          <a:p>
            <a:endParaRPr lang="en-US" dirty="0"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Slide Image Placeholder 1"/>
          <p:cNvSpPr>
            <a:spLocks noGrp="1" noRot="1" noChangeAspect="1" noTextEdit="1"/>
          </p:cNvSpPr>
          <p:nvPr>
            <p:ph type="sldImg"/>
          </p:nvPr>
        </p:nvSpPr>
        <p:spPr>
          <a:ln/>
        </p:spPr>
      </p:sp>
      <p:sp>
        <p:nvSpPr>
          <p:cNvPr id="149507" name="Notes Placeholder 2"/>
          <p:cNvSpPr>
            <a:spLocks noGrp="1"/>
          </p:cNvSpPr>
          <p:nvPr>
            <p:ph type="body" idx="1"/>
          </p:nvPr>
        </p:nvSpPr>
        <p:spPr>
          <a:noFill/>
          <a:ln/>
        </p:spPr>
        <p:txBody>
          <a:bodyPr/>
          <a:lstStyle/>
          <a:p>
            <a:r>
              <a:rPr lang="en-US" dirty="0" smtClean="0"/>
              <a:t>Remains of Gordon in far left.   Benefits of a Blended TPW Product</a:t>
            </a:r>
            <a:r>
              <a:rPr lang="en-US" dirty="0" smtClean="0"/>
              <a:t>.  Histogram</a:t>
            </a:r>
            <a:r>
              <a:rPr lang="en-US" baseline="0" dirty="0" smtClean="0"/>
              <a:t> method and biases known between the different satellites and a smoothing technique to produces one TPW product that is made to look like NOAA-19.</a:t>
            </a:r>
            <a:endParaRPr lang="en-US" dirty="0" smtClean="0"/>
          </a:p>
        </p:txBody>
      </p:sp>
      <p:sp>
        <p:nvSpPr>
          <p:cNvPr id="4" name="Slide Number Placeholder 3"/>
          <p:cNvSpPr>
            <a:spLocks noGrp="1"/>
          </p:cNvSpPr>
          <p:nvPr>
            <p:ph type="sldNum" sz="quarter" idx="5"/>
          </p:nvPr>
        </p:nvSpPr>
        <p:spPr/>
        <p:txBody>
          <a:bodyPr/>
          <a:lstStyle/>
          <a:p>
            <a:pPr>
              <a:defRPr/>
            </a:pPr>
            <a:fld id="{7AA7899E-FF6F-46A6-8973-074453C48956}" type="slidenum">
              <a:rPr lang="en-US" smtClean="0"/>
              <a:pPr>
                <a:defRPr/>
              </a:pPr>
              <a:t>19</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Slide Image Placeholder 1"/>
          <p:cNvSpPr>
            <a:spLocks noGrp="1" noRot="1" noChangeAspect="1" noTextEdit="1"/>
          </p:cNvSpPr>
          <p:nvPr>
            <p:ph type="sldImg"/>
          </p:nvPr>
        </p:nvSpPr>
        <p:spPr>
          <a:ln/>
        </p:spPr>
      </p:sp>
      <p:sp>
        <p:nvSpPr>
          <p:cNvPr id="150531" name="Notes Placeholder 2"/>
          <p:cNvSpPr>
            <a:spLocks noGrp="1"/>
          </p:cNvSpPr>
          <p:nvPr>
            <p:ph type="body" idx="1"/>
          </p:nvPr>
        </p:nvSpPr>
        <p:spPr>
          <a:noFill/>
          <a:ln/>
        </p:spPr>
        <p:txBody>
          <a:bodyPr/>
          <a:lstStyle/>
          <a:p>
            <a:r>
              <a:rPr lang="en-US" dirty="0" smtClean="0"/>
              <a:t>Most recognizable satellite signature for TPW??? The moisture plume or “atmospheric river” of moisture.  TPW applications I have used since the beginning of the microwave era 20 years ago??? Low level flow (900 to 700 </a:t>
            </a:r>
            <a:r>
              <a:rPr lang="en-US" dirty="0" err="1" smtClean="0"/>
              <a:t>hPa</a:t>
            </a:r>
            <a:r>
              <a:rPr lang="en-US" dirty="0" smtClean="0"/>
              <a:t>) through the highest moisture (river) for the longest distance can many times lead to heavy rainfall downstream.  Stronger the low level inflow  (and this is the reason LEO winds are an important addition, the stronger the chance of heavy precipitation as long as first point in TPW Applications is true.</a:t>
            </a:r>
          </a:p>
          <a:p>
            <a:r>
              <a:rPr lang="en-US" dirty="0" smtClean="0"/>
              <a:t>Most ideal and almost always leads to heavy rainfall that can cause flash flooding???  Long fetch of low level winds parallel AND through the highest moisture (plume) along with upper level forcing close by…</a:t>
            </a:r>
            <a:r>
              <a:rPr lang="en-US" dirty="0" err="1" smtClean="0"/>
              <a:t>diffluence</a:t>
            </a:r>
            <a:r>
              <a:rPr lang="en-US" dirty="0" smtClean="0"/>
              <a:t> will also help and strong </a:t>
            </a:r>
            <a:r>
              <a:rPr lang="en-US" dirty="0" err="1" smtClean="0"/>
              <a:t>orographics</a:t>
            </a:r>
            <a:r>
              <a:rPr lang="en-US" dirty="0" smtClean="0"/>
              <a:t> along or at the end of the plume.   Sharper the moisture gradient on western and north  side of plume, the increased chance of severe weather and/or heavy precipitation.</a:t>
            </a:r>
          </a:p>
          <a:p>
            <a:r>
              <a:rPr lang="en-US" dirty="0" smtClean="0"/>
              <a:t>Merged TPW image is from 12 UTC 20 Feb 2010  and results rainfall from 06 UTC 19 Feb to 00 UTC 21 Feb 2010.</a:t>
            </a:r>
          </a:p>
          <a:p>
            <a:endParaRPr lang="en-US" dirty="0" smtClean="0"/>
          </a:p>
        </p:txBody>
      </p:sp>
      <p:sp>
        <p:nvSpPr>
          <p:cNvPr id="4" name="Slide Number Placeholder 3"/>
          <p:cNvSpPr>
            <a:spLocks noGrp="1"/>
          </p:cNvSpPr>
          <p:nvPr>
            <p:ph type="sldNum" sz="quarter" idx="5"/>
          </p:nvPr>
        </p:nvSpPr>
        <p:spPr/>
        <p:txBody>
          <a:bodyPr/>
          <a:lstStyle/>
          <a:p>
            <a:pPr>
              <a:defRPr/>
            </a:pPr>
            <a:fld id="{06EBDABF-4BE9-42DC-854D-E031AFCCE085}" type="slidenum">
              <a:rPr lang="en-US" smtClean="0"/>
              <a:pPr>
                <a:defRPr/>
              </a:pPr>
              <a:t>20</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p:txBody>
          <a:bodyPr/>
          <a:lstStyle/>
          <a:p>
            <a:pPr>
              <a:defRPr/>
            </a:pPr>
            <a:fld id="{A1654CB2-CDD8-400C-A05D-AE04E2D3DA1C}" type="slidenum">
              <a:rPr lang="en-US" smtClean="0"/>
              <a:pPr>
                <a:defRPr/>
              </a:pPr>
              <a:t>21</a:t>
            </a:fld>
            <a:endParaRPr lang="en-US" smtClean="0"/>
          </a:p>
        </p:txBody>
      </p:sp>
      <p:sp>
        <p:nvSpPr>
          <p:cNvPr id="151555" name="Rectangle 2"/>
          <p:cNvSpPr>
            <a:spLocks noGrp="1" noRot="1" noChangeAspect="1" noChangeArrowheads="1" noTextEdit="1"/>
          </p:cNvSpPr>
          <p:nvPr>
            <p:ph type="sldImg"/>
          </p:nvPr>
        </p:nvSpPr>
        <p:spPr>
          <a:ln/>
        </p:spPr>
      </p:sp>
      <p:sp>
        <p:nvSpPr>
          <p:cNvPr id="151556" name="Rectangle 3"/>
          <p:cNvSpPr>
            <a:spLocks noGrp="1" noChangeArrowheads="1"/>
          </p:cNvSpPr>
          <p:nvPr>
            <p:ph type="body" idx="1"/>
          </p:nvPr>
        </p:nvSpPr>
        <p:spPr>
          <a:xfrm>
            <a:off x="912813" y="4343400"/>
            <a:ext cx="5032375" cy="4114800"/>
          </a:xfrm>
          <a:noFill/>
          <a:ln/>
        </p:spPr>
        <p:txBody>
          <a:bodyPr/>
          <a:lstStyle/>
          <a:p>
            <a:pPr eaLnBrk="1" hangingPunct="1"/>
            <a:endParaRPr lang="en-US"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Slide Image Placeholder 1"/>
          <p:cNvSpPr>
            <a:spLocks noGrp="1" noRot="1" noChangeAspect="1" noTextEdit="1"/>
          </p:cNvSpPr>
          <p:nvPr>
            <p:ph type="sldImg"/>
          </p:nvPr>
        </p:nvSpPr>
        <p:spPr>
          <a:ln/>
        </p:spPr>
      </p:sp>
      <p:sp>
        <p:nvSpPr>
          <p:cNvPr id="152579" name="Notes Placeholder 2"/>
          <p:cNvSpPr>
            <a:spLocks noGrp="1"/>
          </p:cNvSpPr>
          <p:nvPr>
            <p:ph type="body" idx="1"/>
          </p:nvPr>
        </p:nvSpPr>
        <p:spPr>
          <a:noFill/>
          <a:ln/>
        </p:spPr>
        <p:txBody>
          <a:bodyPr/>
          <a:lstStyle/>
          <a:p>
            <a:r>
              <a:rPr lang="en-US" dirty="0" smtClean="0"/>
              <a:t>The blended rain rate (RR) product is produced hourly by blending together recent rain rate retrievals from passive microwave instruments on six polar-orbiting satellites, including POES NOAA-18, NOAA-19 and </a:t>
            </a:r>
            <a:r>
              <a:rPr lang="en-US" dirty="0" err="1" smtClean="0"/>
              <a:t>Metop</a:t>
            </a:r>
            <a:r>
              <a:rPr lang="en-US" dirty="0" smtClean="0"/>
              <a:t>-A, and also DMSP F16, F17 and F18. The blended RR eliminates the bias between those data sets and provides a unified, meteorologically significant rain rate field for satellite analysts and weather forecasters. The product is generated with the latest 12 hours worth of rain rate retrievals from multi-satellites/algorithms and output with a Mercator projection with 16-km resolution at the equator. </a:t>
            </a:r>
          </a:p>
          <a:p>
            <a:endParaRPr lang="en-US" dirty="0" smtClean="0"/>
          </a:p>
        </p:txBody>
      </p:sp>
      <p:sp>
        <p:nvSpPr>
          <p:cNvPr id="4" name="Slide Number Placeholder 3"/>
          <p:cNvSpPr>
            <a:spLocks noGrp="1"/>
          </p:cNvSpPr>
          <p:nvPr>
            <p:ph type="sldNum" sz="quarter" idx="5"/>
          </p:nvPr>
        </p:nvSpPr>
        <p:spPr/>
        <p:txBody>
          <a:bodyPr/>
          <a:lstStyle/>
          <a:p>
            <a:pPr>
              <a:defRPr/>
            </a:pPr>
            <a:fld id="{F667D851-A8E3-4FCA-B0CA-54755CEB371B}" type="slidenum">
              <a:rPr lang="en-US" smtClean="0"/>
              <a:pPr>
                <a:defRPr/>
              </a:pPr>
              <a:t>25</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Operational LEO Satellites with microwave sensors</a:t>
            </a:r>
            <a:endParaRPr lang="en-US" dirty="0"/>
          </a:p>
        </p:txBody>
      </p:sp>
      <p:sp>
        <p:nvSpPr>
          <p:cNvPr id="4" name="Slide Number Placeholder 3"/>
          <p:cNvSpPr>
            <a:spLocks noGrp="1"/>
          </p:cNvSpPr>
          <p:nvPr>
            <p:ph type="sldNum" sz="quarter" idx="10"/>
          </p:nvPr>
        </p:nvSpPr>
        <p:spPr/>
        <p:txBody>
          <a:bodyPr/>
          <a:lstStyle/>
          <a:p>
            <a:pPr>
              <a:defRPr/>
            </a:pPr>
            <a:fld id="{6BC0F3BC-DDBF-4741-A5C8-A9B1C8ABA8F5}" type="slidenum">
              <a:rPr lang="en-US" smtClean="0"/>
              <a:pPr>
                <a:defRPr/>
              </a:pPr>
              <a:t>3</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Always good to have more than</a:t>
            </a:r>
            <a:r>
              <a:rPr lang="en-US" baseline="0" dirty="0" smtClean="0"/>
              <a:t> one source of satellite data to help with your analysis of precipitation.</a:t>
            </a:r>
            <a:endParaRPr lang="en-US" dirty="0"/>
          </a:p>
        </p:txBody>
      </p:sp>
      <p:sp>
        <p:nvSpPr>
          <p:cNvPr id="4" name="Slide Number Placeholder 3"/>
          <p:cNvSpPr>
            <a:spLocks noGrp="1"/>
          </p:cNvSpPr>
          <p:nvPr>
            <p:ph type="sldNum" sz="quarter" idx="10"/>
          </p:nvPr>
        </p:nvSpPr>
        <p:spPr/>
        <p:txBody>
          <a:bodyPr/>
          <a:lstStyle/>
          <a:p>
            <a:pPr>
              <a:defRPr/>
            </a:pPr>
            <a:fld id="{6BC0F3BC-DDBF-4741-A5C8-A9B1C8ABA8F5}" type="slidenum">
              <a:rPr lang="en-US" smtClean="0"/>
              <a:pPr>
                <a:defRPr/>
              </a:pPr>
              <a:t>26</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6BC0F3BC-DDBF-4741-A5C8-A9B1C8ABA8F5}" type="slidenum">
              <a:rPr lang="en-US" smtClean="0"/>
              <a:pPr>
                <a:defRPr/>
              </a:pPr>
              <a:t>28</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7"/>
          <p:cNvSpPr>
            <a:spLocks noGrp="1" noChangeArrowheads="1"/>
          </p:cNvSpPr>
          <p:nvPr>
            <p:ph type="sldNum" sz="quarter" idx="5"/>
          </p:nvPr>
        </p:nvSpPr>
        <p:spPr/>
        <p:txBody>
          <a:bodyPr/>
          <a:lstStyle/>
          <a:p>
            <a:pPr>
              <a:defRPr/>
            </a:pPr>
            <a:fld id="{CEB88E24-AA4E-4955-9CF2-C07AF607D894}" type="slidenum">
              <a:rPr lang="en-US" smtClean="0"/>
              <a:pPr>
                <a:defRPr/>
              </a:pPr>
              <a:t>29</a:t>
            </a:fld>
            <a:endParaRPr lang="en-US" dirty="0" smtClean="0"/>
          </a:p>
        </p:txBody>
      </p:sp>
      <p:sp>
        <p:nvSpPr>
          <p:cNvPr id="153603" name="Rectangle 2"/>
          <p:cNvSpPr>
            <a:spLocks noGrp="1" noRot="1" noChangeAspect="1" noChangeArrowheads="1" noTextEdit="1"/>
          </p:cNvSpPr>
          <p:nvPr>
            <p:ph type="sldImg"/>
          </p:nvPr>
        </p:nvSpPr>
        <p:spPr>
          <a:ln/>
        </p:spPr>
      </p:sp>
      <p:sp>
        <p:nvSpPr>
          <p:cNvPr id="153604" name="Rectangle 3"/>
          <p:cNvSpPr>
            <a:spLocks noGrp="1" noChangeArrowheads="1"/>
          </p:cNvSpPr>
          <p:nvPr>
            <p:ph type="body" idx="1"/>
          </p:nvPr>
        </p:nvSpPr>
        <p:spPr>
          <a:xfrm>
            <a:off x="912813" y="4343400"/>
            <a:ext cx="5032375" cy="4114800"/>
          </a:xfrm>
          <a:noFill/>
          <a:ln/>
        </p:spPr>
        <p:txBody>
          <a:bodyPr/>
          <a:lstStyle/>
          <a:p>
            <a:pPr eaLnBrk="1" hangingPunct="1"/>
            <a:endParaRPr lang="en-US"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Slide Image Placeholder 1"/>
          <p:cNvSpPr>
            <a:spLocks noGrp="1" noRot="1" noChangeAspect="1" noTextEdit="1"/>
          </p:cNvSpPr>
          <p:nvPr>
            <p:ph type="sldImg"/>
          </p:nvPr>
        </p:nvSpPr>
        <p:spPr>
          <a:ln/>
        </p:spPr>
      </p:sp>
      <p:sp>
        <p:nvSpPr>
          <p:cNvPr id="154627" name="Notes Placeholder 2"/>
          <p:cNvSpPr>
            <a:spLocks noGrp="1"/>
          </p:cNvSpPr>
          <p:nvPr>
            <p:ph type="body" idx="1"/>
          </p:nvPr>
        </p:nvSpPr>
        <p:spPr>
          <a:noFill/>
          <a:ln/>
        </p:spPr>
        <p:txBody>
          <a:bodyPr/>
          <a:lstStyle/>
          <a:p>
            <a:pPr>
              <a:spcBef>
                <a:spcPct val="0"/>
              </a:spcBef>
            </a:pPr>
            <a:endParaRPr lang="en-US" dirty="0" smtClean="0"/>
          </a:p>
        </p:txBody>
      </p:sp>
      <p:sp>
        <p:nvSpPr>
          <p:cNvPr id="5124" name="Slide Number Placeholder 3"/>
          <p:cNvSpPr>
            <a:spLocks noGrp="1"/>
          </p:cNvSpPr>
          <p:nvPr>
            <p:ph type="sldNum" sz="quarter" idx="5"/>
          </p:nvPr>
        </p:nvSpPr>
        <p:spPr/>
        <p:txBody>
          <a:bodyPr/>
          <a:lstStyle/>
          <a:p>
            <a:pPr>
              <a:defRPr/>
            </a:pPr>
            <a:fld id="{473402DB-4B4E-41A1-92D0-4D5A9ABDEB04}" type="slidenum">
              <a:rPr lang="en-US"/>
              <a:pPr>
                <a:defRPr/>
              </a:pPr>
              <a:t>30</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Slide Image Placeholder 1"/>
          <p:cNvSpPr>
            <a:spLocks noGrp="1" noRot="1" noChangeAspect="1" noTextEdit="1"/>
          </p:cNvSpPr>
          <p:nvPr>
            <p:ph type="sldImg"/>
          </p:nvPr>
        </p:nvSpPr>
        <p:spPr>
          <a:ln/>
        </p:spPr>
      </p:sp>
      <p:sp>
        <p:nvSpPr>
          <p:cNvPr id="154627" name="Notes Placeholder 2"/>
          <p:cNvSpPr>
            <a:spLocks noGrp="1"/>
          </p:cNvSpPr>
          <p:nvPr>
            <p:ph type="body" idx="1"/>
          </p:nvPr>
        </p:nvSpPr>
        <p:spPr>
          <a:noFill/>
          <a:ln/>
        </p:spPr>
        <p:txBody>
          <a:bodyPr/>
          <a:lstStyle/>
          <a:p>
            <a:pPr>
              <a:spcBef>
                <a:spcPct val="0"/>
              </a:spcBef>
            </a:pPr>
            <a:endParaRPr lang="en-US" dirty="0" smtClean="0"/>
          </a:p>
        </p:txBody>
      </p:sp>
      <p:sp>
        <p:nvSpPr>
          <p:cNvPr id="5124" name="Slide Number Placeholder 3"/>
          <p:cNvSpPr>
            <a:spLocks noGrp="1"/>
          </p:cNvSpPr>
          <p:nvPr>
            <p:ph type="sldNum" sz="quarter" idx="5"/>
          </p:nvPr>
        </p:nvSpPr>
        <p:spPr/>
        <p:txBody>
          <a:bodyPr/>
          <a:lstStyle/>
          <a:p>
            <a:pPr>
              <a:defRPr/>
            </a:pPr>
            <a:fld id="{473402DB-4B4E-41A1-92D0-4D5A9ABDEB04}" type="slidenum">
              <a:rPr lang="en-US"/>
              <a:pPr>
                <a:defRPr/>
              </a:pPr>
              <a:t>31</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Slide Image Placeholder 1"/>
          <p:cNvSpPr>
            <a:spLocks noGrp="1" noRot="1" noChangeAspect="1" noTextEdit="1"/>
          </p:cNvSpPr>
          <p:nvPr>
            <p:ph type="sldImg"/>
          </p:nvPr>
        </p:nvSpPr>
        <p:spPr>
          <a:ln/>
        </p:spPr>
      </p:sp>
      <p:sp>
        <p:nvSpPr>
          <p:cNvPr id="155651" name="Notes Placeholder 2"/>
          <p:cNvSpPr>
            <a:spLocks noGrp="1"/>
          </p:cNvSpPr>
          <p:nvPr>
            <p:ph type="body" idx="1"/>
          </p:nvPr>
        </p:nvSpPr>
        <p:spPr>
          <a:noFill/>
          <a:ln/>
        </p:spPr>
        <p:txBody>
          <a:bodyPr/>
          <a:lstStyle/>
          <a:p>
            <a:pPr marL="0" marR="0" indent="0" algn="l" defTabSz="914400" rtl="0" eaLnBrk="0" fontAlgn="base" latinLnBrk="0" hangingPunct="0">
              <a:lnSpc>
                <a:spcPct val="100000"/>
              </a:lnSpc>
              <a:spcBef>
                <a:spcPct val="0"/>
              </a:spcBef>
              <a:spcAft>
                <a:spcPct val="0"/>
              </a:spcAft>
              <a:buClrTx/>
              <a:buSzTx/>
              <a:buFontTx/>
              <a:buNone/>
              <a:tabLst/>
              <a:defRPr/>
            </a:pPr>
            <a:r>
              <a:rPr lang="en-US" sz="1200" b="1" dirty="0" smtClean="0"/>
              <a:t>Unusually strong  high level jet crossing moisture plume </a:t>
            </a:r>
            <a:r>
              <a:rPr lang="en-US" sz="1200" b="1" baseline="0" dirty="0" smtClean="0"/>
              <a:t> </a:t>
            </a:r>
            <a:r>
              <a:rPr lang="en-US" sz="1200" b="1" baseline="0" dirty="0" smtClean="0">
                <a:solidFill>
                  <a:srgbClr val="FF0000"/>
                </a:solidFill>
              </a:rPr>
              <a:t>-----</a:t>
            </a:r>
            <a:r>
              <a:rPr lang="en-US" sz="1200" b="1" baseline="0" dirty="0" smtClean="0">
                <a:solidFill>
                  <a:srgbClr val="FF0000"/>
                </a:solidFill>
                <a:sym typeface="Wingdings" pitchFamily="2" charset="2"/>
              </a:rPr>
              <a:t></a:t>
            </a:r>
            <a:r>
              <a:rPr lang="en-US" sz="1200" b="1" dirty="0" smtClean="0">
                <a:solidFill>
                  <a:srgbClr val="FF0000"/>
                </a:solidFill>
              </a:rPr>
              <a:t>    </a:t>
            </a:r>
          </a:p>
          <a:p>
            <a:pPr marL="0" marR="0" indent="0" algn="l" defTabSz="914400" rtl="0" eaLnBrk="0" fontAlgn="base" latinLnBrk="0" hangingPunct="0">
              <a:lnSpc>
                <a:spcPct val="100000"/>
              </a:lnSpc>
              <a:spcBef>
                <a:spcPct val="0"/>
              </a:spcBef>
              <a:spcAft>
                <a:spcPct val="0"/>
              </a:spcAft>
              <a:buClrTx/>
              <a:buSzTx/>
              <a:buFontTx/>
              <a:buNone/>
              <a:tabLst/>
              <a:defRPr/>
            </a:pPr>
            <a:r>
              <a:rPr lang="en-US" sz="1200" b="1" dirty="0" smtClean="0"/>
              <a:t>Unusually strong low level jet parallel highest moisture for maximum </a:t>
            </a:r>
            <a:r>
              <a:rPr lang="en-US" sz="1200" b="1" dirty="0" smtClean="0">
                <a:solidFill>
                  <a:srgbClr val="FF0000"/>
                </a:solidFill>
              </a:rPr>
              <a:t>moisture </a:t>
            </a:r>
            <a:r>
              <a:rPr lang="en-US" sz="1200" b="1" dirty="0" smtClean="0"/>
              <a:t>transport  </a:t>
            </a:r>
            <a:r>
              <a:rPr lang="en-US" sz="1200" b="1" baseline="0" dirty="0" smtClean="0">
                <a:solidFill>
                  <a:srgbClr val="FF0000"/>
                </a:solidFill>
              </a:rPr>
              <a:t>-----</a:t>
            </a:r>
            <a:r>
              <a:rPr lang="en-US" sz="1200" b="1" baseline="0" dirty="0" smtClean="0">
                <a:solidFill>
                  <a:srgbClr val="FF0000"/>
                </a:solidFill>
                <a:sym typeface="Wingdings" pitchFamily="2" charset="2"/>
              </a:rPr>
              <a:t></a:t>
            </a:r>
            <a:r>
              <a:rPr lang="en-US" sz="1200" b="1" dirty="0" smtClean="0">
                <a:solidFill>
                  <a:srgbClr val="FF0000"/>
                </a:solidFill>
              </a:rPr>
              <a:t> </a:t>
            </a:r>
            <a:endParaRPr lang="en-US" sz="1200" b="1" dirty="0" smtClean="0"/>
          </a:p>
          <a:p>
            <a:pPr>
              <a:spcBef>
                <a:spcPct val="0"/>
              </a:spcBef>
            </a:pPr>
            <a:endParaRPr lang="en-US" dirty="0" smtClean="0"/>
          </a:p>
        </p:txBody>
      </p:sp>
      <p:sp>
        <p:nvSpPr>
          <p:cNvPr id="5124" name="Slide Number Placeholder 3"/>
          <p:cNvSpPr>
            <a:spLocks noGrp="1"/>
          </p:cNvSpPr>
          <p:nvPr>
            <p:ph type="sldNum" sz="quarter" idx="5"/>
          </p:nvPr>
        </p:nvSpPr>
        <p:spPr/>
        <p:txBody>
          <a:bodyPr/>
          <a:lstStyle/>
          <a:p>
            <a:pPr>
              <a:defRPr/>
            </a:pPr>
            <a:fld id="{AF611C30-2C8C-4875-B42E-F05F27C2BA88}" type="slidenum">
              <a:rPr lang="en-US"/>
              <a:pPr>
                <a:defRPr/>
              </a:pPr>
              <a:t>32</a:t>
            </a:fld>
            <a:endParaRPr lang="en-US"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By knowing</a:t>
            </a:r>
            <a:r>
              <a:rPr lang="en-US" baseline="0" dirty="0" smtClean="0"/>
              <a:t> and understanding LEO satellite derived microwave and Blended products and using them with GEO satellite imagery, your analysis and forecasts will be the best.  It has been a pleasure to introduce to LEO and Blended products…any further questions?  </a:t>
            </a:r>
            <a:endParaRPr lang="en-US" dirty="0"/>
          </a:p>
        </p:txBody>
      </p:sp>
      <p:sp>
        <p:nvSpPr>
          <p:cNvPr id="4" name="Slide Number Placeholder 3"/>
          <p:cNvSpPr>
            <a:spLocks noGrp="1"/>
          </p:cNvSpPr>
          <p:nvPr>
            <p:ph type="sldNum" sz="quarter" idx="10"/>
          </p:nvPr>
        </p:nvSpPr>
        <p:spPr/>
        <p:txBody>
          <a:bodyPr/>
          <a:lstStyle/>
          <a:p>
            <a:pPr>
              <a:defRPr/>
            </a:pPr>
            <a:fld id="{6BC0F3BC-DDBF-4741-A5C8-A9B1C8ABA8F5}" type="slidenum">
              <a:rPr lang="en-US" smtClean="0"/>
              <a:pPr>
                <a:defRPr/>
              </a:pPr>
              <a:t>33</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2"/>
          <p:cNvSpPr>
            <a:spLocks noGrp="1" noRot="1" noChangeAspect="1" noChangeArrowheads="1" noTextEdit="1"/>
          </p:cNvSpPr>
          <p:nvPr>
            <p:ph type="sldImg"/>
          </p:nvPr>
        </p:nvSpPr>
        <p:spPr>
          <a:ln/>
        </p:spPr>
      </p:sp>
      <p:sp>
        <p:nvSpPr>
          <p:cNvPr id="140291" name="Rectangle 3"/>
          <p:cNvSpPr>
            <a:spLocks noGrp="1" noChangeArrowheads="1"/>
          </p:cNvSpPr>
          <p:nvPr>
            <p:ph type="body" idx="1"/>
          </p:nvPr>
        </p:nvSpPr>
        <p:spPr>
          <a:xfrm>
            <a:off x="912813" y="4343400"/>
            <a:ext cx="5032375" cy="4114800"/>
          </a:xfrm>
          <a:noFill/>
          <a:ln/>
        </p:spPr>
        <p:txBody>
          <a:bodyPr/>
          <a:lstStyle/>
          <a:p>
            <a:r>
              <a:rPr lang="en-US" dirty="0" smtClean="0"/>
              <a:t>It took satellite analysts,</a:t>
            </a:r>
            <a:r>
              <a:rPr lang="en-US" baseline="0" dirty="0" smtClean="0"/>
              <a:t> even </a:t>
            </a:r>
            <a:r>
              <a:rPr lang="en-US" dirty="0" smtClean="0"/>
              <a:t>forecasters in my country, especially away from the ocean areas, to look at and incorporate polar orbiting microwave products into their</a:t>
            </a:r>
            <a:r>
              <a:rPr lang="en-US" baseline="0" dirty="0" smtClean="0"/>
              <a:t> analyses</a:t>
            </a:r>
            <a:r>
              <a:rPr lang="en-US" dirty="0" smtClean="0"/>
              <a:t> </a:t>
            </a:r>
            <a:endParaRPr lang="en-US" dirty="0"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2"/>
          <p:cNvSpPr>
            <a:spLocks noGrp="1" noRot="1" noChangeAspect="1" noChangeArrowheads="1" noTextEdit="1"/>
          </p:cNvSpPr>
          <p:nvPr>
            <p:ph type="sldImg"/>
          </p:nvPr>
        </p:nvSpPr>
        <p:spPr>
          <a:ln/>
        </p:spPr>
      </p:sp>
      <p:sp>
        <p:nvSpPr>
          <p:cNvPr id="141315" name="Rectangle 3"/>
          <p:cNvSpPr>
            <a:spLocks noGrp="1" noChangeArrowheads="1"/>
          </p:cNvSpPr>
          <p:nvPr>
            <p:ph type="body" idx="1"/>
          </p:nvPr>
        </p:nvSpPr>
        <p:spPr>
          <a:xfrm>
            <a:off x="912813" y="4343400"/>
            <a:ext cx="5032375" cy="4114800"/>
          </a:xfrm>
          <a:noFill/>
          <a:ln/>
        </p:spPr>
        <p:txBody>
          <a:bodyPr/>
          <a:lstStyle/>
          <a:p>
            <a:pPr algn="ctr">
              <a:spcBef>
                <a:spcPct val="50000"/>
              </a:spcBef>
            </a:pPr>
            <a:r>
              <a:rPr lang="en-US" sz="1200" b="1" i="1" dirty="0" smtClean="0"/>
              <a:t>LEO Microwave </a:t>
            </a:r>
            <a:r>
              <a:rPr lang="en-US" sz="1200" dirty="0" smtClean="0"/>
              <a:t>and GEO  </a:t>
            </a:r>
          </a:p>
          <a:p>
            <a:pPr algn="ctr">
              <a:spcBef>
                <a:spcPct val="50000"/>
              </a:spcBef>
            </a:pPr>
            <a:r>
              <a:rPr lang="en-US" sz="1050" b="1" i="1" dirty="0" smtClean="0"/>
              <a:t>Compare</a:t>
            </a:r>
            <a:r>
              <a:rPr lang="en-US" sz="1050" b="1" dirty="0" smtClean="0"/>
              <a:t> </a:t>
            </a:r>
            <a:r>
              <a:rPr lang="en-US" sz="1050" dirty="0" smtClean="0"/>
              <a:t>and Contrast</a:t>
            </a:r>
          </a:p>
          <a:p>
            <a:pPr>
              <a:spcBef>
                <a:spcPct val="50000"/>
              </a:spcBef>
            </a:pPr>
            <a:endParaRPr lang="en-US" b="1" dirty="0" smtClean="0">
              <a:latin typeface="Times New Roman" pitchFamily="18" charset="0"/>
            </a:endParaRPr>
          </a:p>
          <a:p>
            <a:pPr>
              <a:spcBef>
                <a:spcPct val="50000"/>
              </a:spcBef>
            </a:pPr>
            <a:endParaRPr lang="en-US" b="1" dirty="0" smtClean="0">
              <a:latin typeface="Times New Roman" pitchFamily="18" charset="0"/>
            </a:endParaRPr>
          </a:p>
          <a:p>
            <a:pPr>
              <a:spcBef>
                <a:spcPct val="50000"/>
              </a:spcBef>
            </a:pPr>
            <a:r>
              <a:rPr lang="en-US" b="1" dirty="0" smtClean="0">
                <a:latin typeface="Times New Roman" pitchFamily="18" charset="0"/>
              </a:rPr>
              <a:t>To complement and/or supplement EUMETSAT geostationary satellite imagery, conventional observations and computer model data</a:t>
            </a:r>
            <a:r>
              <a:rPr lang="en-US" sz="1600" b="1" i="1" dirty="0" smtClean="0">
                <a:latin typeface="Times New Roman" pitchFamily="18" charset="0"/>
              </a:rPr>
              <a:t>.    Value added information to help improve meteorological analyses and forecasts </a:t>
            </a:r>
          </a:p>
          <a:p>
            <a:pPr>
              <a:spcBef>
                <a:spcPct val="50000"/>
              </a:spcBef>
            </a:pPr>
            <a:endParaRPr lang="en-US" sz="1600" b="1" i="1" dirty="0" smtClean="0">
              <a:latin typeface="Times New Roman" pitchFamily="18" charset="0"/>
            </a:endParaRPr>
          </a:p>
          <a:p>
            <a:pPr>
              <a:spcBef>
                <a:spcPct val="50000"/>
              </a:spcBef>
            </a:pPr>
            <a:r>
              <a:rPr lang="en-US" sz="1800" b="1" i="1" dirty="0" smtClean="0"/>
              <a:t>LEOs</a:t>
            </a:r>
          </a:p>
          <a:p>
            <a:pPr>
              <a:spcBef>
                <a:spcPct val="50000"/>
              </a:spcBef>
            </a:pPr>
            <a:r>
              <a:rPr lang="en-US" sz="1600" b="1" i="1" dirty="0" smtClean="0"/>
              <a:t>     Global Coverage (102 minutes)</a:t>
            </a:r>
          </a:p>
          <a:p>
            <a:pPr>
              <a:spcBef>
                <a:spcPct val="50000"/>
              </a:spcBef>
            </a:pPr>
            <a:r>
              <a:rPr lang="en-US" sz="1600" b="1" i="1" dirty="0" smtClean="0"/>
              <a:t>     2 images a day per satellite</a:t>
            </a:r>
          </a:p>
          <a:p>
            <a:pPr>
              <a:spcBef>
                <a:spcPct val="50000"/>
              </a:spcBef>
            </a:pPr>
            <a:r>
              <a:rPr lang="en-US" sz="1600" b="1" i="1" dirty="0" smtClean="0"/>
              <a:t>     Imagery 1-3 hours after data time</a:t>
            </a:r>
          </a:p>
          <a:p>
            <a:pPr>
              <a:spcBef>
                <a:spcPct val="50000"/>
              </a:spcBef>
            </a:pPr>
            <a:r>
              <a:rPr lang="en-US" sz="1600" b="1" i="1" dirty="0" smtClean="0"/>
              <a:t>     Microwave sees through clouds</a:t>
            </a:r>
          </a:p>
          <a:p>
            <a:pPr>
              <a:spcBef>
                <a:spcPct val="50000"/>
              </a:spcBef>
            </a:pPr>
            <a:r>
              <a:rPr lang="en-US" sz="1600" b="1" i="1" dirty="0" smtClean="0"/>
              <a:t>     TPW even in cloudy/light rain areas</a:t>
            </a:r>
          </a:p>
          <a:p>
            <a:pPr>
              <a:spcBef>
                <a:spcPct val="50000"/>
              </a:spcBef>
            </a:pPr>
            <a:r>
              <a:rPr lang="en-US" sz="1600" b="1" i="1" dirty="0" smtClean="0"/>
              <a:t>     Rain Rates more objective / accurate</a:t>
            </a:r>
          </a:p>
          <a:p>
            <a:pPr>
              <a:spcBef>
                <a:spcPct val="50000"/>
              </a:spcBef>
            </a:pPr>
            <a:r>
              <a:rPr lang="en-US" sz="1600" b="1" i="1" dirty="0" smtClean="0"/>
              <a:t>     Resolution: 15 - 78 km   </a:t>
            </a:r>
          </a:p>
          <a:p>
            <a:pPr>
              <a:spcBef>
                <a:spcPct val="50000"/>
              </a:spcBef>
            </a:pPr>
            <a:endParaRPr lang="en-US" sz="1600" b="1" i="1" dirty="0" smtClean="0"/>
          </a:p>
          <a:p>
            <a:pPr>
              <a:spcBef>
                <a:spcPct val="50000"/>
              </a:spcBef>
            </a:pPr>
            <a:r>
              <a:rPr lang="en-US" sz="1800" dirty="0" smtClean="0"/>
              <a:t>GEOs</a:t>
            </a:r>
          </a:p>
          <a:p>
            <a:pPr>
              <a:spcBef>
                <a:spcPct val="50000"/>
              </a:spcBef>
            </a:pPr>
            <a:r>
              <a:rPr lang="en-US" sz="1600" dirty="0" smtClean="0"/>
              <a:t>Regional Coverage   1/5 of globe</a:t>
            </a:r>
          </a:p>
          <a:p>
            <a:pPr>
              <a:spcBef>
                <a:spcPct val="50000"/>
              </a:spcBef>
            </a:pPr>
            <a:r>
              <a:rPr lang="en-US" sz="1600" dirty="0" smtClean="0"/>
              <a:t>2 to 4 images per hour</a:t>
            </a:r>
          </a:p>
          <a:p>
            <a:pPr>
              <a:spcBef>
                <a:spcPct val="50000"/>
              </a:spcBef>
            </a:pPr>
            <a:r>
              <a:rPr lang="en-US" sz="1600" dirty="0" smtClean="0"/>
              <a:t>Imagery 5 - 30 minutes after data time</a:t>
            </a:r>
          </a:p>
          <a:p>
            <a:pPr>
              <a:spcBef>
                <a:spcPct val="50000"/>
              </a:spcBef>
            </a:pPr>
            <a:r>
              <a:rPr lang="en-US" sz="1600" dirty="0" smtClean="0"/>
              <a:t>Sees only cloud tops</a:t>
            </a:r>
          </a:p>
          <a:p>
            <a:pPr>
              <a:spcBef>
                <a:spcPct val="50000"/>
              </a:spcBef>
            </a:pPr>
            <a:r>
              <a:rPr lang="en-US" sz="1600" dirty="0" smtClean="0"/>
              <a:t>RGB Air Mass but in clear</a:t>
            </a:r>
          </a:p>
          <a:p>
            <a:pPr>
              <a:spcBef>
                <a:spcPct val="50000"/>
              </a:spcBef>
            </a:pPr>
            <a:r>
              <a:rPr lang="en-US" sz="1600" dirty="0" smtClean="0"/>
              <a:t>Rain Rates more subjective (cloud tops)</a:t>
            </a:r>
          </a:p>
          <a:p>
            <a:pPr>
              <a:spcBef>
                <a:spcPct val="50000"/>
              </a:spcBef>
            </a:pPr>
            <a:r>
              <a:rPr lang="en-US" sz="1600" dirty="0" smtClean="0"/>
              <a:t>Resolution: 1 - 4 km</a:t>
            </a:r>
          </a:p>
          <a:p>
            <a:pPr>
              <a:spcBef>
                <a:spcPct val="50000"/>
              </a:spcBef>
            </a:pPr>
            <a:endParaRPr lang="en-US" sz="1600" dirty="0" smtClean="0"/>
          </a:p>
          <a:p>
            <a:pPr marL="0" marR="0" indent="0" algn="l" defTabSz="914400" rtl="0" eaLnBrk="0" fontAlgn="base" latinLnBrk="0" hangingPunct="0">
              <a:lnSpc>
                <a:spcPct val="100000"/>
              </a:lnSpc>
              <a:spcBef>
                <a:spcPct val="50000"/>
              </a:spcBef>
              <a:spcAft>
                <a:spcPct val="0"/>
              </a:spcAft>
              <a:buClrTx/>
              <a:buSzTx/>
              <a:buFontTx/>
              <a:buNone/>
              <a:tabLst/>
              <a:defRPr/>
            </a:pPr>
            <a:r>
              <a:rPr lang="en-US" sz="1600" b="1" dirty="0" smtClean="0"/>
              <a:t>no one type of satellite fits all our analysis and forecast needs        </a:t>
            </a:r>
          </a:p>
          <a:p>
            <a:pPr>
              <a:spcBef>
                <a:spcPct val="50000"/>
              </a:spcBef>
            </a:pPr>
            <a:endParaRPr lang="en-US" sz="1600" dirty="0" smtClean="0"/>
          </a:p>
          <a:p>
            <a:pPr>
              <a:spcBef>
                <a:spcPct val="50000"/>
              </a:spcBef>
            </a:pPr>
            <a:endParaRPr lang="en-US" sz="1600" b="1" i="1" dirty="0" smtClean="0"/>
          </a:p>
          <a:p>
            <a:pPr>
              <a:spcBef>
                <a:spcPct val="50000"/>
              </a:spcBef>
            </a:pPr>
            <a:endParaRPr lang="en-US" sz="1600" b="1" i="1" dirty="0" smtClean="0">
              <a:latin typeface="Times New Roman" pitchFamily="18" charset="0"/>
            </a:endParaRPr>
          </a:p>
          <a:p>
            <a:pPr>
              <a:spcBef>
                <a:spcPct val="50000"/>
              </a:spcBef>
            </a:pPr>
            <a:endParaRPr lang="en-US" sz="1600" dirty="0" smtClean="0">
              <a:latin typeface="Times New Roman" pitchFamily="18"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dirty="0" smtClean="0"/>
              <a:t>NOAA-METOP Swath width = 2340 km; 833 km height</a:t>
            </a:r>
          </a:p>
          <a:p>
            <a:r>
              <a:rPr lang="en-US" sz="1200" dirty="0" smtClean="0"/>
              <a:t>DMSP SSMIS   Swath width = 1707 km; 833 km height </a:t>
            </a:r>
          </a:p>
          <a:p>
            <a:r>
              <a:rPr lang="en-US" sz="1200" dirty="0" smtClean="0"/>
              <a:t>NASA Tropical Rainfall Measuring Mission (TRMM) Microwave Instrument  (TMI) Swath width  = 870 km    height = 400 km   </a:t>
            </a:r>
            <a:endParaRPr lang="en-US" dirty="0" smtClean="0"/>
          </a:p>
          <a:p>
            <a:r>
              <a:rPr lang="en-US" sz="1200" dirty="0" smtClean="0"/>
              <a:t>NOAA-18 (similar to 19), 17, 16 (similar to 15) and 15  (0530 LT /1730 LT)</a:t>
            </a:r>
          </a:p>
          <a:p>
            <a:r>
              <a:rPr lang="en-US" sz="1200" dirty="0" smtClean="0"/>
              <a:t>DMSP SSMIS F-16   0630LT / 1830LT  </a:t>
            </a:r>
            <a:endParaRPr lang="en-US" dirty="0"/>
          </a:p>
        </p:txBody>
      </p:sp>
      <p:sp>
        <p:nvSpPr>
          <p:cNvPr id="4" name="Slide Number Placeholder 3"/>
          <p:cNvSpPr>
            <a:spLocks noGrp="1"/>
          </p:cNvSpPr>
          <p:nvPr>
            <p:ph type="sldNum" sz="quarter" idx="10"/>
          </p:nvPr>
        </p:nvSpPr>
        <p:spPr/>
        <p:txBody>
          <a:bodyPr/>
          <a:lstStyle/>
          <a:p>
            <a:pPr>
              <a:defRPr/>
            </a:pPr>
            <a:fld id="{6BC0F3BC-DDBF-4741-A5C8-A9B1C8ABA8F5}" type="slidenum">
              <a:rPr lang="en-US" smtClean="0"/>
              <a:pPr>
                <a:defRPr/>
              </a:pPr>
              <a:t>6</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Cross-track scanners have wider scan swaths, </a:t>
            </a:r>
          </a:p>
          <a:p>
            <a:endParaRPr lang="en-US" dirty="0" smtClean="0"/>
          </a:p>
          <a:p>
            <a:r>
              <a:rPr lang="en-US" dirty="0" smtClean="0"/>
              <a:t>but </a:t>
            </a:r>
          </a:p>
          <a:p>
            <a:endParaRPr lang="en-US" dirty="0" smtClean="0"/>
          </a:p>
          <a:p>
            <a:r>
              <a:rPr lang="en-US" dirty="0" smtClean="0"/>
              <a:t>resolution can degrade toward the edge of scan</a:t>
            </a:r>
          </a:p>
          <a:p>
            <a:endParaRPr lang="en-US" dirty="0"/>
          </a:p>
        </p:txBody>
      </p:sp>
      <p:sp>
        <p:nvSpPr>
          <p:cNvPr id="4" name="Slide Number Placeholder 3"/>
          <p:cNvSpPr>
            <a:spLocks noGrp="1"/>
          </p:cNvSpPr>
          <p:nvPr>
            <p:ph type="sldNum" sz="quarter" idx="10"/>
          </p:nvPr>
        </p:nvSpPr>
        <p:spPr/>
        <p:txBody>
          <a:bodyPr/>
          <a:lstStyle/>
          <a:p>
            <a:pPr>
              <a:defRPr/>
            </a:pPr>
            <a:fld id="{6BC0F3BC-DDBF-4741-A5C8-A9B1C8ABA8F5}" type="slidenum">
              <a:rPr lang="en-US" smtClean="0"/>
              <a:pPr>
                <a:defRPr/>
              </a:pPr>
              <a:t>7</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Conical scanning produces narrower scan widths. </a:t>
            </a:r>
          </a:p>
          <a:p>
            <a:endParaRPr lang="en-US" dirty="0" smtClean="0"/>
          </a:p>
          <a:p>
            <a:r>
              <a:rPr lang="en-US" dirty="0" smtClean="0"/>
              <a:t>but </a:t>
            </a:r>
          </a:p>
          <a:p>
            <a:endParaRPr lang="en-US" dirty="0" smtClean="0"/>
          </a:p>
          <a:p>
            <a:r>
              <a:rPr lang="en-US" dirty="0" smtClean="0"/>
              <a:t>maintains footprint resolution across the entire scan</a:t>
            </a:r>
          </a:p>
          <a:p>
            <a:endParaRPr lang="en-US" dirty="0"/>
          </a:p>
        </p:txBody>
      </p:sp>
      <p:sp>
        <p:nvSpPr>
          <p:cNvPr id="4" name="Slide Number Placeholder 3"/>
          <p:cNvSpPr>
            <a:spLocks noGrp="1"/>
          </p:cNvSpPr>
          <p:nvPr>
            <p:ph type="sldNum" sz="quarter" idx="10"/>
          </p:nvPr>
        </p:nvSpPr>
        <p:spPr/>
        <p:txBody>
          <a:bodyPr/>
          <a:lstStyle/>
          <a:p>
            <a:pPr>
              <a:defRPr/>
            </a:pPr>
            <a:fld id="{6BC0F3BC-DDBF-4741-A5C8-A9B1C8ABA8F5}" type="slidenum">
              <a:rPr lang="en-US" smtClean="0"/>
              <a:pPr>
                <a:defRPr/>
              </a:pPr>
              <a:t>8</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All imagery shown in this part is</a:t>
            </a:r>
            <a:r>
              <a:rPr lang="en-US" baseline="0" dirty="0" smtClean="0"/>
              <a:t> from the morning of August 18, 2012</a:t>
            </a:r>
            <a:endParaRPr lang="en-US" dirty="0"/>
          </a:p>
        </p:txBody>
      </p:sp>
      <p:sp>
        <p:nvSpPr>
          <p:cNvPr id="4" name="Slide Number Placeholder 3"/>
          <p:cNvSpPr>
            <a:spLocks noGrp="1"/>
          </p:cNvSpPr>
          <p:nvPr>
            <p:ph type="sldNum" sz="quarter" idx="10"/>
          </p:nvPr>
        </p:nvSpPr>
        <p:spPr/>
        <p:txBody>
          <a:bodyPr/>
          <a:lstStyle/>
          <a:p>
            <a:pPr>
              <a:defRPr/>
            </a:pPr>
            <a:fld id="{6BC0F3BC-DDBF-4741-A5C8-A9B1C8ABA8F5}" type="slidenum">
              <a:rPr lang="en-US" smtClean="0"/>
              <a:pPr>
                <a:defRPr/>
              </a:pPr>
              <a:t>9</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Slide Image Placeholder 1"/>
          <p:cNvSpPr>
            <a:spLocks noGrp="1" noRot="1" noChangeAspect="1" noTextEdit="1"/>
          </p:cNvSpPr>
          <p:nvPr>
            <p:ph type="sldImg"/>
          </p:nvPr>
        </p:nvSpPr>
        <p:spPr>
          <a:ln/>
        </p:spPr>
      </p:sp>
      <p:sp>
        <p:nvSpPr>
          <p:cNvPr id="142339" name="Notes Placeholder 2"/>
          <p:cNvSpPr>
            <a:spLocks noGrp="1"/>
          </p:cNvSpPr>
          <p:nvPr>
            <p:ph type="body" idx="1"/>
          </p:nvPr>
        </p:nvSpPr>
        <p:spPr>
          <a:noFill/>
          <a:ln/>
        </p:spPr>
        <p:txBody>
          <a:bodyPr/>
          <a:lstStyle/>
          <a:p>
            <a:r>
              <a:rPr lang="en-US" dirty="0" smtClean="0"/>
              <a:t>Since most of the moisture in  atmosphere is below 3 km, TPW is useful for precisely locating concentrations of moist low level air, one of the most important ingredients necessary for generating</a:t>
            </a:r>
          </a:p>
          <a:p>
            <a:r>
              <a:rPr lang="en-US" dirty="0" smtClean="0"/>
              <a:t>and sustaining heavy precipitation.                         (</a:t>
            </a:r>
            <a:r>
              <a:rPr lang="en-US" dirty="0" err="1" smtClean="0"/>
              <a:t>Kusselson</a:t>
            </a:r>
            <a:r>
              <a:rPr lang="en-US" dirty="0" smtClean="0"/>
              <a:t> 1993).</a:t>
            </a:r>
          </a:p>
          <a:p>
            <a:endParaRPr lang="en-US"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MSPPS</a:t>
            </a:r>
            <a:r>
              <a:rPr lang="en-US" baseline="0" dirty="0" smtClean="0"/>
              <a:t>  =  </a:t>
            </a:r>
            <a:r>
              <a:rPr lang="en-US" sz="1200" b="1" i="1" kern="1200" dirty="0" smtClean="0">
                <a:solidFill>
                  <a:schemeClr val="tx1"/>
                </a:solidFill>
                <a:latin typeface="Arial" charset="0"/>
                <a:ea typeface="+mn-ea"/>
                <a:cs typeface="+mn-cs"/>
              </a:rPr>
              <a:t>Microwave Surface and Precipitation Products System </a:t>
            </a:r>
          </a:p>
          <a:p>
            <a:endParaRPr lang="en-US" dirty="0" smtClean="0"/>
          </a:p>
          <a:p>
            <a:endParaRPr lang="en-US" dirty="0" smtClean="0"/>
          </a:p>
        </p:txBody>
      </p:sp>
      <p:sp>
        <p:nvSpPr>
          <p:cNvPr id="4" name="Slide Number Placeholder 3"/>
          <p:cNvSpPr>
            <a:spLocks noGrp="1"/>
          </p:cNvSpPr>
          <p:nvPr>
            <p:ph type="sldNum" sz="quarter" idx="5"/>
          </p:nvPr>
        </p:nvSpPr>
        <p:spPr/>
        <p:txBody>
          <a:bodyPr/>
          <a:lstStyle/>
          <a:p>
            <a:pPr>
              <a:defRPr/>
            </a:pPr>
            <a:fld id="{5A4DC4BF-E888-4F05-8824-529D8857FD49}" type="slidenum">
              <a:rPr lang="en-US" smtClean="0"/>
              <a:pPr>
                <a:defRPr/>
              </a:pPr>
              <a:t>10</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0F44AE78-8D39-499A-B979-331ADCA99CD5}" type="datetime1">
              <a:rPr lang="en-US"/>
              <a:pPr>
                <a:defRPr/>
              </a:pPr>
              <a:t>10/18/2012</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8E23042-627F-4E73-B1D8-BB34082B1F8B}"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B26E3B31-2B19-4B87-B506-7569C9724945}" type="datetime1">
              <a:rPr lang="en-US"/>
              <a:pPr>
                <a:defRPr/>
              </a:pPr>
              <a:t>10/18/2012</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AF8B4CF-4D1E-4B6E-B269-EE3F5445167B}"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E160B925-A081-451B-930E-545BF077794C}" type="datetime1">
              <a:rPr lang="en-US"/>
              <a:pPr>
                <a:defRPr/>
              </a:pPr>
              <a:t>10/18/2012</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36FE70C-2CDC-415A-A547-2080A92C6ACF}"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fld id="{72FA8D72-25D8-4959-8227-33BBA380AC1F}" type="datetime1">
              <a:rPr lang="en-US"/>
              <a:pPr>
                <a:defRPr/>
              </a:pPr>
              <a:t>10/18/2012</a:t>
            </a:fld>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605D4B56-BE5D-442E-8B3E-728D8F58B682}"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9364A992-4A53-418F-A26F-8FA62232F162}" type="datetime1">
              <a:rPr lang="en-US"/>
              <a:pPr>
                <a:defRPr/>
              </a:pPr>
              <a:t>10/18/2012</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6069420-42DF-43E4-B3DA-09B0DB61C68B}"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C9655CFA-2088-47B9-B921-C8D5355CA089}" type="datetime1">
              <a:rPr lang="en-US"/>
              <a:pPr>
                <a:defRPr/>
              </a:pPr>
              <a:t>10/18/2012</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947F523-DCE2-432A-89F5-8D0C98E7CE61}"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fld id="{94E6244D-AB16-422B-9057-8FDDC1FD4436}" type="datetime1">
              <a:rPr lang="en-US"/>
              <a:pPr>
                <a:defRPr/>
              </a:pPr>
              <a:t>10/18/2012</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44FABF9-633E-4833-B987-D4C93842138F}"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fld id="{FB569247-8EB1-4F6E-B6E4-525C4BE1B1E2}" type="datetime1">
              <a:rPr lang="en-US"/>
              <a:pPr>
                <a:defRPr/>
              </a:pPr>
              <a:t>10/18/2012</a:t>
            </a:fld>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FED463BB-00A2-4489-AEE1-D5C60664E6B7}"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fld id="{0100E239-AA85-4849-9787-672974BDDC93}" type="datetime1">
              <a:rPr lang="en-US"/>
              <a:pPr>
                <a:defRPr/>
              </a:pPr>
              <a:t>10/18/2012</a:t>
            </a:fld>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C364A23-E7F8-4E1D-9121-2B83B8712806}"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F5045278-F4F9-4900-907F-34F0BB8BB3A9}" type="datetime1">
              <a:rPr lang="en-US"/>
              <a:pPr>
                <a:defRPr/>
              </a:pPr>
              <a:t>10/18/2012</a:t>
            </a:fld>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EB6410A9-821F-4EAB-B306-F64CE4578C4E}"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98464C6A-E8AD-4B8C-960C-AF55165E3F02}" type="datetime1">
              <a:rPr lang="en-US"/>
              <a:pPr>
                <a:defRPr/>
              </a:pPr>
              <a:t>10/18/2012</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7FA4828-F1D7-45EB-908E-475B9CE7D46B}"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36592439-94B0-462A-8299-52BD9BAF6B54}" type="datetime1">
              <a:rPr lang="en-US"/>
              <a:pPr>
                <a:defRPr/>
              </a:pPr>
              <a:t>10/18/2012</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9152DCB-525A-4CD2-B173-C4FDF0041F46}"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4" cstate="print"/>
          <a:srcRect/>
          <a:stretch>
            <a:fillRect/>
          </a:stretch>
        </a:blip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1"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cs typeface="+mn-cs"/>
              </a:defRPr>
            </a:lvl1pPr>
          </a:lstStyle>
          <a:p>
            <a:pPr>
              <a:defRPr/>
            </a:pPr>
            <a:fld id="{1B04E49B-718D-4A60-9799-0B37C11C5F1F}" type="datetime1">
              <a:rPr lang="en-US"/>
              <a:pPr>
                <a:defRPr/>
              </a:pPr>
              <a:t>10/18/2012</a:t>
            </a:fld>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cs typeface="+mn-cs"/>
              </a:defRPr>
            </a:lvl1pPr>
          </a:lstStyle>
          <a:p>
            <a:pPr>
              <a:defRPr/>
            </a:pPr>
            <a:endParaRPr lang="en-US"/>
          </a:p>
        </p:txBody>
      </p:sp>
      <p:sp>
        <p:nvSpPr>
          <p:cNvPr id="1030" name="Rectangle 6"/>
          <p:cNvSpPr>
            <a:spLocks noGrp="1" noChangeArrowheads="1"/>
          </p:cNvSpPr>
          <p:nvPr>
            <p:ph type="sldNum" sz="quarter" idx="4"/>
          </p:nvPr>
        </p:nvSpPr>
        <p:spPr bwMode="auto">
          <a:xfrm>
            <a:off x="-762000" y="6610350"/>
            <a:ext cx="11430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cs typeface="+mn-cs"/>
              </a:defRPr>
            </a:lvl1pPr>
          </a:lstStyle>
          <a:p>
            <a:pPr>
              <a:defRPr/>
            </a:pPr>
            <a:fld id="{6ADE3F19-C068-4D17-AFE8-23618AC134F5}"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125" r:id="rId1"/>
    <p:sldLayoutId id="2147484126" r:id="rId2"/>
    <p:sldLayoutId id="2147484127" r:id="rId3"/>
    <p:sldLayoutId id="2147484128" r:id="rId4"/>
    <p:sldLayoutId id="2147484129" r:id="rId5"/>
    <p:sldLayoutId id="2147484130" r:id="rId6"/>
    <p:sldLayoutId id="2147484131" r:id="rId7"/>
    <p:sldLayoutId id="2147484132" r:id="rId8"/>
    <p:sldLayoutId id="2147484133" r:id="rId9"/>
    <p:sldLayoutId id="2147484134" r:id="rId10"/>
    <p:sldLayoutId id="2147484135" r:id="rId11"/>
    <p:sldLayoutId id="2147484136" r:id="rId12"/>
  </p:sldLayoutIdLst>
  <p:timing>
    <p:tnLst>
      <p:par>
        <p:cTn id="1" dur="indefinite" restart="never" nodeType="tmRoot"/>
      </p:par>
    </p:tnLst>
  </p:timing>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18" Type="http://schemas.openxmlformats.org/officeDocument/2006/relationships/image" Target="../media/image17.png"/><Relationship Id="rId3" Type="http://schemas.openxmlformats.org/officeDocument/2006/relationships/image" Target="../media/image3.jpeg"/><Relationship Id="rId21" Type="http://schemas.openxmlformats.org/officeDocument/2006/relationships/image" Target="../media/image20.png"/><Relationship Id="rId7" Type="http://schemas.openxmlformats.org/officeDocument/2006/relationships/image" Target="../media/image6.jpeg"/><Relationship Id="rId12" Type="http://schemas.openxmlformats.org/officeDocument/2006/relationships/image" Target="../media/image11.png"/><Relationship Id="rId17" Type="http://schemas.openxmlformats.org/officeDocument/2006/relationships/image" Target="../media/image16.png"/><Relationship Id="rId2" Type="http://schemas.openxmlformats.org/officeDocument/2006/relationships/image" Target="../media/image2.jpeg"/><Relationship Id="rId16" Type="http://schemas.openxmlformats.org/officeDocument/2006/relationships/image" Target="../media/image15.png"/><Relationship Id="rId20" Type="http://schemas.openxmlformats.org/officeDocument/2006/relationships/image" Target="../media/image19.jpeg"/><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hyperlink" Target="ftp://satepsanone.nesdis.noaa.gov/Presentations/Other/Session1.ppt" TargetMode="External"/><Relationship Id="rId15" Type="http://schemas.openxmlformats.org/officeDocument/2006/relationships/image" Target="../media/image14.png"/><Relationship Id="rId10" Type="http://schemas.openxmlformats.org/officeDocument/2006/relationships/image" Target="../media/image9.png"/><Relationship Id="rId19" Type="http://schemas.openxmlformats.org/officeDocument/2006/relationships/image" Target="../media/image18.jpeg"/><Relationship Id="rId4" Type="http://schemas.openxmlformats.org/officeDocument/2006/relationships/image" Target="../media/image4.jpeg"/><Relationship Id="rId9" Type="http://schemas.openxmlformats.org/officeDocument/2006/relationships/image" Target="../media/image8.png"/><Relationship Id="rId14" Type="http://schemas.openxmlformats.org/officeDocument/2006/relationships/image" Target="../media/image13.png"/></Relationships>
</file>

<file path=ppt/slides/_rels/slide10.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37.png"/><Relationship Id="rId7" Type="http://schemas.openxmlformats.org/officeDocument/2006/relationships/image" Target="../media/image39.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hyperlink" Target="http://www.ssd.noaa.gov/poes/neatl/ampw-l.jpg" TargetMode="External"/><Relationship Id="rId4" Type="http://schemas.openxmlformats.org/officeDocument/2006/relationships/hyperlink" Target="http://www.ssd.noaa.gov/poes/neatl/flash-ampw.html" TargetMode="External"/><Relationship Id="rId9" Type="http://schemas.openxmlformats.org/officeDocument/2006/relationships/hyperlink" Target="http://www.orbit.nesdis.noaa.gov/corp/scsb/mspps/overview.html" TargetMode="External"/></Relationships>
</file>

<file path=ppt/slides/_rels/slide1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37.png"/><Relationship Id="rId7" Type="http://schemas.openxmlformats.org/officeDocument/2006/relationships/image" Target="../media/image39.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hyperlink" Target="http://www.ospo.noaa.gov/Products/atmosphere/mirs/tpw.html" TargetMode="External"/><Relationship Id="rId4" Type="http://schemas.openxmlformats.org/officeDocument/2006/relationships/hyperlink" Target="http://www.osdpd.noaa.gov/ml/mirs/Poes.html" TargetMode="External"/><Relationship Id="rId9" Type="http://schemas.openxmlformats.org/officeDocument/2006/relationships/hyperlink" Target="http://mirs.nesdis.noaa.gov/" TargetMode="External"/></Relationships>
</file>

<file path=ppt/slides/_rels/slide12.xml.rels><?xml version="1.0" encoding="UTF-8" standalone="yes"?>
<Relationships xmlns="http://schemas.openxmlformats.org/package/2006/relationships"><Relationship Id="rId8" Type="http://schemas.openxmlformats.org/officeDocument/2006/relationships/hyperlink" Target="http://www.ssd.noaa.gov/poes/neatl/flash-sspw.html" TargetMode="External"/><Relationship Id="rId3" Type="http://schemas.openxmlformats.org/officeDocument/2006/relationships/image" Target="../media/image37.png"/><Relationship Id="rId7" Type="http://schemas.openxmlformats.org/officeDocument/2006/relationships/hyperlink" Target="http://www.ssd.noaa.gov/poes/neatl/sspw-l.jpg" TargetMode="External"/><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39.png"/><Relationship Id="rId4" Type="http://schemas.openxmlformats.org/officeDocument/2006/relationships/image" Target="../media/image41.png"/><Relationship Id="rId9" Type="http://schemas.openxmlformats.org/officeDocument/2006/relationships/hyperlink" Target="http://nsidc.org/data/docs/daac/ssmis_instrument/index.html" TargetMode="External"/></Relationships>
</file>

<file path=ppt/slides/_rels/slide13.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43.png"/><Relationship Id="rId7" Type="http://schemas.openxmlformats.org/officeDocument/2006/relationships/hyperlink" Target="http://www.ssd.noaa.gov/poes/neatl/sspw-l.jpg" TargetMode="External"/><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hyperlink" Target="http://www.ssd.noaa.gov/poes/neatl/flash-sspw.html" TargetMode="External"/><Relationship Id="rId5" Type="http://schemas.openxmlformats.org/officeDocument/2006/relationships/image" Target="../media/image5.png"/><Relationship Id="rId4" Type="http://schemas.openxmlformats.org/officeDocument/2006/relationships/image" Target="../media/image44.png"/><Relationship Id="rId9" Type="http://schemas.openxmlformats.org/officeDocument/2006/relationships/hyperlink" Target="http://www.orbit.nesdis.noaa.gov/corp/scsb/mspps/overview.html" TargetMode="External"/></Relationships>
</file>

<file path=ppt/slides/_rels/slide14.xml.rels><?xml version="1.0" encoding="UTF-8" standalone="yes"?>
<Relationships xmlns="http://schemas.openxmlformats.org/package/2006/relationships"><Relationship Id="rId8" Type="http://schemas.openxmlformats.org/officeDocument/2006/relationships/hyperlink" Target="http://www.ssd.noaa.gov/poes/neatl/sspw-l.jpg" TargetMode="External"/><Relationship Id="rId3" Type="http://schemas.openxmlformats.org/officeDocument/2006/relationships/image" Target="../media/image45.png"/><Relationship Id="rId7" Type="http://schemas.openxmlformats.org/officeDocument/2006/relationships/hyperlink" Target="http://www.ssd.noaa.gov/poes/neatl/flash-sspw.html" TargetMode="External"/><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39.png"/><Relationship Id="rId4" Type="http://schemas.openxmlformats.org/officeDocument/2006/relationships/image" Target="../media/image42.png"/><Relationship Id="rId9" Type="http://schemas.openxmlformats.org/officeDocument/2006/relationships/hyperlink" Target="http://www.orbit.nesdis.noaa.gov/corp/scsb/mspps/overview.html" TargetMode="External"/></Relationships>
</file>

<file path=ppt/slides/_rels/slide15.xml.rels><?xml version="1.0" encoding="UTF-8" standalone="yes"?>
<Relationships xmlns="http://schemas.openxmlformats.org/package/2006/relationships"><Relationship Id="rId8" Type="http://schemas.openxmlformats.org/officeDocument/2006/relationships/hyperlink" Target="http://oiswww.eumetsat.org/WEBOPS/eps-pg/ASCAT/ASCAT-PG-4ProdOverview.htm" TargetMode="External"/><Relationship Id="rId3" Type="http://schemas.openxmlformats.org/officeDocument/2006/relationships/hyperlink" Target="http://manati.orbit.nesdis.noaa.gov/datasets/ASCATData.php" TargetMode="External"/><Relationship Id="rId7" Type="http://schemas.openxmlformats.org/officeDocument/2006/relationships/image" Target="../media/image47.gif"/><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image" Target="../media/image39.png"/><Relationship Id="rId4" Type="http://schemas.openxmlformats.org/officeDocument/2006/relationships/image" Target="../media/image42.png"/></Relationships>
</file>

<file path=ppt/slides/_rels/slide16.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46.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42.png"/><Relationship Id="rId4" Type="http://schemas.openxmlformats.org/officeDocument/2006/relationships/image" Target="../media/image49.png"/></Relationships>
</file>

<file path=ppt/slides/_rels/slide17.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hyperlink" Target="http://www.ssd.noaa.gov/imagery/neatl.html" TargetMode="External"/><Relationship Id="rId7" Type="http://schemas.openxmlformats.org/officeDocument/2006/relationships/image" Target="../media/image18.jpeg"/><Relationship Id="rId2" Type="http://schemas.openxmlformats.org/officeDocument/2006/relationships/image" Target="../media/image50.gif"/><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52.png"/><Relationship Id="rId4" Type="http://schemas.openxmlformats.org/officeDocument/2006/relationships/image" Target="../media/image5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8" Type="http://schemas.openxmlformats.org/officeDocument/2006/relationships/image" Target="../media/image56.jpeg"/><Relationship Id="rId3" Type="http://schemas.openxmlformats.org/officeDocument/2006/relationships/image" Target="../media/image53.png"/><Relationship Id="rId7" Type="http://schemas.openxmlformats.org/officeDocument/2006/relationships/image" Target="../media/image55.jpe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41.png"/><Relationship Id="rId10" Type="http://schemas.openxmlformats.org/officeDocument/2006/relationships/image" Target="../media/image58.png"/><Relationship Id="rId4" Type="http://schemas.openxmlformats.org/officeDocument/2006/relationships/image" Target="../media/image54.jpeg"/><Relationship Id="rId9" Type="http://schemas.openxmlformats.org/officeDocument/2006/relationships/image" Target="../media/image57.jpeg"/></Relationships>
</file>

<file path=ppt/slides/_rels/slide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61.jpeg"/><Relationship Id="rId5" Type="http://schemas.openxmlformats.org/officeDocument/2006/relationships/image" Target="../media/image18.jpeg"/><Relationship Id="rId4" Type="http://schemas.openxmlformats.org/officeDocument/2006/relationships/image" Target="../media/image60.png"/></Relationships>
</file>

<file path=ppt/slides/_rels/slide21.xml.rels><?xml version="1.0" encoding="UTF-8" standalone="yes"?>
<Relationships xmlns="http://schemas.openxmlformats.org/package/2006/relationships"><Relationship Id="rId8" Type="http://schemas.openxmlformats.org/officeDocument/2006/relationships/image" Target="../media/image66.jpeg"/><Relationship Id="rId3" Type="http://schemas.openxmlformats.org/officeDocument/2006/relationships/image" Target="../media/image62.png"/><Relationship Id="rId7" Type="http://schemas.openxmlformats.org/officeDocument/2006/relationships/image" Target="../media/image58.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 Id="rId9" Type="http://schemas.openxmlformats.org/officeDocument/2006/relationships/image" Target="../media/image67.jpeg"/></Relationships>
</file>

<file path=ppt/slides/_rels/slide2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53.png"/><Relationship Id="rId1" Type="http://schemas.openxmlformats.org/officeDocument/2006/relationships/slideLayout" Target="../slideLayouts/slideLayout7.xml"/><Relationship Id="rId6" Type="http://schemas.openxmlformats.org/officeDocument/2006/relationships/image" Target="../media/image66.jpeg"/><Relationship Id="rId5" Type="http://schemas.openxmlformats.org/officeDocument/2006/relationships/image" Target="../media/image69.png"/><Relationship Id="rId4" Type="http://schemas.openxmlformats.org/officeDocument/2006/relationships/image" Target="../media/image58.png"/></Relationships>
</file>

<file path=ppt/slides/_rels/slide23.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71.png"/><Relationship Id="rId7" Type="http://schemas.openxmlformats.org/officeDocument/2006/relationships/image" Target="../media/image66.jpeg"/><Relationship Id="rId2" Type="http://schemas.openxmlformats.org/officeDocument/2006/relationships/image" Target="../media/image70.png"/><Relationship Id="rId1" Type="http://schemas.openxmlformats.org/officeDocument/2006/relationships/slideLayout" Target="../slideLayouts/slideLayout7.xml"/><Relationship Id="rId6" Type="http://schemas.openxmlformats.org/officeDocument/2006/relationships/hyperlink" Target="http://nws.met.psu.edu/ensembles/global.html" TargetMode="External"/><Relationship Id="rId5" Type="http://schemas.openxmlformats.org/officeDocument/2006/relationships/image" Target="../media/image73.png"/><Relationship Id="rId10" Type="http://schemas.openxmlformats.org/officeDocument/2006/relationships/image" Target="../media/image76.png"/><Relationship Id="rId4" Type="http://schemas.openxmlformats.org/officeDocument/2006/relationships/image" Target="../media/image72.png"/><Relationship Id="rId9" Type="http://schemas.openxmlformats.org/officeDocument/2006/relationships/image" Target="../media/image75.png"/></Relationships>
</file>

<file path=ppt/slides/_rels/slide2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hyperlink" Target="http://www.osdpd.noaa.gov/bTPW" TargetMode="External"/><Relationship Id="rId1" Type="http://schemas.openxmlformats.org/officeDocument/2006/relationships/slideLayout" Target="../slideLayouts/slideLayout7.xml"/><Relationship Id="rId5" Type="http://schemas.openxmlformats.org/officeDocument/2006/relationships/hyperlink" Target="http://www.osdpd.noaa.gov/bTPW/TPW_Animation.html?product=EUROPE_TPW" TargetMode="External"/><Relationship Id="rId4" Type="http://schemas.openxmlformats.org/officeDocument/2006/relationships/image" Target="../media/image78.png"/></Relationships>
</file>

<file path=ppt/slides/_rels/slide25.xml.rels><?xml version="1.0" encoding="UTF-8" standalone="yes"?>
<Relationships xmlns="http://schemas.openxmlformats.org/package/2006/relationships"><Relationship Id="rId8" Type="http://schemas.openxmlformats.org/officeDocument/2006/relationships/image" Target="../media/image57.jpeg"/><Relationship Id="rId3" Type="http://schemas.openxmlformats.org/officeDocument/2006/relationships/image" Target="../media/image54.jpeg"/><Relationship Id="rId7" Type="http://schemas.openxmlformats.org/officeDocument/2006/relationships/image" Target="../media/image55.jpe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56.jpeg"/><Relationship Id="rId5" Type="http://schemas.openxmlformats.org/officeDocument/2006/relationships/image" Target="../media/image45.png"/><Relationship Id="rId10" Type="http://schemas.openxmlformats.org/officeDocument/2006/relationships/image" Target="../media/image44.png"/><Relationship Id="rId4" Type="http://schemas.openxmlformats.org/officeDocument/2006/relationships/image" Target="../media/image43.png"/><Relationship Id="rId9" Type="http://schemas.openxmlformats.org/officeDocument/2006/relationships/image" Target="../media/image79.png"/></Relationships>
</file>

<file path=ppt/slides/_rels/slide26.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80.png"/><Relationship Id="rId7" Type="http://schemas.openxmlformats.org/officeDocument/2006/relationships/image" Target="../media/image5.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39.png"/><Relationship Id="rId4" Type="http://schemas.openxmlformats.org/officeDocument/2006/relationships/image" Target="../media/image79.png"/><Relationship Id="rId9" Type="http://schemas.openxmlformats.org/officeDocument/2006/relationships/image" Target="../media/image81.png"/></Relationships>
</file>

<file path=ppt/slides/_rels/slide27.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hyperlink" Target="http://www.ospo.noaa.gov/Products/atmosphere/brr" TargetMode="Externa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8" Type="http://schemas.openxmlformats.org/officeDocument/2006/relationships/image" Target="../media/image85.gif"/><Relationship Id="rId13" Type="http://schemas.openxmlformats.org/officeDocument/2006/relationships/image" Target="../media/image90.jpeg"/><Relationship Id="rId3" Type="http://schemas.openxmlformats.org/officeDocument/2006/relationships/hyperlink" Target="http://www.nat-hazards-earth-syst-sci.net/12/715/2012/nhess-12-715-2012.pdf" TargetMode="External"/><Relationship Id="rId7" Type="http://schemas.openxmlformats.org/officeDocument/2006/relationships/image" Target="../media/image44.png"/><Relationship Id="rId12" Type="http://schemas.openxmlformats.org/officeDocument/2006/relationships/image" Target="../media/image89.jpe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84.jpeg"/><Relationship Id="rId11" Type="http://schemas.openxmlformats.org/officeDocument/2006/relationships/image" Target="../media/image88.png"/><Relationship Id="rId5" Type="http://schemas.openxmlformats.org/officeDocument/2006/relationships/image" Target="../media/image83.gif"/><Relationship Id="rId10" Type="http://schemas.openxmlformats.org/officeDocument/2006/relationships/image" Target="../media/image87.gif"/><Relationship Id="rId4" Type="http://schemas.openxmlformats.org/officeDocument/2006/relationships/hyperlink" Target="http://nws.met.psu.edu/severe/2010/20Feb2010.pdf" TargetMode="External"/><Relationship Id="rId9" Type="http://schemas.openxmlformats.org/officeDocument/2006/relationships/image" Target="../media/image86.png"/><Relationship Id="rId14" Type="http://schemas.openxmlformats.org/officeDocument/2006/relationships/image" Target="../media/image91.jpeg"/></Relationships>
</file>

<file path=ppt/slides/_rels/slide29.xml.rels><?xml version="1.0" encoding="UTF-8" standalone="yes"?>
<Relationships xmlns="http://schemas.openxmlformats.org/package/2006/relationships"><Relationship Id="rId8" Type="http://schemas.openxmlformats.org/officeDocument/2006/relationships/image" Target="../media/image96.png"/><Relationship Id="rId3" Type="http://schemas.openxmlformats.org/officeDocument/2006/relationships/image" Target="../media/image92.png"/><Relationship Id="rId7" Type="http://schemas.openxmlformats.org/officeDocument/2006/relationships/image" Target="../media/image95.png"/><Relationship Id="rId12" Type="http://schemas.openxmlformats.org/officeDocument/2006/relationships/image" Target="../media/image100.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94.jpeg"/><Relationship Id="rId11" Type="http://schemas.openxmlformats.org/officeDocument/2006/relationships/image" Target="../media/image99.png"/><Relationship Id="rId5" Type="http://schemas.openxmlformats.org/officeDocument/2006/relationships/image" Target="../media/image93.jpeg"/><Relationship Id="rId10" Type="http://schemas.openxmlformats.org/officeDocument/2006/relationships/image" Target="../media/image98.png"/><Relationship Id="rId4" Type="http://schemas.openxmlformats.org/officeDocument/2006/relationships/image" Target="../media/image53.png"/><Relationship Id="rId9" Type="http://schemas.openxmlformats.org/officeDocument/2006/relationships/image" Target="../media/image97.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101.gif"/><Relationship Id="rId2" Type="http://schemas.openxmlformats.org/officeDocument/2006/relationships/notesSlide" Target="../notesSlides/notesSlide23.xml"/><Relationship Id="rId1" Type="http://schemas.openxmlformats.org/officeDocument/2006/relationships/slideLayout" Target="../slideLayouts/slideLayout1.xml"/><Relationship Id="rId5" Type="http://schemas.openxmlformats.org/officeDocument/2006/relationships/image" Target="../media/image102.jpeg"/><Relationship Id="rId4" Type="http://schemas.openxmlformats.org/officeDocument/2006/relationships/image" Target="../media/image86.png"/></Relationships>
</file>

<file path=ppt/slides/_rels/slide31.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24.xml"/><Relationship Id="rId1" Type="http://schemas.openxmlformats.org/officeDocument/2006/relationships/slideLayout" Target="../slideLayouts/slideLayout1.xml"/><Relationship Id="rId5" Type="http://schemas.openxmlformats.org/officeDocument/2006/relationships/image" Target="../media/image88.png"/><Relationship Id="rId4" Type="http://schemas.openxmlformats.org/officeDocument/2006/relationships/image" Target="../media/image103.gif"/></Relationships>
</file>

<file path=ppt/slides/_rels/slide32.xml.rels><?xml version="1.0" encoding="UTF-8" standalone="yes"?>
<Relationships xmlns="http://schemas.openxmlformats.org/package/2006/relationships"><Relationship Id="rId8" Type="http://schemas.openxmlformats.org/officeDocument/2006/relationships/image" Target="../media/image106.png"/><Relationship Id="rId13" Type="http://schemas.openxmlformats.org/officeDocument/2006/relationships/image" Target="../media/image109.jpeg"/><Relationship Id="rId3" Type="http://schemas.openxmlformats.org/officeDocument/2006/relationships/image" Target="../media/image86.png"/><Relationship Id="rId7" Type="http://schemas.openxmlformats.org/officeDocument/2006/relationships/image" Target="../media/image105.png"/><Relationship Id="rId12" Type="http://schemas.openxmlformats.org/officeDocument/2006/relationships/hyperlink" Target="http://www.nasa.gov/centers/marshall/home/index.html" TargetMode="External"/><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104.png"/><Relationship Id="rId11" Type="http://schemas.openxmlformats.org/officeDocument/2006/relationships/image" Target="../media/image44.png"/><Relationship Id="rId5" Type="http://schemas.openxmlformats.org/officeDocument/2006/relationships/image" Target="../media/image95.png"/><Relationship Id="rId10" Type="http://schemas.openxmlformats.org/officeDocument/2006/relationships/image" Target="../media/image108.png"/><Relationship Id="rId4" Type="http://schemas.openxmlformats.org/officeDocument/2006/relationships/image" Target="../media/image102.jpeg"/><Relationship Id="rId9" Type="http://schemas.openxmlformats.org/officeDocument/2006/relationships/image" Target="../media/image107.png"/></Relationships>
</file>

<file path=ppt/slides/_rels/slide33.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26.xml"/><Relationship Id="rId1" Type="http://schemas.openxmlformats.org/officeDocument/2006/relationships/slideLayout" Target="../slideLayouts/slideLayout7.xml"/><Relationship Id="rId5" Type="http://schemas.openxmlformats.org/officeDocument/2006/relationships/hyperlink" Target="mailto:Sheldon.Kusselson@verizon.net" TargetMode="External"/><Relationship Id="rId4" Type="http://schemas.openxmlformats.org/officeDocument/2006/relationships/hyperlink" Target="mailto:Sheldon.Kusselson@noaa.gov" TargetMode="Externa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23.jpeg"/><Relationship Id="rId13" Type="http://schemas.openxmlformats.org/officeDocument/2006/relationships/image" Target="../media/image11.png"/><Relationship Id="rId18" Type="http://schemas.openxmlformats.org/officeDocument/2006/relationships/image" Target="../media/image25.jpeg"/><Relationship Id="rId3" Type="http://schemas.openxmlformats.org/officeDocument/2006/relationships/image" Target="../media/image7.png"/><Relationship Id="rId7" Type="http://schemas.openxmlformats.org/officeDocument/2006/relationships/image" Target="../media/image17.png"/><Relationship Id="rId12" Type="http://schemas.openxmlformats.org/officeDocument/2006/relationships/image" Target="../media/image14.png"/><Relationship Id="rId17" Type="http://schemas.openxmlformats.org/officeDocument/2006/relationships/image" Target="../media/image24.png"/><Relationship Id="rId2" Type="http://schemas.openxmlformats.org/officeDocument/2006/relationships/notesSlide" Target="../notesSlides/notesSlide4.xml"/><Relationship Id="rId16"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10.png"/><Relationship Id="rId11" Type="http://schemas.openxmlformats.org/officeDocument/2006/relationships/image" Target="../media/image5.png"/><Relationship Id="rId5" Type="http://schemas.openxmlformats.org/officeDocument/2006/relationships/image" Target="../media/image9.png"/><Relationship Id="rId15" Type="http://schemas.openxmlformats.org/officeDocument/2006/relationships/image" Target="../media/image13.png"/><Relationship Id="rId10" Type="http://schemas.openxmlformats.org/officeDocument/2006/relationships/image" Target="../media/image16.png"/><Relationship Id="rId4" Type="http://schemas.openxmlformats.org/officeDocument/2006/relationships/image" Target="../media/image8.png"/><Relationship Id="rId9" Type="http://schemas.openxmlformats.org/officeDocument/2006/relationships/image" Target="../media/image15.png"/><Relationship Id="rId14" Type="http://schemas.openxmlformats.org/officeDocument/2006/relationships/image" Target="../media/image12.png"/></Relationships>
</file>

<file path=ppt/slides/_rels/slide6.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2.jpeg"/><Relationship Id="rId3" Type="http://schemas.openxmlformats.org/officeDocument/2006/relationships/hyperlink" Target="http://www.nasa.gov/mission_pages/cloudsat/main/index.html" TargetMode="External"/><Relationship Id="rId7" Type="http://schemas.openxmlformats.org/officeDocument/2006/relationships/image" Target="../media/image26.png"/><Relationship Id="rId12" Type="http://schemas.openxmlformats.org/officeDocument/2006/relationships/image" Target="../media/image31.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hyperlink" Target="http://www.jaxa.jp/projects/sat/gcom_w/index_e.html" TargetMode="External"/><Relationship Id="rId11" Type="http://schemas.openxmlformats.org/officeDocument/2006/relationships/image" Target="../media/image30.jpeg"/><Relationship Id="rId5" Type="http://schemas.openxmlformats.org/officeDocument/2006/relationships/hyperlink" Target="http://meghatropiques.ipsl.polytechnique.fr/" TargetMode="External"/><Relationship Id="rId10" Type="http://schemas.openxmlformats.org/officeDocument/2006/relationships/image" Target="../media/image29.png"/><Relationship Id="rId4" Type="http://schemas.openxmlformats.org/officeDocument/2006/relationships/hyperlink" Target="http://www.nrl.navy.mil/WindSat/DataProducts.php" TargetMode="External"/><Relationship Id="rId9" Type="http://schemas.openxmlformats.org/officeDocument/2006/relationships/image" Target="../media/image28.png"/><Relationship Id="rId14" Type="http://schemas.openxmlformats.org/officeDocument/2006/relationships/image" Target="../media/image33.png"/></Relationships>
</file>

<file path=ppt/slides/_rels/slide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23.jpeg"/><Relationship Id="rId4" Type="http://schemas.openxmlformats.org/officeDocument/2006/relationships/image" Target="../media/image35.png"/></Relationships>
</file>

<file path=ppt/slides/_rels/slide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34.jpeg"/><Relationship Id="rId4" Type="http://schemas.openxmlformats.org/officeDocument/2006/relationships/image" Target="../media/image35.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6"/>
          <p:cNvSpPr>
            <a:spLocks noGrp="1" noChangeArrowheads="1"/>
          </p:cNvSpPr>
          <p:nvPr>
            <p:ph type="sldNum" sz="quarter" idx="12"/>
          </p:nvPr>
        </p:nvSpPr>
        <p:spPr/>
        <p:txBody>
          <a:bodyPr/>
          <a:lstStyle/>
          <a:p>
            <a:pPr>
              <a:defRPr/>
            </a:pPr>
            <a:fld id="{FB973E08-D883-4AC1-BBB2-AC5267B404FD}" type="slidenum">
              <a:rPr lang="en-US" smtClean="0">
                <a:latin typeface="Arial" pitchFamily="34" charset="0"/>
              </a:rPr>
              <a:pPr>
                <a:defRPr/>
              </a:pPr>
              <a:t>1</a:t>
            </a:fld>
            <a:endParaRPr lang="en-US" dirty="0" smtClean="0">
              <a:latin typeface="Arial" pitchFamily="34" charset="0"/>
            </a:endParaRPr>
          </a:p>
        </p:txBody>
      </p:sp>
      <p:sp>
        <p:nvSpPr>
          <p:cNvPr id="4099" name="Text Box 2"/>
          <p:cNvSpPr txBox="1">
            <a:spLocks noChangeArrowheads="1"/>
          </p:cNvSpPr>
          <p:nvPr/>
        </p:nvSpPr>
        <p:spPr bwMode="auto">
          <a:xfrm>
            <a:off x="0" y="0"/>
            <a:ext cx="9144000" cy="757238"/>
          </a:xfrm>
          <a:prstGeom prst="rect">
            <a:avLst/>
          </a:prstGeom>
          <a:noFill/>
          <a:ln w="9525">
            <a:noFill/>
            <a:miter lim="800000"/>
            <a:headEnd/>
            <a:tailEnd/>
          </a:ln>
        </p:spPr>
        <p:txBody>
          <a:bodyPr lIns="9144" tIns="9144" rIns="9144" bIns="9144">
            <a:spAutoFit/>
          </a:bodyPr>
          <a:lstStyle/>
          <a:p>
            <a:pPr algn="ctr">
              <a:spcBef>
                <a:spcPct val="50000"/>
              </a:spcBef>
            </a:pPr>
            <a:r>
              <a:rPr lang="en-US" sz="2400" b="1" dirty="0"/>
              <a:t>Overview of Microwave Products - AMSU, MHS, SSMIS         and Blended Total </a:t>
            </a:r>
            <a:r>
              <a:rPr lang="en-US" sz="2400" b="1" dirty="0" err="1"/>
              <a:t>Precipitable</a:t>
            </a:r>
            <a:r>
              <a:rPr lang="en-US" sz="2400" b="1"/>
              <a:t> Water and Rain Rate</a:t>
            </a:r>
          </a:p>
        </p:txBody>
      </p:sp>
      <p:sp>
        <p:nvSpPr>
          <p:cNvPr id="4100" name="Text Box 4"/>
          <p:cNvSpPr txBox="1">
            <a:spLocks noChangeArrowheads="1"/>
          </p:cNvSpPr>
          <p:nvPr/>
        </p:nvSpPr>
        <p:spPr bwMode="auto">
          <a:xfrm>
            <a:off x="0" y="793750"/>
            <a:ext cx="9144000" cy="1187450"/>
          </a:xfrm>
          <a:prstGeom prst="rect">
            <a:avLst/>
          </a:prstGeom>
          <a:noFill/>
          <a:ln w="9525">
            <a:noFill/>
            <a:miter lim="800000"/>
            <a:headEnd/>
            <a:tailEnd/>
          </a:ln>
        </p:spPr>
        <p:txBody>
          <a:bodyPr lIns="9144" tIns="9144" rIns="9144" bIns="9144">
            <a:spAutoFit/>
          </a:bodyPr>
          <a:lstStyle/>
          <a:p>
            <a:pPr algn="ctr">
              <a:spcBef>
                <a:spcPct val="50000"/>
              </a:spcBef>
            </a:pPr>
            <a:r>
              <a:rPr lang="en-US" sz="2000" b="1"/>
              <a:t>Sheldon Kusselson                                                                                                                               </a:t>
            </a:r>
            <a:r>
              <a:rPr lang="en-US" sz="1400" b="1"/>
              <a:t>National Oceanic and Atmospheric Administration (NOAA)                                                                                            National Environmental Satellite Data and Information Service (NESDIS)                                                     Office of Satellite Product and Operations (OSPO) / Satellite Product and Services Division (SPSD)                                                                                           Satellite Analysis Branch (SAB)     </a:t>
            </a:r>
          </a:p>
        </p:txBody>
      </p:sp>
      <p:sp>
        <p:nvSpPr>
          <p:cNvPr id="4101" name="Text Box 5"/>
          <p:cNvSpPr txBox="1">
            <a:spLocks noChangeArrowheads="1"/>
          </p:cNvSpPr>
          <p:nvPr/>
        </p:nvSpPr>
        <p:spPr bwMode="auto">
          <a:xfrm>
            <a:off x="0" y="6256338"/>
            <a:ext cx="9144000" cy="449262"/>
          </a:xfrm>
          <a:prstGeom prst="rect">
            <a:avLst/>
          </a:prstGeom>
          <a:noFill/>
          <a:ln w="9525">
            <a:noFill/>
            <a:miter lim="800000"/>
            <a:headEnd/>
            <a:tailEnd/>
          </a:ln>
        </p:spPr>
        <p:txBody>
          <a:bodyPr lIns="9144" tIns="9144" rIns="9144" bIns="9144">
            <a:spAutoFit/>
          </a:bodyPr>
          <a:lstStyle/>
          <a:p>
            <a:pPr algn="ctr"/>
            <a:r>
              <a:rPr lang="en-GB" sz="1400" b="1" i="1"/>
              <a:t>EUMETSAT  Polar  Satellite  Week</a:t>
            </a:r>
            <a:endParaRPr lang="en-US" sz="1400" b="1" i="1"/>
          </a:p>
          <a:p>
            <a:pPr algn="ctr"/>
            <a:r>
              <a:rPr lang="en-GB" sz="1400" b="1" i="1"/>
              <a:t>Session 1   -   Precipitation I   -   5 November 2012</a:t>
            </a:r>
            <a:r>
              <a:rPr lang="en-US" sz="1400" b="1" i="1"/>
              <a:t>                   </a:t>
            </a:r>
          </a:p>
        </p:txBody>
      </p:sp>
      <p:pic>
        <p:nvPicPr>
          <p:cNvPr id="4102" name="Picture 6" descr="noaalogo"/>
          <p:cNvPicPr>
            <a:picLocks noChangeAspect="1" noChangeArrowheads="1"/>
          </p:cNvPicPr>
          <p:nvPr/>
        </p:nvPicPr>
        <p:blipFill>
          <a:blip r:embed="rId2" cstate="print"/>
          <a:srcRect/>
          <a:stretch>
            <a:fillRect/>
          </a:stretch>
        </p:blipFill>
        <p:spPr bwMode="auto">
          <a:xfrm>
            <a:off x="0" y="0"/>
            <a:ext cx="457200" cy="458788"/>
          </a:xfrm>
          <a:prstGeom prst="rect">
            <a:avLst/>
          </a:prstGeom>
          <a:noFill/>
          <a:ln w="9525">
            <a:noFill/>
            <a:miter lim="800000"/>
            <a:headEnd/>
            <a:tailEnd/>
          </a:ln>
        </p:spPr>
      </p:pic>
      <p:pic>
        <p:nvPicPr>
          <p:cNvPr id="4103" name="Picture 2"/>
          <p:cNvPicPr>
            <a:picLocks noChangeAspect="1" noChangeArrowheads="1"/>
          </p:cNvPicPr>
          <p:nvPr/>
        </p:nvPicPr>
        <p:blipFill>
          <a:blip r:embed="rId3" cstate="print"/>
          <a:srcRect/>
          <a:stretch>
            <a:fillRect/>
          </a:stretch>
        </p:blipFill>
        <p:spPr bwMode="auto">
          <a:xfrm>
            <a:off x="8701088" y="0"/>
            <a:ext cx="442912" cy="457200"/>
          </a:xfrm>
          <a:prstGeom prst="rect">
            <a:avLst/>
          </a:prstGeom>
          <a:noFill/>
          <a:ln w="9525">
            <a:noFill/>
            <a:miter lim="800000"/>
            <a:headEnd/>
            <a:tailEnd/>
          </a:ln>
        </p:spPr>
      </p:pic>
      <p:pic>
        <p:nvPicPr>
          <p:cNvPr id="4104" name="Picture 2"/>
          <p:cNvPicPr>
            <a:picLocks noChangeAspect="1" noChangeArrowheads="1"/>
          </p:cNvPicPr>
          <p:nvPr/>
        </p:nvPicPr>
        <p:blipFill>
          <a:blip r:embed="rId4" cstate="print"/>
          <a:srcRect/>
          <a:stretch>
            <a:fillRect/>
          </a:stretch>
        </p:blipFill>
        <p:spPr bwMode="auto">
          <a:xfrm>
            <a:off x="8001000" y="6176963"/>
            <a:ext cx="1143000" cy="681037"/>
          </a:xfrm>
          <a:prstGeom prst="rect">
            <a:avLst/>
          </a:prstGeom>
          <a:noFill/>
          <a:ln w="9525">
            <a:noFill/>
            <a:miter lim="800000"/>
            <a:headEnd/>
            <a:tailEnd/>
          </a:ln>
        </p:spPr>
      </p:pic>
      <p:sp>
        <p:nvSpPr>
          <p:cNvPr id="4105" name="TextBox 46"/>
          <p:cNvSpPr txBox="1">
            <a:spLocks noChangeArrowheads="1"/>
          </p:cNvSpPr>
          <p:nvPr/>
        </p:nvSpPr>
        <p:spPr bwMode="auto">
          <a:xfrm>
            <a:off x="0" y="6629400"/>
            <a:ext cx="9144000" cy="276225"/>
          </a:xfrm>
          <a:prstGeom prst="rect">
            <a:avLst/>
          </a:prstGeom>
          <a:noFill/>
          <a:ln w="9525">
            <a:noFill/>
            <a:miter lim="800000"/>
            <a:headEnd/>
            <a:tailEnd/>
          </a:ln>
        </p:spPr>
        <p:txBody>
          <a:bodyPr>
            <a:spAutoFit/>
          </a:bodyPr>
          <a:lstStyle/>
          <a:p>
            <a:pPr algn="ctr"/>
            <a:r>
              <a:rPr lang="en-US" sz="1200">
                <a:hlinkClick r:id="rId5"/>
              </a:rPr>
              <a:t>ftp://satepsanone.nesdis.noaa.gov/Presentations/Other/Polar_Satellite_Week_Session1.ppt</a:t>
            </a:r>
            <a:r>
              <a:rPr lang="en-US" sz="1200"/>
              <a:t>      </a:t>
            </a:r>
          </a:p>
        </p:txBody>
      </p:sp>
      <p:sp>
        <p:nvSpPr>
          <p:cNvPr id="4106" name="TextBox 40"/>
          <p:cNvSpPr txBox="1">
            <a:spLocks noChangeArrowheads="1"/>
          </p:cNvSpPr>
          <p:nvPr/>
        </p:nvSpPr>
        <p:spPr bwMode="auto">
          <a:xfrm>
            <a:off x="2133600" y="4495800"/>
            <a:ext cx="1524000" cy="228600"/>
          </a:xfrm>
          <a:prstGeom prst="rect">
            <a:avLst/>
          </a:prstGeom>
          <a:noFill/>
          <a:ln w="9525">
            <a:noFill/>
            <a:miter lim="800000"/>
            <a:headEnd/>
            <a:tailEnd/>
          </a:ln>
        </p:spPr>
        <p:txBody>
          <a:bodyPr>
            <a:spAutoFit/>
          </a:bodyPr>
          <a:lstStyle/>
          <a:p>
            <a:pPr algn="ctr"/>
            <a:r>
              <a:rPr lang="en-US" sz="900"/>
              <a:t>MSG IR</a:t>
            </a:r>
          </a:p>
        </p:txBody>
      </p:sp>
      <p:sp>
        <p:nvSpPr>
          <p:cNvPr id="4107" name="TextBox 43"/>
          <p:cNvSpPr txBox="1">
            <a:spLocks noChangeArrowheads="1"/>
          </p:cNvSpPr>
          <p:nvPr/>
        </p:nvSpPr>
        <p:spPr bwMode="auto">
          <a:xfrm>
            <a:off x="3886200" y="4495800"/>
            <a:ext cx="1524000" cy="228600"/>
          </a:xfrm>
          <a:prstGeom prst="rect">
            <a:avLst/>
          </a:prstGeom>
          <a:noFill/>
          <a:ln w="9525">
            <a:noFill/>
            <a:miter lim="800000"/>
            <a:headEnd/>
            <a:tailEnd/>
          </a:ln>
        </p:spPr>
        <p:txBody>
          <a:bodyPr>
            <a:spAutoFit/>
          </a:bodyPr>
          <a:lstStyle/>
          <a:p>
            <a:pPr algn="ctr"/>
            <a:r>
              <a:rPr lang="en-US" sz="900"/>
              <a:t>MSG Visible</a:t>
            </a:r>
          </a:p>
        </p:txBody>
      </p:sp>
      <p:pic>
        <p:nvPicPr>
          <p:cNvPr id="4108" name="Picture 2"/>
          <p:cNvPicPr>
            <a:picLocks noChangeAspect="1" noChangeArrowheads="1"/>
          </p:cNvPicPr>
          <p:nvPr/>
        </p:nvPicPr>
        <p:blipFill>
          <a:blip r:embed="rId6" cstate="print"/>
          <a:srcRect/>
          <a:stretch>
            <a:fillRect/>
          </a:stretch>
        </p:blipFill>
        <p:spPr bwMode="auto">
          <a:xfrm>
            <a:off x="7239000" y="4419600"/>
            <a:ext cx="306388" cy="228600"/>
          </a:xfrm>
          <a:prstGeom prst="rect">
            <a:avLst/>
          </a:prstGeom>
          <a:noFill/>
          <a:ln w="9525">
            <a:noFill/>
            <a:miter lim="800000"/>
            <a:headEnd/>
            <a:tailEnd/>
          </a:ln>
        </p:spPr>
      </p:pic>
      <p:sp>
        <p:nvSpPr>
          <p:cNvPr id="4109" name="TextBox 36"/>
          <p:cNvSpPr txBox="1">
            <a:spLocks noChangeArrowheads="1"/>
          </p:cNvSpPr>
          <p:nvPr/>
        </p:nvSpPr>
        <p:spPr bwMode="auto">
          <a:xfrm>
            <a:off x="1219200" y="4432300"/>
            <a:ext cx="838200" cy="215900"/>
          </a:xfrm>
          <a:prstGeom prst="rect">
            <a:avLst/>
          </a:prstGeom>
          <a:noFill/>
          <a:ln w="9525">
            <a:noFill/>
            <a:miter lim="800000"/>
            <a:headEnd/>
            <a:tailEnd/>
          </a:ln>
        </p:spPr>
        <p:txBody>
          <a:bodyPr>
            <a:spAutoFit/>
          </a:bodyPr>
          <a:lstStyle/>
          <a:p>
            <a:pPr algn="ctr"/>
            <a:r>
              <a:rPr lang="en-US" sz="800" b="1" i="1"/>
              <a:t>Aug 15, 2012</a:t>
            </a:r>
          </a:p>
        </p:txBody>
      </p:sp>
      <p:sp>
        <p:nvSpPr>
          <p:cNvPr id="4110" name="Text Box 39"/>
          <p:cNvSpPr txBox="1">
            <a:spLocks noChangeArrowheads="1"/>
          </p:cNvSpPr>
          <p:nvPr/>
        </p:nvSpPr>
        <p:spPr bwMode="auto">
          <a:xfrm>
            <a:off x="7620000" y="3432175"/>
            <a:ext cx="1524000" cy="1292225"/>
          </a:xfrm>
          <a:prstGeom prst="rect">
            <a:avLst/>
          </a:prstGeom>
          <a:noFill/>
          <a:ln w="9525">
            <a:noFill/>
            <a:miter lim="800000"/>
            <a:headEnd/>
            <a:tailEnd/>
          </a:ln>
        </p:spPr>
        <p:txBody>
          <a:bodyPr>
            <a:spAutoFit/>
          </a:bodyPr>
          <a:lstStyle/>
          <a:p>
            <a:pPr>
              <a:spcBef>
                <a:spcPct val="50000"/>
              </a:spcBef>
            </a:pPr>
            <a:r>
              <a:rPr lang="en-US" sz="1200"/>
              <a:t>Contributions by</a:t>
            </a:r>
          </a:p>
          <a:p>
            <a:pPr>
              <a:spcBef>
                <a:spcPct val="50000"/>
              </a:spcBef>
            </a:pPr>
            <a:r>
              <a:rPr lang="en-US" sz="1200" b="1"/>
              <a:t>Limin Zhao    Ralph Ferraro  Bob Kuligowski Stanley Kidder  John Forsythe</a:t>
            </a:r>
          </a:p>
        </p:txBody>
      </p:sp>
      <p:pic>
        <p:nvPicPr>
          <p:cNvPr id="4111" name="Picture 4" descr="https://encrypted-tbn2.google.com/images?q=tbn:ANd9GcSDOBBVcz4koOD0nQdqxhiIBAmlxLHbi8wBLndCfbX6s9IX_J-Q3g"/>
          <p:cNvPicPr>
            <a:picLocks noChangeAspect="1" noChangeArrowheads="1"/>
          </p:cNvPicPr>
          <p:nvPr/>
        </p:nvPicPr>
        <p:blipFill>
          <a:blip r:embed="rId7" cstate="print"/>
          <a:srcRect l="12851" r="16466" b="7921"/>
          <a:stretch>
            <a:fillRect/>
          </a:stretch>
        </p:blipFill>
        <p:spPr bwMode="auto">
          <a:xfrm>
            <a:off x="0" y="6172200"/>
            <a:ext cx="1143000" cy="685800"/>
          </a:xfrm>
          <a:prstGeom prst="rect">
            <a:avLst/>
          </a:prstGeom>
          <a:noFill/>
          <a:ln w="9525">
            <a:noFill/>
            <a:miter lim="800000"/>
            <a:headEnd/>
            <a:tailEnd/>
          </a:ln>
        </p:spPr>
      </p:pic>
      <p:sp>
        <p:nvSpPr>
          <p:cNvPr id="4112" name="TextBox 40"/>
          <p:cNvSpPr txBox="1">
            <a:spLocks noChangeArrowheads="1"/>
          </p:cNvSpPr>
          <p:nvPr/>
        </p:nvSpPr>
        <p:spPr bwMode="auto">
          <a:xfrm>
            <a:off x="-76200" y="6705600"/>
            <a:ext cx="457200" cy="184150"/>
          </a:xfrm>
          <a:prstGeom prst="rect">
            <a:avLst/>
          </a:prstGeom>
          <a:noFill/>
          <a:ln w="9525">
            <a:noFill/>
            <a:miter lim="800000"/>
            <a:headEnd/>
            <a:tailEnd/>
          </a:ln>
        </p:spPr>
        <p:txBody>
          <a:bodyPr>
            <a:spAutoFit/>
          </a:bodyPr>
          <a:lstStyle/>
          <a:p>
            <a:r>
              <a:rPr lang="en-US" sz="600"/>
              <a:t>MetOp</a:t>
            </a:r>
          </a:p>
        </p:txBody>
      </p:sp>
      <p:pic>
        <p:nvPicPr>
          <p:cNvPr id="4113" name="Picture 40" descr="2012AUG15MIRSTPW.GIF"/>
          <p:cNvPicPr>
            <a:picLocks noChangeAspect="1"/>
          </p:cNvPicPr>
          <p:nvPr/>
        </p:nvPicPr>
        <p:blipFill>
          <a:blip r:embed="rId8" cstate="print"/>
          <a:srcRect/>
          <a:stretch>
            <a:fillRect/>
          </a:stretch>
        </p:blipFill>
        <p:spPr bwMode="auto">
          <a:xfrm>
            <a:off x="1295400" y="2057400"/>
            <a:ext cx="1524000" cy="1066800"/>
          </a:xfrm>
          <a:prstGeom prst="rect">
            <a:avLst/>
          </a:prstGeom>
          <a:noFill/>
          <a:ln w="9525">
            <a:noFill/>
            <a:miter lim="800000"/>
            <a:headEnd/>
            <a:tailEnd/>
          </a:ln>
        </p:spPr>
      </p:pic>
      <p:sp>
        <p:nvSpPr>
          <p:cNvPr id="4114" name="TextBox 41"/>
          <p:cNvSpPr txBox="1">
            <a:spLocks noChangeArrowheads="1"/>
          </p:cNvSpPr>
          <p:nvPr/>
        </p:nvSpPr>
        <p:spPr bwMode="auto">
          <a:xfrm>
            <a:off x="1295400" y="3048000"/>
            <a:ext cx="1524000" cy="228600"/>
          </a:xfrm>
          <a:prstGeom prst="rect">
            <a:avLst/>
          </a:prstGeom>
          <a:noFill/>
          <a:ln w="9525">
            <a:noFill/>
            <a:miter lim="800000"/>
            <a:headEnd/>
            <a:tailEnd/>
          </a:ln>
        </p:spPr>
        <p:txBody>
          <a:bodyPr>
            <a:spAutoFit/>
          </a:bodyPr>
          <a:lstStyle/>
          <a:p>
            <a:pPr algn="ctr"/>
            <a:r>
              <a:rPr lang="en-US" sz="900"/>
              <a:t>MIRS AMSU-A TPW</a:t>
            </a:r>
          </a:p>
        </p:txBody>
      </p:sp>
      <p:pic>
        <p:nvPicPr>
          <p:cNvPr id="4115" name="Picture 42" descr="2012AUG15SSMISPW.GIF"/>
          <p:cNvPicPr>
            <a:picLocks noChangeAspect="1"/>
          </p:cNvPicPr>
          <p:nvPr/>
        </p:nvPicPr>
        <p:blipFill>
          <a:blip r:embed="rId9" cstate="print"/>
          <a:srcRect/>
          <a:stretch>
            <a:fillRect/>
          </a:stretch>
        </p:blipFill>
        <p:spPr bwMode="auto">
          <a:xfrm>
            <a:off x="3048000" y="2057400"/>
            <a:ext cx="1524000" cy="1066800"/>
          </a:xfrm>
          <a:prstGeom prst="rect">
            <a:avLst/>
          </a:prstGeom>
          <a:noFill/>
          <a:ln w="9525">
            <a:noFill/>
            <a:miter lim="800000"/>
            <a:headEnd/>
            <a:tailEnd/>
          </a:ln>
        </p:spPr>
      </p:pic>
      <p:sp>
        <p:nvSpPr>
          <p:cNvPr id="4116" name="TextBox 43"/>
          <p:cNvSpPr txBox="1">
            <a:spLocks noChangeArrowheads="1"/>
          </p:cNvSpPr>
          <p:nvPr/>
        </p:nvSpPr>
        <p:spPr bwMode="auto">
          <a:xfrm>
            <a:off x="3048000" y="3048000"/>
            <a:ext cx="1524000" cy="228600"/>
          </a:xfrm>
          <a:prstGeom prst="rect">
            <a:avLst/>
          </a:prstGeom>
          <a:noFill/>
          <a:ln w="9525">
            <a:noFill/>
            <a:miter lim="800000"/>
            <a:headEnd/>
            <a:tailEnd/>
          </a:ln>
        </p:spPr>
        <p:txBody>
          <a:bodyPr>
            <a:spAutoFit/>
          </a:bodyPr>
          <a:lstStyle/>
          <a:p>
            <a:pPr algn="ctr"/>
            <a:r>
              <a:rPr lang="en-US" sz="900"/>
              <a:t>SSMIS TPW</a:t>
            </a:r>
          </a:p>
        </p:txBody>
      </p:sp>
      <p:pic>
        <p:nvPicPr>
          <p:cNvPr id="4117" name="Picture 44" descr="2012AUG15BLTPW.GIF"/>
          <p:cNvPicPr>
            <a:picLocks noChangeAspect="1"/>
          </p:cNvPicPr>
          <p:nvPr/>
        </p:nvPicPr>
        <p:blipFill>
          <a:blip r:embed="rId10" cstate="print"/>
          <a:srcRect/>
          <a:stretch>
            <a:fillRect/>
          </a:stretch>
        </p:blipFill>
        <p:spPr bwMode="auto">
          <a:xfrm>
            <a:off x="4800600" y="2057400"/>
            <a:ext cx="1447800" cy="1066800"/>
          </a:xfrm>
          <a:prstGeom prst="rect">
            <a:avLst/>
          </a:prstGeom>
          <a:noFill/>
          <a:ln w="9525">
            <a:noFill/>
            <a:miter lim="800000"/>
            <a:headEnd/>
            <a:tailEnd/>
          </a:ln>
        </p:spPr>
      </p:pic>
      <p:sp>
        <p:nvSpPr>
          <p:cNvPr id="4118" name="TextBox 45"/>
          <p:cNvSpPr txBox="1">
            <a:spLocks noChangeArrowheads="1"/>
          </p:cNvSpPr>
          <p:nvPr/>
        </p:nvSpPr>
        <p:spPr bwMode="auto">
          <a:xfrm>
            <a:off x="4800600" y="3048000"/>
            <a:ext cx="1447800" cy="230188"/>
          </a:xfrm>
          <a:prstGeom prst="rect">
            <a:avLst/>
          </a:prstGeom>
          <a:noFill/>
          <a:ln w="9525">
            <a:noFill/>
            <a:miter lim="800000"/>
            <a:headEnd/>
            <a:tailEnd/>
          </a:ln>
        </p:spPr>
        <p:txBody>
          <a:bodyPr>
            <a:spAutoFit/>
          </a:bodyPr>
          <a:lstStyle/>
          <a:p>
            <a:pPr algn="ctr"/>
            <a:r>
              <a:rPr lang="en-US" sz="900" dirty="0" smtClean="0"/>
              <a:t>Blended TPW</a:t>
            </a:r>
            <a:endParaRPr lang="en-US" sz="900" dirty="0"/>
          </a:p>
        </p:txBody>
      </p:sp>
      <p:pic>
        <p:nvPicPr>
          <p:cNvPr id="4119" name="Picture 46" descr="2012AUG15BLTPWPCT.GIF"/>
          <p:cNvPicPr>
            <a:picLocks noChangeAspect="1"/>
          </p:cNvPicPr>
          <p:nvPr/>
        </p:nvPicPr>
        <p:blipFill>
          <a:blip r:embed="rId11" cstate="print"/>
          <a:srcRect/>
          <a:stretch>
            <a:fillRect/>
          </a:stretch>
        </p:blipFill>
        <p:spPr bwMode="auto">
          <a:xfrm>
            <a:off x="6477000" y="2057400"/>
            <a:ext cx="1447800" cy="1066800"/>
          </a:xfrm>
          <a:prstGeom prst="rect">
            <a:avLst/>
          </a:prstGeom>
          <a:noFill/>
          <a:ln w="9525">
            <a:noFill/>
            <a:miter lim="800000"/>
            <a:headEnd/>
            <a:tailEnd/>
          </a:ln>
        </p:spPr>
      </p:pic>
      <p:sp>
        <p:nvSpPr>
          <p:cNvPr id="4120" name="TextBox 47"/>
          <p:cNvSpPr txBox="1">
            <a:spLocks noChangeArrowheads="1"/>
          </p:cNvSpPr>
          <p:nvPr/>
        </p:nvSpPr>
        <p:spPr bwMode="auto">
          <a:xfrm>
            <a:off x="6477000" y="3059113"/>
            <a:ext cx="1447800" cy="369887"/>
          </a:xfrm>
          <a:prstGeom prst="rect">
            <a:avLst/>
          </a:prstGeom>
          <a:noFill/>
          <a:ln w="9525">
            <a:noFill/>
            <a:miter lim="800000"/>
            <a:headEnd/>
            <a:tailEnd/>
          </a:ln>
        </p:spPr>
        <p:txBody>
          <a:bodyPr>
            <a:spAutoFit/>
          </a:bodyPr>
          <a:lstStyle/>
          <a:p>
            <a:pPr algn="ctr"/>
            <a:r>
              <a:rPr lang="en-US" sz="900" dirty="0" smtClean="0"/>
              <a:t>Blended </a:t>
            </a:r>
            <a:r>
              <a:rPr lang="en-US" sz="900" dirty="0"/>
              <a:t>TPW        Percent of Normal</a:t>
            </a:r>
          </a:p>
        </p:txBody>
      </p:sp>
      <p:grpSp>
        <p:nvGrpSpPr>
          <p:cNvPr id="4121" name="Group 38"/>
          <p:cNvGrpSpPr>
            <a:grpSpLocks/>
          </p:cNvGrpSpPr>
          <p:nvPr/>
        </p:nvGrpSpPr>
        <p:grpSpPr bwMode="auto">
          <a:xfrm>
            <a:off x="1295400" y="4876800"/>
            <a:ext cx="1524000" cy="1295400"/>
            <a:chOff x="2133600" y="4800600"/>
            <a:chExt cx="1524000" cy="1295400"/>
          </a:xfrm>
        </p:grpSpPr>
        <p:sp>
          <p:nvSpPr>
            <p:cNvPr id="4145" name="TextBox 32"/>
            <p:cNvSpPr txBox="1">
              <a:spLocks noChangeArrowheads="1"/>
            </p:cNvSpPr>
            <p:nvPr/>
          </p:nvSpPr>
          <p:spPr bwMode="auto">
            <a:xfrm>
              <a:off x="2133600" y="5867400"/>
              <a:ext cx="1524000" cy="228600"/>
            </a:xfrm>
            <a:prstGeom prst="rect">
              <a:avLst/>
            </a:prstGeom>
            <a:noFill/>
            <a:ln w="9525">
              <a:noFill/>
              <a:miter lim="800000"/>
              <a:headEnd/>
              <a:tailEnd/>
            </a:ln>
          </p:spPr>
          <p:txBody>
            <a:bodyPr>
              <a:spAutoFit/>
            </a:bodyPr>
            <a:lstStyle/>
            <a:p>
              <a:pPr algn="ctr"/>
              <a:r>
                <a:rPr lang="en-US" sz="900"/>
                <a:t>AMSU-B MHS Rain Rate</a:t>
              </a:r>
            </a:p>
          </p:txBody>
        </p:sp>
        <p:pic>
          <p:nvPicPr>
            <p:cNvPr id="4146" name="Picture 21" descr="2012AUG15AMSURR01.GIF"/>
            <p:cNvPicPr>
              <a:picLocks noChangeAspect="1"/>
            </p:cNvPicPr>
            <p:nvPr/>
          </p:nvPicPr>
          <p:blipFill>
            <a:blip r:embed="rId12" cstate="print"/>
            <a:srcRect b="3847"/>
            <a:stretch>
              <a:fillRect/>
            </a:stretch>
          </p:blipFill>
          <p:spPr bwMode="auto">
            <a:xfrm>
              <a:off x="2133600" y="4800600"/>
              <a:ext cx="1524000" cy="1143000"/>
            </a:xfrm>
            <a:prstGeom prst="rect">
              <a:avLst/>
            </a:prstGeom>
            <a:noFill/>
            <a:ln w="9525">
              <a:noFill/>
              <a:miter lim="800000"/>
              <a:headEnd/>
              <a:tailEnd/>
            </a:ln>
          </p:spPr>
        </p:pic>
      </p:grpSp>
      <p:grpSp>
        <p:nvGrpSpPr>
          <p:cNvPr id="4122" name="Group 44"/>
          <p:cNvGrpSpPr>
            <a:grpSpLocks/>
          </p:cNvGrpSpPr>
          <p:nvPr/>
        </p:nvGrpSpPr>
        <p:grpSpPr bwMode="auto">
          <a:xfrm>
            <a:off x="3048000" y="4876800"/>
            <a:ext cx="1524000" cy="1295400"/>
            <a:chOff x="3886200" y="4876800"/>
            <a:chExt cx="1524000" cy="1295400"/>
          </a:xfrm>
        </p:grpSpPr>
        <p:sp>
          <p:nvSpPr>
            <p:cNvPr id="4143" name="TextBox 35"/>
            <p:cNvSpPr txBox="1">
              <a:spLocks noChangeArrowheads="1"/>
            </p:cNvSpPr>
            <p:nvPr/>
          </p:nvSpPr>
          <p:spPr bwMode="auto">
            <a:xfrm>
              <a:off x="3886200" y="5943600"/>
              <a:ext cx="1524000" cy="228600"/>
            </a:xfrm>
            <a:prstGeom prst="rect">
              <a:avLst/>
            </a:prstGeom>
            <a:noFill/>
            <a:ln w="9525">
              <a:noFill/>
              <a:miter lim="800000"/>
              <a:headEnd/>
              <a:tailEnd/>
            </a:ln>
          </p:spPr>
          <p:txBody>
            <a:bodyPr>
              <a:spAutoFit/>
            </a:bodyPr>
            <a:lstStyle/>
            <a:p>
              <a:pPr algn="ctr"/>
              <a:r>
                <a:rPr lang="en-US" sz="900"/>
                <a:t>SSMIS  Rain Rate</a:t>
              </a:r>
            </a:p>
          </p:txBody>
        </p:sp>
        <p:pic>
          <p:nvPicPr>
            <p:cNvPr id="4144" name="Picture 17" descr="2012AUG15SSMISRR.GIF"/>
            <p:cNvPicPr>
              <a:picLocks noChangeAspect="1"/>
            </p:cNvPicPr>
            <p:nvPr/>
          </p:nvPicPr>
          <p:blipFill>
            <a:blip r:embed="rId13" cstate="print"/>
            <a:srcRect b="4350"/>
            <a:stretch>
              <a:fillRect/>
            </a:stretch>
          </p:blipFill>
          <p:spPr bwMode="auto">
            <a:xfrm>
              <a:off x="3886200" y="4876800"/>
              <a:ext cx="1524000" cy="1143000"/>
            </a:xfrm>
            <a:prstGeom prst="rect">
              <a:avLst/>
            </a:prstGeom>
            <a:noFill/>
            <a:ln w="9525">
              <a:noFill/>
              <a:miter lim="800000"/>
              <a:headEnd/>
              <a:tailEnd/>
            </a:ln>
          </p:spPr>
        </p:pic>
      </p:grpSp>
      <p:grpSp>
        <p:nvGrpSpPr>
          <p:cNvPr id="4123" name="Group 45"/>
          <p:cNvGrpSpPr>
            <a:grpSpLocks/>
          </p:cNvGrpSpPr>
          <p:nvPr/>
        </p:nvGrpSpPr>
        <p:grpSpPr bwMode="auto">
          <a:xfrm>
            <a:off x="4800600" y="4876800"/>
            <a:ext cx="1524000" cy="1295400"/>
            <a:chOff x="5638800" y="4876800"/>
            <a:chExt cx="1524000" cy="1295400"/>
          </a:xfrm>
        </p:grpSpPr>
        <p:sp>
          <p:nvSpPr>
            <p:cNvPr id="4141" name="TextBox 30"/>
            <p:cNvSpPr txBox="1">
              <a:spLocks noChangeArrowheads="1"/>
            </p:cNvSpPr>
            <p:nvPr/>
          </p:nvSpPr>
          <p:spPr bwMode="auto">
            <a:xfrm>
              <a:off x="5638800" y="5943600"/>
              <a:ext cx="1524000" cy="228600"/>
            </a:xfrm>
            <a:prstGeom prst="rect">
              <a:avLst/>
            </a:prstGeom>
            <a:noFill/>
            <a:ln w="9525">
              <a:noFill/>
              <a:miter lim="800000"/>
              <a:headEnd/>
              <a:tailEnd/>
            </a:ln>
          </p:spPr>
          <p:txBody>
            <a:bodyPr>
              <a:spAutoFit/>
            </a:bodyPr>
            <a:lstStyle/>
            <a:p>
              <a:pPr algn="ctr"/>
              <a:r>
                <a:rPr lang="en-US" sz="900" dirty="0" smtClean="0"/>
                <a:t>Blended </a:t>
              </a:r>
              <a:r>
                <a:rPr lang="en-US" sz="900" dirty="0"/>
                <a:t>Rain Rate</a:t>
              </a:r>
            </a:p>
          </p:txBody>
        </p:sp>
        <p:pic>
          <p:nvPicPr>
            <p:cNvPr id="4142" name="Picture 35" descr="2012AUG15BLRR.GIF"/>
            <p:cNvPicPr>
              <a:picLocks noChangeAspect="1"/>
            </p:cNvPicPr>
            <p:nvPr/>
          </p:nvPicPr>
          <p:blipFill>
            <a:blip r:embed="rId14" cstate="print"/>
            <a:srcRect b="4256"/>
            <a:stretch>
              <a:fillRect/>
            </a:stretch>
          </p:blipFill>
          <p:spPr bwMode="auto">
            <a:xfrm>
              <a:off x="5638800" y="4876800"/>
              <a:ext cx="1524000" cy="1143000"/>
            </a:xfrm>
            <a:prstGeom prst="rect">
              <a:avLst/>
            </a:prstGeom>
            <a:noFill/>
            <a:ln w="9525">
              <a:noFill/>
              <a:miter lim="800000"/>
              <a:headEnd/>
              <a:tailEnd/>
            </a:ln>
          </p:spPr>
        </p:pic>
      </p:grpSp>
      <p:grpSp>
        <p:nvGrpSpPr>
          <p:cNvPr id="4124" name="Group 37"/>
          <p:cNvGrpSpPr>
            <a:grpSpLocks/>
          </p:cNvGrpSpPr>
          <p:nvPr/>
        </p:nvGrpSpPr>
        <p:grpSpPr bwMode="auto">
          <a:xfrm>
            <a:off x="5638800" y="3429000"/>
            <a:ext cx="1524000" cy="1295400"/>
            <a:chOff x="5638800" y="3352800"/>
            <a:chExt cx="1524000" cy="1295400"/>
          </a:xfrm>
        </p:grpSpPr>
        <p:sp>
          <p:nvSpPr>
            <p:cNvPr id="4139" name="TextBox 45"/>
            <p:cNvSpPr txBox="1">
              <a:spLocks noChangeArrowheads="1"/>
            </p:cNvSpPr>
            <p:nvPr/>
          </p:nvSpPr>
          <p:spPr bwMode="auto">
            <a:xfrm>
              <a:off x="5638800" y="4419600"/>
              <a:ext cx="1524000" cy="228600"/>
            </a:xfrm>
            <a:prstGeom prst="rect">
              <a:avLst/>
            </a:prstGeom>
            <a:noFill/>
            <a:ln w="9525">
              <a:noFill/>
              <a:miter lim="800000"/>
              <a:headEnd/>
              <a:tailEnd/>
            </a:ln>
          </p:spPr>
          <p:txBody>
            <a:bodyPr>
              <a:spAutoFit/>
            </a:bodyPr>
            <a:lstStyle/>
            <a:p>
              <a:pPr algn="ctr"/>
              <a:r>
                <a:rPr lang="en-US" sz="900"/>
                <a:t>MSG Water Vapor</a:t>
              </a:r>
            </a:p>
          </p:txBody>
        </p:sp>
        <p:pic>
          <p:nvPicPr>
            <p:cNvPr id="4140" name="Picture 37" descr="2012AUG15METSATWV.GIF"/>
            <p:cNvPicPr>
              <a:picLocks noChangeAspect="1"/>
            </p:cNvPicPr>
            <p:nvPr/>
          </p:nvPicPr>
          <p:blipFill>
            <a:blip r:embed="rId15" cstate="print"/>
            <a:srcRect/>
            <a:stretch>
              <a:fillRect/>
            </a:stretch>
          </p:blipFill>
          <p:spPr bwMode="auto">
            <a:xfrm>
              <a:off x="5638800" y="3352800"/>
              <a:ext cx="1524000" cy="1143000"/>
            </a:xfrm>
            <a:prstGeom prst="rect">
              <a:avLst/>
            </a:prstGeom>
            <a:noFill/>
            <a:ln w="9525">
              <a:noFill/>
              <a:miter lim="800000"/>
              <a:headEnd/>
              <a:tailEnd/>
            </a:ln>
          </p:spPr>
        </p:pic>
      </p:grpSp>
      <p:pic>
        <p:nvPicPr>
          <p:cNvPr id="4125" name="Picture 38" descr="2012AUG15METSATIR.GIF"/>
          <p:cNvPicPr>
            <a:picLocks noChangeAspect="1"/>
          </p:cNvPicPr>
          <p:nvPr/>
        </p:nvPicPr>
        <p:blipFill>
          <a:blip r:embed="rId16" cstate="print"/>
          <a:srcRect/>
          <a:stretch>
            <a:fillRect/>
          </a:stretch>
        </p:blipFill>
        <p:spPr bwMode="auto">
          <a:xfrm>
            <a:off x="2133600" y="3429000"/>
            <a:ext cx="1524000" cy="1143000"/>
          </a:xfrm>
          <a:prstGeom prst="rect">
            <a:avLst/>
          </a:prstGeom>
          <a:noFill/>
          <a:ln w="9525">
            <a:noFill/>
            <a:miter lim="800000"/>
            <a:headEnd/>
            <a:tailEnd/>
          </a:ln>
        </p:spPr>
      </p:pic>
      <p:pic>
        <p:nvPicPr>
          <p:cNvPr id="4126" name="Picture 39" descr="2012AUG15METSATVIS.GIF"/>
          <p:cNvPicPr>
            <a:picLocks noChangeAspect="1"/>
          </p:cNvPicPr>
          <p:nvPr/>
        </p:nvPicPr>
        <p:blipFill>
          <a:blip r:embed="rId17" cstate="print"/>
          <a:srcRect/>
          <a:stretch>
            <a:fillRect/>
          </a:stretch>
        </p:blipFill>
        <p:spPr bwMode="auto">
          <a:xfrm>
            <a:off x="3886200" y="3429000"/>
            <a:ext cx="1524000" cy="1143000"/>
          </a:xfrm>
          <a:prstGeom prst="rect">
            <a:avLst/>
          </a:prstGeom>
          <a:noFill/>
          <a:ln w="9525">
            <a:noFill/>
            <a:miter lim="800000"/>
            <a:headEnd/>
            <a:tailEnd/>
          </a:ln>
        </p:spPr>
      </p:pic>
      <p:grpSp>
        <p:nvGrpSpPr>
          <p:cNvPr id="4127" name="Group 47"/>
          <p:cNvGrpSpPr>
            <a:grpSpLocks/>
          </p:cNvGrpSpPr>
          <p:nvPr/>
        </p:nvGrpSpPr>
        <p:grpSpPr bwMode="auto">
          <a:xfrm>
            <a:off x="8453438" y="2819400"/>
            <a:ext cx="461962" cy="381000"/>
            <a:chOff x="8150225" y="2819400"/>
            <a:chExt cx="461963" cy="381000"/>
          </a:xfrm>
        </p:grpSpPr>
        <p:grpSp>
          <p:nvGrpSpPr>
            <p:cNvPr id="4135" name="Group 42"/>
            <p:cNvGrpSpPr>
              <a:grpSpLocks/>
            </p:cNvGrpSpPr>
            <p:nvPr/>
          </p:nvGrpSpPr>
          <p:grpSpPr bwMode="auto">
            <a:xfrm>
              <a:off x="8150225" y="2819400"/>
              <a:ext cx="155575" cy="381000"/>
              <a:chOff x="1752600" y="5181600"/>
              <a:chExt cx="155788" cy="381000"/>
            </a:xfrm>
          </p:grpSpPr>
          <p:pic>
            <p:nvPicPr>
              <p:cNvPr id="4137" name="Picture 2"/>
              <p:cNvPicPr>
                <a:picLocks noChangeAspect="1" noChangeArrowheads="1"/>
              </p:cNvPicPr>
              <p:nvPr/>
            </p:nvPicPr>
            <p:blipFill>
              <a:blip r:embed="rId18" cstate="print"/>
              <a:srcRect/>
              <a:stretch>
                <a:fillRect/>
              </a:stretch>
            </p:blipFill>
            <p:spPr bwMode="auto">
              <a:xfrm>
                <a:off x="1752600" y="5181600"/>
                <a:ext cx="155788" cy="155022"/>
              </a:xfrm>
              <a:prstGeom prst="rect">
                <a:avLst/>
              </a:prstGeom>
              <a:noFill/>
              <a:ln w="9525">
                <a:noFill/>
                <a:miter lim="800000"/>
                <a:headEnd/>
                <a:tailEnd/>
              </a:ln>
            </p:spPr>
          </p:pic>
          <p:pic>
            <p:nvPicPr>
              <p:cNvPr id="4138" name="Picture 6" descr="noaalogo"/>
              <p:cNvPicPr>
                <a:picLocks noChangeAspect="1" noChangeArrowheads="1"/>
              </p:cNvPicPr>
              <p:nvPr/>
            </p:nvPicPr>
            <p:blipFill>
              <a:blip r:embed="rId19" cstate="print"/>
              <a:srcRect/>
              <a:stretch>
                <a:fillRect/>
              </a:stretch>
            </p:blipFill>
            <p:spPr bwMode="auto">
              <a:xfrm>
                <a:off x="1752600" y="5409671"/>
                <a:ext cx="152400" cy="152929"/>
              </a:xfrm>
              <a:prstGeom prst="rect">
                <a:avLst/>
              </a:prstGeom>
              <a:noFill/>
              <a:ln w="9525">
                <a:noFill/>
                <a:miter lim="800000"/>
                <a:headEnd/>
                <a:tailEnd/>
              </a:ln>
            </p:spPr>
          </p:pic>
        </p:grpSp>
        <p:pic>
          <p:nvPicPr>
            <p:cNvPr id="4136" name="Picture 2"/>
            <p:cNvPicPr>
              <a:picLocks noChangeAspect="1" noChangeArrowheads="1"/>
            </p:cNvPicPr>
            <p:nvPr/>
          </p:nvPicPr>
          <p:blipFill>
            <a:blip r:embed="rId20" cstate="print"/>
            <a:srcRect/>
            <a:stretch>
              <a:fillRect/>
            </a:stretch>
          </p:blipFill>
          <p:spPr bwMode="auto">
            <a:xfrm>
              <a:off x="8382000" y="2895600"/>
              <a:ext cx="230188" cy="171450"/>
            </a:xfrm>
            <a:prstGeom prst="rect">
              <a:avLst/>
            </a:prstGeom>
            <a:noFill/>
            <a:ln w="9525">
              <a:noFill/>
              <a:miter lim="800000"/>
              <a:headEnd/>
              <a:tailEnd/>
            </a:ln>
          </p:spPr>
        </p:pic>
      </p:grpSp>
      <p:pic>
        <p:nvPicPr>
          <p:cNvPr id="4128" name="Picture 46" descr="2012AUG15SSMISWINDANDASCAT.GIF"/>
          <p:cNvPicPr>
            <a:picLocks noChangeAspect="1"/>
          </p:cNvPicPr>
          <p:nvPr/>
        </p:nvPicPr>
        <p:blipFill>
          <a:blip r:embed="rId21" cstate="print"/>
          <a:srcRect/>
          <a:stretch>
            <a:fillRect/>
          </a:stretch>
        </p:blipFill>
        <p:spPr bwMode="auto">
          <a:xfrm>
            <a:off x="6477000" y="4876800"/>
            <a:ext cx="1524000" cy="1143000"/>
          </a:xfrm>
          <a:prstGeom prst="rect">
            <a:avLst/>
          </a:prstGeom>
          <a:noFill/>
          <a:ln w="9525">
            <a:noFill/>
            <a:miter lim="800000"/>
            <a:headEnd/>
            <a:tailEnd/>
          </a:ln>
        </p:spPr>
      </p:pic>
      <p:grpSp>
        <p:nvGrpSpPr>
          <p:cNvPr id="4129" name="Group 48"/>
          <p:cNvGrpSpPr>
            <a:grpSpLocks/>
          </p:cNvGrpSpPr>
          <p:nvPr/>
        </p:nvGrpSpPr>
        <p:grpSpPr bwMode="auto">
          <a:xfrm>
            <a:off x="8458200" y="5638800"/>
            <a:ext cx="461963" cy="381000"/>
            <a:chOff x="8150225" y="2819400"/>
            <a:chExt cx="461963" cy="381000"/>
          </a:xfrm>
        </p:grpSpPr>
        <p:grpSp>
          <p:nvGrpSpPr>
            <p:cNvPr id="4131" name="Group 42"/>
            <p:cNvGrpSpPr>
              <a:grpSpLocks/>
            </p:cNvGrpSpPr>
            <p:nvPr/>
          </p:nvGrpSpPr>
          <p:grpSpPr bwMode="auto">
            <a:xfrm>
              <a:off x="8150225" y="2819400"/>
              <a:ext cx="155575" cy="381000"/>
              <a:chOff x="1752600" y="5181600"/>
              <a:chExt cx="155788" cy="381000"/>
            </a:xfrm>
          </p:grpSpPr>
          <p:pic>
            <p:nvPicPr>
              <p:cNvPr id="4133" name="Picture 2"/>
              <p:cNvPicPr>
                <a:picLocks noChangeAspect="1" noChangeArrowheads="1"/>
              </p:cNvPicPr>
              <p:nvPr/>
            </p:nvPicPr>
            <p:blipFill>
              <a:blip r:embed="rId18" cstate="print"/>
              <a:srcRect/>
              <a:stretch>
                <a:fillRect/>
              </a:stretch>
            </p:blipFill>
            <p:spPr bwMode="auto">
              <a:xfrm>
                <a:off x="1752600" y="5181600"/>
                <a:ext cx="155788" cy="155022"/>
              </a:xfrm>
              <a:prstGeom prst="rect">
                <a:avLst/>
              </a:prstGeom>
              <a:noFill/>
              <a:ln w="9525">
                <a:noFill/>
                <a:miter lim="800000"/>
                <a:headEnd/>
                <a:tailEnd/>
              </a:ln>
            </p:spPr>
          </p:pic>
          <p:pic>
            <p:nvPicPr>
              <p:cNvPr id="4134" name="Picture 6" descr="noaalogo"/>
              <p:cNvPicPr>
                <a:picLocks noChangeAspect="1" noChangeArrowheads="1"/>
              </p:cNvPicPr>
              <p:nvPr/>
            </p:nvPicPr>
            <p:blipFill>
              <a:blip r:embed="rId19" cstate="print"/>
              <a:srcRect/>
              <a:stretch>
                <a:fillRect/>
              </a:stretch>
            </p:blipFill>
            <p:spPr bwMode="auto">
              <a:xfrm>
                <a:off x="1752600" y="5409671"/>
                <a:ext cx="152400" cy="152929"/>
              </a:xfrm>
              <a:prstGeom prst="rect">
                <a:avLst/>
              </a:prstGeom>
              <a:noFill/>
              <a:ln w="9525">
                <a:noFill/>
                <a:miter lim="800000"/>
                <a:headEnd/>
                <a:tailEnd/>
              </a:ln>
            </p:spPr>
          </p:pic>
        </p:grpSp>
        <p:pic>
          <p:nvPicPr>
            <p:cNvPr id="4132" name="Picture 2"/>
            <p:cNvPicPr>
              <a:picLocks noChangeAspect="1" noChangeArrowheads="1"/>
            </p:cNvPicPr>
            <p:nvPr/>
          </p:nvPicPr>
          <p:blipFill>
            <a:blip r:embed="rId20" cstate="print"/>
            <a:srcRect/>
            <a:stretch>
              <a:fillRect/>
            </a:stretch>
          </p:blipFill>
          <p:spPr bwMode="auto">
            <a:xfrm>
              <a:off x="8382000" y="2895600"/>
              <a:ext cx="230188" cy="171450"/>
            </a:xfrm>
            <a:prstGeom prst="rect">
              <a:avLst/>
            </a:prstGeom>
            <a:noFill/>
            <a:ln w="9525">
              <a:noFill/>
              <a:miter lim="800000"/>
              <a:headEnd/>
              <a:tailEnd/>
            </a:ln>
          </p:spPr>
        </p:pic>
      </p:grpSp>
      <p:sp>
        <p:nvSpPr>
          <p:cNvPr id="4130" name="TextBox 30"/>
          <p:cNvSpPr txBox="1">
            <a:spLocks noChangeArrowheads="1"/>
          </p:cNvSpPr>
          <p:nvPr/>
        </p:nvSpPr>
        <p:spPr bwMode="auto">
          <a:xfrm>
            <a:off x="6477000" y="5943600"/>
            <a:ext cx="1524000" cy="228600"/>
          </a:xfrm>
          <a:prstGeom prst="rect">
            <a:avLst/>
          </a:prstGeom>
          <a:noFill/>
          <a:ln w="9525">
            <a:noFill/>
            <a:miter lim="800000"/>
            <a:headEnd/>
            <a:tailEnd/>
          </a:ln>
        </p:spPr>
        <p:txBody>
          <a:bodyPr>
            <a:spAutoFit/>
          </a:bodyPr>
          <a:lstStyle/>
          <a:p>
            <a:pPr algn="ctr"/>
            <a:r>
              <a:rPr lang="en-US" sz="900"/>
              <a:t>ASCAT and SSMIS Winds</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Number Placeholder 1"/>
          <p:cNvSpPr>
            <a:spLocks noGrp="1"/>
          </p:cNvSpPr>
          <p:nvPr>
            <p:ph type="sldNum" sz="quarter" idx="12"/>
          </p:nvPr>
        </p:nvSpPr>
        <p:spPr>
          <a:xfrm>
            <a:off x="-838200" y="6553200"/>
            <a:ext cx="1143000" cy="476250"/>
          </a:xfrm>
        </p:spPr>
        <p:txBody>
          <a:bodyPr/>
          <a:lstStyle/>
          <a:p>
            <a:pPr>
              <a:defRPr/>
            </a:pPr>
            <a:fld id="{5B567E1D-E4BB-4332-BE67-553816710664}" type="slidenum">
              <a:rPr lang="en-US" smtClean="0">
                <a:latin typeface="Arial" pitchFamily="34" charset="0"/>
              </a:rPr>
              <a:pPr>
                <a:defRPr/>
              </a:pPr>
              <a:t>10</a:t>
            </a:fld>
            <a:endParaRPr lang="en-US" dirty="0" smtClean="0">
              <a:latin typeface="Arial" pitchFamily="34" charset="0"/>
            </a:endParaRPr>
          </a:p>
        </p:txBody>
      </p:sp>
      <p:sp>
        <p:nvSpPr>
          <p:cNvPr id="14339" name="TextBox 2"/>
          <p:cNvSpPr txBox="1">
            <a:spLocks noChangeArrowheads="1"/>
          </p:cNvSpPr>
          <p:nvPr/>
        </p:nvSpPr>
        <p:spPr bwMode="auto">
          <a:xfrm>
            <a:off x="0" y="0"/>
            <a:ext cx="5715000" cy="400050"/>
          </a:xfrm>
          <a:prstGeom prst="rect">
            <a:avLst/>
          </a:prstGeom>
          <a:noFill/>
          <a:ln w="9525">
            <a:noFill/>
            <a:miter lim="800000"/>
            <a:headEnd/>
            <a:tailEnd/>
          </a:ln>
        </p:spPr>
        <p:txBody>
          <a:bodyPr>
            <a:spAutoFit/>
          </a:bodyPr>
          <a:lstStyle/>
          <a:p>
            <a:r>
              <a:rPr lang="en-US" sz="2000" b="1"/>
              <a:t>AMSU-A Total Precipitable Water (TPW)</a:t>
            </a:r>
          </a:p>
        </p:txBody>
      </p:sp>
      <p:sp>
        <p:nvSpPr>
          <p:cNvPr id="14340" name="Rectangle 4"/>
          <p:cNvSpPr>
            <a:spLocks noChangeArrowheads="1"/>
          </p:cNvSpPr>
          <p:nvPr/>
        </p:nvSpPr>
        <p:spPr bwMode="auto">
          <a:xfrm>
            <a:off x="0" y="5638800"/>
            <a:ext cx="9144000" cy="641350"/>
          </a:xfrm>
          <a:prstGeom prst="rect">
            <a:avLst/>
          </a:prstGeom>
          <a:noFill/>
          <a:ln w="9525">
            <a:noFill/>
            <a:miter lim="800000"/>
            <a:headEnd/>
            <a:tailEnd/>
          </a:ln>
        </p:spPr>
        <p:txBody>
          <a:bodyPr>
            <a:spAutoFit/>
          </a:bodyPr>
          <a:lstStyle/>
          <a:p>
            <a:pPr algn="ctr"/>
            <a:r>
              <a:rPr lang="en-US" b="1" dirty="0"/>
              <a:t>Total atmospheric moisture measured over water                                                                         that would be available to fall as precipitation.</a:t>
            </a:r>
          </a:p>
        </p:txBody>
      </p:sp>
      <p:sp>
        <p:nvSpPr>
          <p:cNvPr id="14341" name="Text Box 8"/>
          <p:cNvSpPr txBox="1">
            <a:spLocks noChangeArrowheads="1"/>
          </p:cNvSpPr>
          <p:nvPr/>
        </p:nvSpPr>
        <p:spPr bwMode="auto">
          <a:xfrm>
            <a:off x="6324600" y="774700"/>
            <a:ext cx="2819400" cy="1816100"/>
          </a:xfrm>
          <a:prstGeom prst="rect">
            <a:avLst/>
          </a:prstGeom>
          <a:noFill/>
          <a:ln w="9525">
            <a:noFill/>
            <a:miter lim="800000"/>
            <a:headEnd/>
            <a:tailEnd/>
          </a:ln>
        </p:spPr>
        <p:txBody>
          <a:bodyPr>
            <a:spAutoFit/>
          </a:bodyPr>
          <a:lstStyle/>
          <a:p>
            <a:pPr>
              <a:spcBef>
                <a:spcPct val="50000"/>
              </a:spcBef>
            </a:pPr>
            <a:r>
              <a:rPr lang="en-US" sz="1400"/>
              <a:t>Range of amount: 1 to 75 mm</a:t>
            </a:r>
          </a:p>
          <a:p>
            <a:pPr>
              <a:spcBef>
                <a:spcPct val="50000"/>
              </a:spcBef>
            </a:pPr>
            <a:r>
              <a:rPr lang="en-US" sz="1400"/>
              <a:t>Resolution: 45 km (at Nadir)</a:t>
            </a:r>
          </a:p>
          <a:p>
            <a:pPr>
              <a:spcBef>
                <a:spcPct val="50000"/>
              </a:spcBef>
            </a:pPr>
            <a:r>
              <a:rPr lang="en-US" sz="1400"/>
              <a:t>Satellites: METOP-A, NOAA -19, 18, 17, 16 and 15</a:t>
            </a:r>
          </a:p>
          <a:p>
            <a:pPr>
              <a:spcBef>
                <a:spcPct val="50000"/>
              </a:spcBef>
            </a:pPr>
            <a:r>
              <a:rPr lang="en-US" sz="1400"/>
              <a:t>New Imagery: 4 to 6 hours          </a:t>
            </a:r>
          </a:p>
          <a:p>
            <a:pPr>
              <a:spcBef>
                <a:spcPct val="50000"/>
              </a:spcBef>
            </a:pPr>
            <a:r>
              <a:rPr lang="en-US" sz="1400"/>
              <a:t>Most accurate MW product</a:t>
            </a:r>
          </a:p>
        </p:txBody>
      </p:sp>
      <p:sp>
        <p:nvSpPr>
          <p:cNvPr id="14342" name="Text Box 12"/>
          <p:cNvSpPr txBox="1">
            <a:spLocks noChangeArrowheads="1"/>
          </p:cNvSpPr>
          <p:nvPr/>
        </p:nvSpPr>
        <p:spPr bwMode="auto">
          <a:xfrm>
            <a:off x="3200400" y="533400"/>
            <a:ext cx="3048000" cy="276225"/>
          </a:xfrm>
          <a:prstGeom prst="rect">
            <a:avLst/>
          </a:prstGeom>
          <a:noFill/>
          <a:ln w="9525">
            <a:noFill/>
            <a:miter lim="800000"/>
            <a:headEnd/>
            <a:tailEnd/>
          </a:ln>
        </p:spPr>
        <p:txBody>
          <a:bodyPr>
            <a:spAutoFit/>
          </a:bodyPr>
          <a:lstStyle/>
          <a:p>
            <a:pPr algn="r">
              <a:spcBef>
                <a:spcPct val="50000"/>
              </a:spcBef>
            </a:pPr>
            <a:r>
              <a:rPr lang="en-US" sz="1200" b="1"/>
              <a:t>morning passes 18 August 2012 </a:t>
            </a:r>
          </a:p>
        </p:txBody>
      </p:sp>
      <p:grpSp>
        <p:nvGrpSpPr>
          <p:cNvPr id="14343" name="Group 13"/>
          <p:cNvGrpSpPr>
            <a:grpSpLocks/>
          </p:cNvGrpSpPr>
          <p:nvPr/>
        </p:nvGrpSpPr>
        <p:grpSpPr bwMode="auto">
          <a:xfrm>
            <a:off x="76200" y="5195888"/>
            <a:ext cx="6324600" cy="519112"/>
            <a:chOff x="76200" y="4876800"/>
            <a:chExt cx="6324600" cy="519113"/>
          </a:xfrm>
        </p:grpSpPr>
        <p:sp>
          <p:nvSpPr>
            <p:cNvPr id="14351" name="Text Box 7"/>
            <p:cNvSpPr txBox="1">
              <a:spLocks noChangeArrowheads="1"/>
            </p:cNvSpPr>
            <p:nvPr/>
          </p:nvSpPr>
          <p:spPr bwMode="auto">
            <a:xfrm>
              <a:off x="76200" y="5029200"/>
              <a:ext cx="6324600" cy="366713"/>
            </a:xfrm>
            <a:prstGeom prst="rect">
              <a:avLst/>
            </a:prstGeom>
            <a:noFill/>
            <a:ln w="9525">
              <a:noFill/>
              <a:miter lim="800000"/>
              <a:headEnd/>
              <a:tailEnd/>
            </a:ln>
          </p:spPr>
          <p:txBody>
            <a:bodyPr>
              <a:spAutoFit/>
            </a:bodyPr>
            <a:lstStyle/>
            <a:p>
              <a:pPr>
                <a:spcBef>
                  <a:spcPct val="50000"/>
                </a:spcBef>
              </a:pPr>
              <a:r>
                <a:rPr lang="en-US"/>
                <a:t>       </a:t>
              </a:r>
              <a:r>
                <a:rPr lang="en-US" sz="1600" b="1"/>
                <a:t>6       12             25               38             50               62 mm</a:t>
              </a:r>
            </a:p>
          </p:txBody>
        </p:sp>
        <p:pic>
          <p:nvPicPr>
            <p:cNvPr id="14352" name="Picture 17" descr="2012COLORBARTPWSK1"/>
            <p:cNvPicPr>
              <a:picLocks noChangeAspect="1" noChangeArrowheads="1"/>
            </p:cNvPicPr>
            <p:nvPr/>
          </p:nvPicPr>
          <p:blipFill>
            <a:blip r:embed="rId3" cstate="print"/>
            <a:srcRect l="69090" t="97542" r="1236" b="1373"/>
            <a:stretch>
              <a:fillRect/>
            </a:stretch>
          </p:blipFill>
          <p:spPr bwMode="auto">
            <a:xfrm>
              <a:off x="228600" y="4876800"/>
              <a:ext cx="6096000" cy="228600"/>
            </a:xfrm>
            <a:prstGeom prst="rect">
              <a:avLst/>
            </a:prstGeom>
            <a:noFill/>
            <a:ln w="9525">
              <a:noFill/>
              <a:miter lim="800000"/>
              <a:headEnd/>
              <a:tailEnd/>
            </a:ln>
          </p:spPr>
        </p:pic>
      </p:grpSp>
      <p:sp>
        <p:nvSpPr>
          <p:cNvPr id="14344" name="TextBox 2"/>
          <p:cNvSpPr txBox="1">
            <a:spLocks noChangeArrowheads="1"/>
          </p:cNvSpPr>
          <p:nvPr/>
        </p:nvSpPr>
        <p:spPr bwMode="auto">
          <a:xfrm>
            <a:off x="6324600" y="501650"/>
            <a:ext cx="2819400" cy="336550"/>
          </a:xfrm>
          <a:prstGeom prst="rect">
            <a:avLst/>
          </a:prstGeom>
          <a:noFill/>
          <a:ln w="9525">
            <a:noFill/>
            <a:miter lim="800000"/>
            <a:headEnd/>
            <a:tailEnd/>
          </a:ln>
        </p:spPr>
        <p:txBody>
          <a:bodyPr>
            <a:spAutoFit/>
          </a:bodyPr>
          <a:lstStyle/>
          <a:p>
            <a:pPr algn="ctr"/>
            <a:r>
              <a:rPr lang="en-US" sz="1600" b="1"/>
              <a:t>NOAA/MetOp Composite</a:t>
            </a:r>
          </a:p>
        </p:txBody>
      </p:sp>
      <p:sp>
        <p:nvSpPr>
          <p:cNvPr id="14345" name="Rectangle 10"/>
          <p:cNvSpPr>
            <a:spLocks noChangeArrowheads="1"/>
          </p:cNvSpPr>
          <p:nvPr/>
        </p:nvSpPr>
        <p:spPr bwMode="auto">
          <a:xfrm>
            <a:off x="6324600" y="2624078"/>
            <a:ext cx="2819400" cy="2862322"/>
          </a:xfrm>
          <a:prstGeom prst="rect">
            <a:avLst/>
          </a:prstGeom>
          <a:noFill/>
          <a:ln w="9525">
            <a:noFill/>
            <a:miter lim="800000"/>
            <a:headEnd/>
            <a:tailEnd/>
          </a:ln>
        </p:spPr>
        <p:txBody>
          <a:bodyPr>
            <a:spAutoFit/>
          </a:bodyPr>
          <a:lstStyle/>
          <a:p>
            <a:r>
              <a:rPr lang="en-US" sz="1600" b="1" u="sng" dirty="0"/>
              <a:t>Analysis </a:t>
            </a:r>
            <a:r>
              <a:rPr lang="en-US" sz="1600" b="1" u="sng" dirty="0" smtClean="0"/>
              <a:t>Applications</a:t>
            </a:r>
          </a:p>
          <a:p>
            <a:endParaRPr lang="en-US" sz="1600" b="1" u="sng" dirty="0"/>
          </a:p>
          <a:p>
            <a:pPr>
              <a:buFont typeface="Arial" charset="0"/>
              <a:buChar char="•"/>
            </a:pPr>
            <a:r>
              <a:rPr lang="en-US" sz="1600" b="1" dirty="0"/>
              <a:t> </a:t>
            </a:r>
            <a:r>
              <a:rPr lang="en-US" sz="1400" b="1" dirty="0"/>
              <a:t>Locating max TPW areas and following trends</a:t>
            </a:r>
          </a:p>
          <a:p>
            <a:pPr>
              <a:buFont typeface="Arial" charset="0"/>
              <a:buChar char="•"/>
            </a:pPr>
            <a:r>
              <a:rPr lang="en-US" sz="1400" b="1" dirty="0"/>
              <a:t>  Overlaying low level winds for moisture transport  </a:t>
            </a:r>
          </a:p>
          <a:p>
            <a:pPr>
              <a:buFont typeface="Arial" charset="0"/>
              <a:buChar char="•"/>
            </a:pPr>
            <a:endParaRPr lang="en-US" sz="1400" b="1" dirty="0"/>
          </a:p>
          <a:p>
            <a:r>
              <a:rPr lang="en-US" sz="1600" b="1" u="sng" dirty="0"/>
              <a:t>Forecast </a:t>
            </a:r>
            <a:r>
              <a:rPr lang="en-US" sz="1600" b="1" u="sng" dirty="0" smtClean="0"/>
              <a:t>Applications</a:t>
            </a:r>
          </a:p>
          <a:p>
            <a:endParaRPr lang="en-US" sz="1600" b="1" u="sng" dirty="0" smtClean="0"/>
          </a:p>
          <a:p>
            <a:pPr>
              <a:buFont typeface="Arial" charset="0"/>
              <a:buChar char="•"/>
            </a:pPr>
            <a:r>
              <a:rPr lang="en-US" sz="1600" b="1" dirty="0" smtClean="0"/>
              <a:t> </a:t>
            </a:r>
            <a:r>
              <a:rPr lang="en-US" sz="1400" b="1" dirty="0"/>
              <a:t>TPW plume with tropical origins relates to heavy precipitation </a:t>
            </a:r>
            <a:r>
              <a:rPr lang="en-US" sz="1400" dirty="0"/>
              <a:t> </a:t>
            </a:r>
            <a:r>
              <a:rPr lang="en-US" sz="1200" dirty="0"/>
              <a:t>(</a:t>
            </a:r>
            <a:r>
              <a:rPr lang="en-US" sz="1200" dirty="0" err="1"/>
              <a:t>Kusselson</a:t>
            </a:r>
            <a:r>
              <a:rPr lang="en-US" sz="1200" dirty="0"/>
              <a:t> 1993).</a:t>
            </a:r>
          </a:p>
        </p:txBody>
      </p:sp>
      <p:sp>
        <p:nvSpPr>
          <p:cNvPr id="14346" name="TextBox 22"/>
          <p:cNvSpPr txBox="1">
            <a:spLocks noChangeArrowheads="1"/>
          </p:cNvSpPr>
          <p:nvPr/>
        </p:nvSpPr>
        <p:spPr bwMode="auto">
          <a:xfrm>
            <a:off x="5334000" y="6553200"/>
            <a:ext cx="3810000" cy="276225"/>
          </a:xfrm>
          <a:prstGeom prst="rect">
            <a:avLst/>
          </a:prstGeom>
          <a:noFill/>
          <a:ln w="9525">
            <a:noFill/>
            <a:miter lim="800000"/>
            <a:headEnd/>
            <a:tailEnd/>
          </a:ln>
        </p:spPr>
        <p:txBody>
          <a:bodyPr>
            <a:spAutoFit/>
          </a:bodyPr>
          <a:lstStyle/>
          <a:p>
            <a:r>
              <a:rPr lang="en-US" sz="1200" u="sng">
                <a:hlinkClick r:id="rId4"/>
              </a:rPr>
              <a:t>http://www.ssd.noaa.gov/poes/neatl/flash-ampw.html</a:t>
            </a:r>
            <a:r>
              <a:rPr lang="en-US" sz="1200"/>
              <a:t> </a:t>
            </a:r>
          </a:p>
        </p:txBody>
      </p:sp>
      <p:sp>
        <p:nvSpPr>
          <p:cNvPr id="14347" name="TextBox 19"/>
          <p:cNvSpPr txBox="1">
            <a:spLocks noChangeArrowheads="1"/>
          </p:cNvSpPr>
          <p:nvPr/>
        </p:nvSpPr>
        <p:spPr bwMode="auto">
          <a:xfrm>
            <a:off x="304800" y="6553200"/>
            <a:ext cx="4038600" cy="276225"/>
          </a:xfrm>
          <a:prstGeom prst="rect">
            <a:avLst/>
          </a:prstGeom>
          <a:noFill/>
          <a:ln w="9525">
            <a:noFill/>
            <a:miter lim="800000"/>
            <a:headEnd/>
            <a:tailEnd/>
          </a:ln>
        </p:spPr>
        <p:txBody>
          <a:bodyPr>
            <a:spAutoFit/>
          </a:bodyPr>
          <a:lstStyle/>
          <a:p>
            <a:r>
              <a:rPr lang="en-US" sz="1200" u="sng" dirty="0">
                <a:hlinkClick r:id="rId5"/>
              </a:rPr>
              <a:t>http://www.ssd.noaa.gov/poes/neatl/ampw-l.jpg</a:t>
            </a:r>
            <a:r>
              <a:rPr lang="en-US" sz="1200" dirty="0"/>
              <a:t>  </a:t>
            </a:r>
          </a:p>
        </p:txBody>
      </p:sp>
      <p:pic>
        <p:nvPicPr>
          <p:cNvPr id="14348" name="Picture 18" descr="20120818AMSUPW.GIF"/>
          <p:cNvPicPr>
            <a:picLocks noChangeAspect="1"/>
          </p:cNvPicPr>
          <p:nvPr/>
        </p:nvPicPr>
        <p:blipFill>
          <a:blip r:embed="rId6" cstate="print"/>
          <a:srcRect b="2225"/>
          <a:stretch>
            <a:fillRect/>
          </a:stretch>
        </p:blipFill>
        <p:spPr bwMode="auto">
          <a:xfrm>
            <a:off x="228600" y="762000"/>
            <a:ext cx="6096000" cy="4419600"/>
          </a:xfrm>
          <a:prstGeom prst="rect">
            <a:avLst/>
          </a:prstGeom>
          <a:noFill/>
          <a:ln w="9525">
            <a:noFill/>
            <a:miter lim="800000"/>
            <a:headEnd/>
            <a:tailEnd/>
          </a:ln>
        </p:spPr>
      </p:pic>
      <p:pic>
        <p:nvPicPr>
          <p:cNvPr id="14349" name="Picture 19"/>
          <p:cNvPicPr>
            <a:picLocks noChangeAspect="1" noChangeArrowheads="1"/>
          </p:cNvPicPr>
          <p:nvPr/>
        </p:nvPicPr>
        <p:blipFill>
          <a:blip r:embed="rId7" cstate="print"/>
          <a:srcRect/>
          <a:stretch>
            <a:fillRect/>
          </a:stretch>
        </p:blipFill>
        <p:spPr bwMode="auto">
          <a:xfrm>
            <a:off x="180975" y="738188"/>
            <a:ext cx="352425" cy="252412"/>
          </a:xfrm>
          <a:prstGeom prst="rect">
            <a:avLst/>
          </a:prstGeom>
          <a:noFill/>
          <a:ln w="9525">
            <a:noFill/>
            <a:miter lim="800000"/>
            <a:headEnd/>
            <a:tailEnd/>
          </a:ln>
        </p:spPr>
      </p:pic>
      <p:pic>
        <p:nvPicPr>
          <p:cNvPr id="14350" name="Picture 2"/>
          <p:cNvPicPr>
            <a:picLocks noChangeAspect="1" noChangeArrowheads="1"/>
          </p:cNvPicPr>
          <p:nvPr/>
        </p:nvPicPr>
        <p:blipFill>
          <a:blip r:embed="rId8" cstate="print"/>
          <a:srcRect/>
          <a:stretch>
            <a:fillRect/>
          </a:stretch>
        </p:blipFill>
        <p:spPr bwMode="auto">
          <a:xfrm>
            <a:off x="6018213" y="762000"/>
            <a:ext cx="306387" cy="228600"/>
          </a:xfrm>
          <a:prstGeom prst="rect">
            <a:avLst/>
          </a:prstGeom>
          <a:noFill/>
          <a:ln w="9525">
            <a:noFill/>
            <a:miter lim="800000"/>
            <a:headEnd/>
            <a:tailEnd/>
          </a:ln>
        </p:spPr>
      </p:pic>
      <p:sp>
        <p:nvSpPr>
          <p:cNvPr id="17" name="TextBox 16"/>
          <p:cNvSpPr txBox="1"/>
          <p:nvPr/>
        </p:nvSpPr>
        <p:spPr>
          <a:xfrm>
            <a:off x="0" y="6248400"/>
            <a:ext cx="9144000" cy="307777"/>
          </a:xfrm>
          <a:prstGeom prst="rect">
            <a:avLst/>
          </a:prstGeom>
          <a:noFill/>
        </p:spPr>
        <p:txBody>
          <a:bodyPr wrap="square" rtlCol="0">
            <a:spAutoFit/>
          </a:bodyPr>
          <a:lstStyle/>
          <a:p>
            <a:pPr algn="ctr"/>
            <a:r>
              <a:rPr lang="en-US" sz="1400" dirty="0" smtClean="0">
                <a:hlinkClick r:id="rId9"/>
              </a:rPr>
              <a:t>http://www.orbit.nesdis.noaa.gov/corp/scsb/mspps/overview.html</a:t>
            </a:r>
            <a:r>
              <a:rPr lang="en-US" sz="1400" dirty="0" smtClean="0"/>
              <a:t> </a:t>
            </a:r>
            <a:endParaRPr lang="en-US" sz="1400"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Number Placeholder 1"/>
          <p:cNvSpPr>
            <a:spLocks noGrp="1"/>
          </p:cNvSpPr>
          <p:nvPr>
            <p:ph type="sldNum" sz="quarter" idx="12"/>
          </p:nvPr>
        </p:nvSpPr>
        <p:spPr>
          <a:xfrm>
            <a:off x="-838200" y="6553200"/>
            <a:ext cx="1143000" cy="476250"/>
          </a:xfrm>
        </p:spPr>
        <p:txBody>
          <a:bodyPr/>
          <a:lstStyle/>
          <a:p>
            <a:pPr>
              <a:defRPr/>
            </a:pPr>
            <a:fld id="{A1846FE2-E0E3-431A-840E-C76A129142DC}" type="slidenum">
              <a:rPr lang="en-US" smtClean="0">
                <a:latin typeface="Arial" pitchFamily="34" charset="0"/>
              </a:rPr>
              <a:pPr>
                <a:defRPr/>
              </a:pPr>
              <a:t>11</a:t>
            </a:fld>
            <a:endParaRPr lang="en-US" dirty="0" smtClean="0">
              <a:latin typeface="Arial" pitchFamily="34" charset="0"/>
            </a:endParaRPr>
          </a:p>
        </p:txBody>
      </p:sp>
      <p:sp>
        <p:nvSpPr>
          <p:cNvPr id="15363" name="TextBox 2"/>
          <p:cNvSpPr txBox="1">
            <a:spLocks noChangeArrowheads="1"/>
          </p:cNvSpPr>
          <p:nvPr/>
        </p:nvSpPr>
        <p:spPr bwMode="auto">
          <a:xfrm>
            <a:off x="0" y="0"/>
            <a:ext cx="6477000" cy="400110"/>
          </a:xfrm>
          <a:prstGeom prst="rect">
            <a:avLst/>
          </a:prstGeom>
          <a:noFill/>
          <a:ln w="9525">
            <a:noFill/>
            <a:miter lim="800000"/>
            <a:headEnd/>
            <a:tailEnd/>
          </a:ln>
        </p:spPr>
        <p:txBody>
          <a:bodyPr wrap="square">
            <a:spAutoFit/>
          </a:bodyPr>
          <a:lstStyle/>
          <a:p>
            <a:r>
              <a:rPr lang="en-US" sz="2000" b="1" dirty="0" smtClean="0"/>
              <a:t>AMSU-A/MHS </a:t>
            </a:r>
            <a:r>
              <a:rPr lang="en-US" sz="2000" b="1" dirty="0"/>
              <a:t>MIRS Total </a:t>
            </a:r>
            <a:r>
              <a:rPr lang="en-US" sz="2000" b="1" dirty="0" err="1"/>
              <a:t>Precipitable</a:t>
            </a:r>
            <a:r>
              <a:rPr lang="en-US" sz="2000" b="1" dirty="0"/>
              <a:t> Water (TPW)</a:t>
            </a:r>
          </a:p>
        </p:txBody>
      </p:sp>
      <p:sp>
        <p:nvSpPr>
          <p:cNvPr id="15364" name="Rectangle 4"/>
          <p:cNvSpPr>
            <a:spLocks noChangeArrowheads="1"/>
          </p:cNvSpPr>
          <p:nvPr/>
        </p:nvSpPr>
        <p:spPr bwMode="auto">
          <a:xfrm>
            <a:off x="0" y="5638800"/>
            <a:ext cx="9144000" cy="641350"/>
          </a:xfrm>
          <a:prstGeom prst="rect">
            <a:avLst/>
          </a:prstGeom>
          <a:noFill/>
          <a:ln w="9525">
            <a:noFill/>
            <a:miter lim="800000"/>
            <a:headEnd/>
            <a:tailEnd/>
          </a:ln>
        </p:spPr>
        <p:txBody>
          <a:bodyPr>
            <a:spAutoFit/>
          </a:bodyPr>
          <a:lstStyle/>
          <a:p>
            <a:pPr algn="ctr"/>
            <a:r>
              <a:rPr lang="en-US" b="1" dirty="0"/>
              <a:t>Total atmospheric moisture measured over </a:t>
            </a:r>
            <a:r>
              <a:rPr lang="en-US" b="1" i="1" dirty="0"/>
              <a:t>land</a:t>
            </a:r>
            <a:r>
              <a:rPr lang="en-US" b="1" dirty="0"/>
              <a:t> and water                                                                         that would be available to fall as precipitation.</a:t>
            </a:r>
          </a:p>
        </p:txBody>
      </p:sp>
      <p:sp>
        <p:nvSpPr>
          <p:cNvPr id="15365" name="Text Box 8"/>
          <p:cNvSpPr txBox="1">
            <a:spLocks noChangeArrowheads="1"/>
          </p:cNvSpPr>
          <p:nvPr/>
        </p:nvSpPr>
        <p:spPr bwMode="auto">
          <a:xfrm>
            <a:off x="6324600" y="762000"/>
            <a:ext cx="2819400" cy="1600200"/>
          </a:xfrm>
          <a:prstGeom prst="rect">
            <a:avLst/>
          </a:prstGeom>
          <a:noFill/>
          <a:ln w="9525">
            <a:noFill/>
            <a:miter lim="800000"/>
            <a:headEnd/>
            <a:tailEnd/>
          </a:ln>
        </p:spPr>
        <p:txBody>
          <a:bodyPr>
            <a:spAutoFit/>
          </a:bodyPr>
          <a:lstStyle/>
          <a:p>
            <a:pPr>
              <a:spcBef>
                <a:spcPct val="50000"/>
              </a:spcBef>
            </a:pPr>
            <a:r>
              <a:rPr lang="en-US" sz="1400"/>
              <a:t>Range of amount: 1 to 75 mm</a:t>
            </a:r>
          </a:p>
          <a:p>
            <a:pPr>
              <a:spcBef>
                <a:spcPct val="50000"/>
              </a:spcBef>
            </a:pPr>
            <a:r>
              <a:rPr lang="en-US" sz="1400"/>
              <a:t>Resolution: 45 km (at Nadir)</a:t>
            </a:r>
          </a:p>
          <a:p>
            <a:pPr>
              <a:spcBef>
                <a:spcPct val="50000"/>
              </a:spcBef>
            </a:pPr>
            <a:r>
              <a:rPr lang="en-US" sz="1400"/>
              <a:t>Satellites: METOP-A, N-19, &amp; 18</a:t>
            </a:r>
          </a:p>
          <a:p>
            <a:pPr>
              <a:spcBef>
                <a:spcPct val="50000"/>
              </a:spcBef>
            </a:pPr>
            <a:r>
              <a:rPr lang="en-US" sz="1400"/>
              <a:t>New Imagery: 6 to 8 hours          </a:t>
            </a:r>
          </a:p>
          <a:p>
            <a:pPr>
              <a:spcBef>
                <a:spcPct val="50000"/>
              </a:spcBef>
            </a:pPr>
            <a:r>
              <a:rPr lang="en-US" sz="1400"/>
              <a:t>Most accurate MW product</a:t>
            </a:r>
          </a:p>
        </p:txBody>
      </p:sp>
      <p:sp>
        <p:nvSpPr>
          <p:cNvPr id="15366" name="Text Box 12"/>
          <p:cNvSpPr txBox="1">
            <a:spLocks noChangeArrowheads="1"/>
          </p:cNvSpPr>
          <p:nvPr/>
        </p:nvSpPr>
        <p:spPr bwMode="auto">
          <a:xfrm>
            <a:off x="3200400" y="533400"/>
            <a:ext cx="3048000" cy="276225"/>
          </a:xfrm>
          <a:prstGeom prst="rect">
            <a:avLst/>
          </a:prstGeom>
          <a:noFill/>
          <a:ln w="9525">
            <a:noFill/>
            <a:miter lim="800000"/>
            <a:headEnd/>
            <a:tailEnd/>
          </a:ln>
        </p:spPr>
        <p:txBody>
          <a:bodyPr>
            <a:spAutoFit/>
          </a:bodyPr>
          <a:lstStyle/>
          <a:p>
            <a:pPr algn="r">
              <a:spcBef>
                <a:spcPct val="50000"/>
              </a:spcBef>
            </a:pPr>
            <a:r>
              <a:rPr lang="en-US" sz="1200" b="1"/>
              <a:t>morning passes 18 August 2012 </a:t>
            </a:r>
          </a:p>
        </p:txBody>
      </p:sp>
      <p:grpSp>
        <p:nvGrpSpPr>
          <p:cNvPr id="15367" name="Group 13"/>
          <p:cNvGrpSpPr>
            <a:grpSpLocks/>
          </p:cNvGrpSpPr>
          <p:nvPr/>
        </p:nvGrpSpPr>
        <p:grpSpPr bwMode="auto">
          <a:xfrm>
            <a:off x="76200" y="5181600"/>
            <a:ext cx="6324600" cy="519113"/>
            <a:chOff x="76200" y="4876800"/>
            <a:chExt cx="6324600" cy="519113"/>
          </a:xfrm>
        </p:grpSpPr>
        <p:sp>
          <p:nvSpPr>
            <p:cNvPr id="15375" name="Text Box 7"/>
            <p:cNvSpPr txBox="1">
              <a:spLocks noChangeArrowheads="1"/>
            </p:cNvSpPr>
            <p:nvPr/>
          </p:nvSpPr>
          <p:spPr bwMode="auto">
            <a:xfrm>
              <a:off x="76200" y="5029200"/>
              <a:ext cx="6324600" cy="366713"/>
            </a:xfrm>
            <a:prstGeom prst="rect">
              <a:avLst/>
            </a:prstGeom>
            <a:noFill/>
            <a:ln w="9525">
              <a:noFill/>
              <a:miter lim="800000"/>
              <a:headEnd/>
              <a:tailEnd/>
            </a:ln>
          </p:spPr>
          <p:txBody>
            <a:bodyPr>
              <a:spAutoFit/>
            </a:bodyPr>
            <a:lstStyle/>
            <a:p>
              <a:pPr>
                <a:spcBef>
                  <a:spcPct val="50000"/>
                </a:spcBef>
              </a:pPr>
              <a:r>
                <a:rPr lang="en-US"/>
                <a:t>       </a:t>
              </a:r>
              <a:r>
                <a:rPr lang="en-US" sz="1600" b="1"/>
                <a:t>6       12             25               38             50               62 mm</a:t>
              </a:r>
            </a:p>
          </p:txBody>
        </p:sp>
        <p:pic>
          <p:nvPicPr>
            <p:cNvPr id="15376" name="Picture 17" descr="2012COLORBARTPWSK1"/>
            <p:cNvPicPr>
              <a:picLocks noChangeAspect="1" noChangeArrowheads="1"/>
            </p:cNvPicPr>
            <p:nvPr/>
          </p:nvPicPr>
          <p:blipFill>
            <a:blip r:embed="rId3" cstate="print"/>
            <a:srcRect l="69090" t="97542" r="1236" b="1373"/>
            <a:stretch>
              <a:fillRect/>
            </a:stretch>
          </p:blipFill>
          <p:spPr bwMode="auto">
            <a:xfrm>
              <a:off x="228600" y="4876800"/>
              <a:ext cx="6096000" cy="228600"/>
            </a:xfrm>
            <a:prstGeom prst="rect">
              <a:avLst/>
            </a:prstGeom>
            <a:noFill/>
            <a:ln w="9525">
              <a:noFill/>
              <a:miter lim="800000"/>
              <a:headEnd/>
              <a:tailEnd/>
            </a:ln>
          </p:spPr>
        </p:pic>
      </p:grpSp>
      <p:sp>
        <p:nvSpPr>
          <p:cNvPr id="15368" name="TextBox 2"/>
          <p:cNvSpPr txBox="1">
            <a:spLocks noChangeArrowheads="1"/>
          </p:cNvSpPr>
          <p:nvPr/>
        </p:nvSpPr>
        <p:spPr bwMode="auto">
          <a:xfrm>
            <a:off x="6324600" y="501650"/>
            <a:ext cx="2819400" cy="336550"/>
          </a:xfrm>
          <a:prstGeom prst="rect">
            <a:avLst/>
          </a:prstGeom>
          <a:noFill/>
          <a:ln w="9525">
            <a:noFill/>
            <a:miter lim="800000"/>
            <a:headEnd/>
            <a:tailEnd/>
          </a:ln>
        </p:spPr>
        <p:txBody>
          <a:bodyPr>
            <a:spAutoFit/>
          </a:bodyPr>
          <a:lstStyle/>
          <a:p>
            <a:pPr algn="ctr"/>
            <a:r>
              <a:rPr lang="en-US" sz="1600" b="1"/>
              <a:t>NOAA/MetOp Composite</a:t>
            </a:r>
          </a:p>
        </p:txBody>
      </p:sp>
      <p:sp>
        <p:nvSpPr>
          <p:cNvPr id="15369" name="TextBox 22"/>
          <p:cNvSpPr txBox="1">
            <a:spLocks noChangeArrowheads="1"/>
          </p:cNvSpPr>
          <p:nvPr/>
        </p:nvSpPr>
        <p:spPr bwMode="auto">
          <a:xfrm>
            <a:off x="5791200" y="6553200"/>
            <a:ext cx="3352800" cy="276225"/>
          </a:xfrm>
          <a:prstGeom prst="rect">
            <a:avLst/>
          </a:prstGeom>
          <a:noFill/>
          <a:ln w="9525">
            <a:noFill/>
            <a:miter lim="800000"/>
            <a:headEnd/>
            <a:tailEnd/>
          </a:ln>
        </p:spPr>
        <p:txBody>
          <a:bodyPr>
            <a:spAutoFit/>
          </a:bodyPr>
          <a:lstStyle/>
          <a:p>
            <a:r>
              <a:rPr lang="en-US" sz="1200">
                <a:hlinkClick r:id="rId4"/>
              </a:rPr>
              <a:t>http://www.osdpd.noaa.gov/ml/mirs/Poes.html</a:t>
            </a:r>
            <a:r>
              <a:rPr lang="en-US" sz="1200"/>
              <a:t> </a:t>
            </a:r>
          </a:p>
        </p:txBody>
      </p:sp>
      <p:sp>
        <p:nvSpPr>
          <p:cNvPr id="15370" name="TextBox 19"/>
          <p:cNvSpPr txBox="1">
            <a:spLocks noChangeArrowheads="1"/>
          </p:cNvSpPr>
          <p:nvPr/>
        </p:nvSpPr>
        <p:spPr bwMode="auto">
          <a:xfrm>
            <a:off x="304800" y="6553200"/>
            <a:ext cx="4572000" cy="276225"/>
          </a:xfrm>
          <a:prstGeom prst="rect">
            <a:avLst/>
          </a:prstGeom>
          <a:noFill/>
          <a:ln w="9525">
            <a:noFill/>
            <a:miter lim="800000"/>
            <a:headEnd/>
            <a:tailEnd/>
          </a:ln>
        </p:spPr>
        <p:txBody>
          <a:bodyPr>
            <a:spAutoFit/>
          </a:bodyPr>
          <a:lstStyle/>
          <a:p>
            <a:r>
              <a:rPr lang="en-US" sz="1200" dirty="0">
                <a:hlinkClick r:id="rId5"/>
              </a:rPr>
              <a:t>http://www.ospo.noaa.gov/Products/atmosphere/mirs/tpw.html</a:t>
            </a:r>
            <a:r>
              <a:rPr lang="en-US" sz="1200" dirty="0"/>
              <a:t> </a:t>
            </a:r>
          </a:p>
        </p:txBody>
      </p:sp>
      <p:pic>
        <p:nvPicPr>
          <p:cNvPr id="15371" name="Picture 20" descr="20120818MIRSTPW.GIF"/>
          <p:cNvPicPr>
            <a:picLocks noChangeAspect="1"/>
          </p:cNvPicPr>
          <p:nvPr/>
        </p:nvPicPr>
        <p:blipFill>
          <a:blip r:embed="rId6" cstate="print"/>
          <a:srcRect b="2225"/>
          <a:stretch>
            <a:fillRect/>
          </a:stretch>
        </p:blipFill>
        <p:spPr bwMode="auto">
          <a:xfrm>
            <a:off x="228600" y="762000"/>
            <a:ext cx="6096000" cy="4419600"/>
          </a:xfrm>
          <a:prstGeom prst="rect">
            <a:avLst/>
          </a:prstGeom>
          <a:noFill/>
          <a:ln w="9525">
            <a:noFill/>
            <a:miter lim="800000"/>
            <a:headEnd/>
            <a:tailEnd/>
          </a:ln>
        </p:spPr>
      </p:pic>
      <p:pic>
        <p:nvPicPr>
          <p:cNvPr id="15372" name="Picture 16"/>
          <p:cNvPicPr>
            <a:picLocks noChangeAspect="1" noChangeArrowheads="1"/>
          </p:cNvPicPr>
          <p:nvPr/>
        </p:nvPicPr>
        <p:blipFill>
          <a:blip r:embed="rId7" cstate="print"/>
          <a:srcRect/>
          <a:stretch>
            <a:fillRect/>
          </a:stretch>
        </p:blipFill>
        <p:spPr bwMode="auto">
          <a:xfrm>
            <a:off x="180975" y="762000"/>
            <a:ext cx="352425" cy="252412"/>
          </a:xfrm>
          <a:prstGeom prst="rect">
            <a:avLst/>
          </a:prstGeom>
          <a:noFill/>
          <a:ln w="9525">
            <a:noFill/>
            <a:miter lim="800000"/>
            <a:headEnd/>
            <a:tailEnd/>
          </a:ln>
        </p:spPr>
      </p:pic>
      <p:pic>
        <p:nvPicPr>
          <p:cNvPr id="15373" name="Picture 2"/>
          <p:cNvPicPr>
            <a:picLocks noChangeAspect="1" noChangeArrowheads="1"/>
          </p:cNvPicPr>
          <p:nvPr/>
        </p:nvPicPr>
        <p:blipFill>
          <a:blip r:embed="rId8" cstate="print"/>
          <a:srcRect/>
          <a:stretch>
            <a:fillRect/>
          </a:stretch>
        </p:blipFill>
        <p:spPr bwMode="auto">
          <a:xfrm>
            <a:off x="6018213" y="762000"/>
            <a:ext cx="306387" cy="228600"/>
          </a:xfrm>
          <a:prstGeom prst="rect">
            <a:avLst/>
          </a:prstGeom>
          <a:noFill/>
          <a:ln w="9525">
            <a:noFill/>
            <a:miter lim="800000"/>
            <a:headEnd/>
            <a:tailEnd/>
          </a:ln>
        </p:spPr>
      </p:pic>
      <p:sp>
        <p:nvSpPr>
          <p:cNvPr id="15374" name="Rectangle 10"/>
          <p:cNvSpPr>
            <a:spLocks noChangeArrowheads="1"/>
          </p:cNvSpPr>
          <p:nvPr/>
        </p:nvSpPr>
        <p:spPr bwMode="auto">
          <a:xfrm>
            <a:off x="6324600" y="2654856"/>
            <a:ext cx="2819400" cy="2831544"/>
          </a:xfrm>
          <a:prstGeom prst="rect">
            <a:avLst/>
          </a:prstGeom>
          <a:noFill/>
          <a:ln w="9525">
            <a:noFill/>
            <a:miter lim="800000"/>
            <a:headEnd/>
            <a:tailEnd/>
          </a:ln>
        </p:spPr>
        <p:txBody>
          <a:bodyPr>
            <a:spAutoFit/>
          </a:bodyPr>
          <a:lstStyle/>
          <a:p>
            <a:r>
              <a:rPr lang="en-US" sz="1600" b="1" u="sng" dirty="0"/>
              <a:t>Analysis </a:t>
            </a:r>
            <a:r>
              <a:rPr lang="en-US" sz="1600" b="1" u="sng" dirty="0" smtClean="0"/>
              <a:t>Applications</a:t>
            </a:r>
          </a:p>
          <a:p>
            <a:endParaRPr lang="en-US" sz="1600" b="1" u="sng" dirty="0"/>
          </a:p>
          <a:p>
            <a:pPr>
              <a:buFont typeface="Arial" charset="0"/>
              <a:buChar char="•"/>
            </a:pPr>
            <a:r>
              <a:rPr lang="en-US" sz="1600" b="1" dirty="0"/>
              <a:t> </a:t>
            </a:r>
            <a:r>
              <a:rPr lang="en-US" sz="1400" b="1" dirty="0"/>
              <a:t>Locating max TPW </a:t>
            </a:r>
            <a:r>
              <a:rPr lang="en-US" sz="1400" b="1" dirty="0" smtClean="0"/>
              <a:t>and </a:t>
            </a:r>
            <a:r>
              <a:rPr lang="en-US" sz="1400" b="1" dirty="0"/>
              <a:t>following trends</a:t>
            </a:r>
          </a:p>
          <a:p>
            <a:pPr>
              <a:buFont typeface="Arial" charset="0"/>
              <a:buChar char="•"/>
            </a:pPr>
            <a:r>
              <a:rPr lang="en-US" sz="1400" b="1" dirty="0"/>
              <a:t>  </a:t>
            </a:r>
            <a:r>
              <a:rPr lang="en-US" sz="1400" b="1" dirty="0" smtClean="0"/>
              <a:t>Overlaying low level winds for moisture transport </a:t>
            </a:r>
            <a:endParaRPr lang="en-US" sz="1400" b="1" dirty="0"/>
          </a:p>
          <a:p>
            <a:pPr>
              <a:buFont typeface="Arial" charset="0"/>
              <a:buChar char="•"/>
            </a:pPr>
            <a:endParaRPr lang="en-US" sz="1400" b="1" dirty="0"/>
          </a:p>
          <a:p>
            <a:r>
              <a:rPr lang="en-US" sz="1600" b="1" u="sng" dirty="0"/>
              <a:t>Forecast </a:t>
            </a:r>
            <a:r>
              <a:rPr lang="en-US" sz="1600" b="1" u="sng" dirty="0" smtClean="0"/>
              <a:t>Applications</a:t>
            </a:r>
          </a:p>
          <a:p>
            <a:endParaRPr lang="en-US" sz="1600" b="1" dirty="0" smtClean="0"/>
          </a:p>
          <a:p>
            <a:pPr>
              <a:buFont typeface="Arial" charset="0"/>
              <a:buChar char="•"/>
            </a:pPr>
            <a:r>
              <a:rPr lang="en-US" sz="1400" b="1" dirty="0" smtClean="0"/>
              <a:t> </a:t>
            </a:r>
            <a:r>
              <a:rPr lang="en-US" sz="1400" b="1" dirty="0"/>
              <a:t>TPW plume with </a:t>
            </a:r>
            <a:r>
              <a:rPr lang="en-US" sz="1400" b="1" dirty="0" err="1" smtClean="0"/>
              <a:t>subtropic</a:t>
            </a:r>
            <a:r>
              <a:rPr lang="en-US" sz="1400" b="1" dirty="0" smtClean="0"/>
              <a:t> </a:t>
            </a:r>
            <a:r>
              <a:rPr lang="en-US" sz="1400" b="1" dirty="0"/>
              <a:t>origins relates to heavy precipitation </a:t>
            </a:r>
            <a:r>
              <a:rPr lang="en-US" sz="1400" b="1" dirty="0" smtClean="0"/>
              <a:t> </a:t>
            </a:r>
            <a:r>
              <a:rPr lang="en-US" sz="1200" dirty="0" smtClean="0"/>
              <a:t>(</a:t>
            </a:r>
            <a:r>
              <a:rPr lang="en-US" sz="1200" dirty="0" err="1"/>
              <a:t>Kusselson</a:t>
            </a:r>
            <a:r>
              <a:rPr lang="en-US" sz="1200" dirty="0"/>
              <a:t> 1993).</a:t>
            </a:r>
          </a:p>
        </p:txBody>
      </p:sp>
      <p:sp>
        <p:nvSpPr>
          <p:cNvPr id="17" name="TextBox 16"/>
          <p:cNvSpPr txBox="1"/>
          <p:nvPr/>
        </p:nvSpPr>
        <p:spPr>
          <a:xfrm>
            <a:off x="0" y="6248401"/>
            <a:ext cx="9144000" cy="307777"/>
          </a:xfrm>
          <a:prstGeom prst="rect">
            <a:avLst/>
          </a:prstGeom>
          <a:noFill/>
        </p:spPr>
        <p:txBody>
          <a:bodyPr wrap="square" rtlCol="0">
            <a:spAutoFit/>
          </a:bodyPr>
          <a:lstStyle/>
          <a:p>
            <a:pPr algn="ctr"/>
            <a:r>
              <a:rPr lang="en-US" sz="1400" dirty="0" smtClean="0">
                <a:hlinkClick r:id="rId9"/>
              </a:rPr>
              <a:t>http://mirs.nesdis.noaa.gov/</a:t>
            </a:r>
            <a:r>
              <a:rPr lang="en-US" sz="1400" dirty="0" smtClean="0"/>
              <a:t> </a:t>
            </a:r>
            <a:endParaRPr lang="en-US" sz="1400"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Number Placeholder 1"/>
          <p:cNvSpPr txBox="1">
            <a:spLocks noGrp="1"/>
          </p:cNvSpPr>
          <p:nvPr/>
        </p:nvSpPr>
        <p:spPr bwMode="auto">
          <a:xfrm>
            <a:off x="-838200" y="6553200"/>
            <a:ext cx="1143000" cy="476250"/>
          </a:xfrm>
          <a:prstGeom prst="rect">
            <a:avLst/>
          </a:prstGeom>
          <a:noFill/>
          <a:ln w="9525">
            <a:noFill/>
            <a:miter lim="800000"/>
            <a:headEnd/>
            <a:tailEnd/>
          </a:ln>
        </p:spPr>
        <p:txBody>
          <a:bodyPr/>
          <a:lstStyle/>
          <a:p>
            <a:pPr algn="r"/>
            <a:fld id="{B86E4BB0-2D49-4488-BBCA-22D05F728771}" type="slidenum">
              <a:rPr lang="en-US" sz="1400"/>
              <a:pPr algn="r"/>
              <a:t>12</a:t>
            </a:fld>
            <a:endParaRPr lang="en-US" sz="1400"/>
          </a:p>
        </p:txBody>
      </p:sp>
      <p:sp>
        <p:nvSpPr>
          <p:cNvPr id="16387" name="TextBox 2"/>
          <p:cNvSpPr txBox="1">
            <a:spLocks noChangeArrowheads="1"/>
          </p:cNvSpPr>
          <p:nvPr/>
        </p:nvSpPr>
        <p:spPr bwMode="auto">
          <a:xfrm>
            <a:off x="0" y="0"/>
            <a:ext cx="5029200" cy="396875"/>
          </a:xfrm>
          <a:prstGeom prst="rect">
            <a:avLst/>
          </a:prstGeom>
          <a:noFill/>
          <a:ln w="9525">
            <a:noFill/>
            <a:miter lim="800000"/>
            <a:headEnd/>
            <a:tailEnd/>
          </a:ln>
        </p:spPr>
        <p:txBody>
          <a:bodyPr>
            <a:spAutoFit/>
          </a:bodyPr>
          <a:lstStyle/>
          <a:p>
            <a:r>
              <a:rPr lang="en-US" sz="2000" b="1" dirty="0"/>
              <a:t>SSMIS Total </a:t>
            </a:r>
            <a:r>
              <a:rPr lang="en-US" sz="2000" b="1" dirty="0" err="1"/>
              <a:t>Precipitable</a:t>
            </a:r>
            <a:r>
              <a:rPr lang="en-US" sz="2000" b="1" dirty="0"/>
              <a:t> Water (TPW)</a:t>
            </a:r>
          </a:p>
        </p:txBody>
      </p:sp>
      <p:sp>
        <p:nvSpPr>
          <p:cNvPr id="16388" name="Text Box 8"/>
          <p:cNvSpPr txBox="1">
            <a:spLocks noChangeArrowheads="1"/>
          </p:cNvSpPr>
          <p:nvPr/>
        </p:nvSpPr>
        <p:spPr bwMode="auto">
          <a:xfrm>
            <a:off x="76200" y="5348288"/>
            <a:ext cx="6324600" cy="366712"/>
          </a:xfrm>
          <a:prstGeom prst="rect">
            <a:avLst/>
          </a:prstGeom>
          <a:noFill/>
          <a:ln w="9525">
            <a:noFill/>
            <a:miter lim="800000"/>
            <a:headEnd/>
            <a:tailEnd/>
          </a:ln>
        </p:spPr>
        <p:txBody>
          <a:bodyPr>
            <a:spAutoFit/>
          </a:bodyPr>
          <a:lstStyle/>
          <a:p>
            <a:pPr>
              <a:spcBef>
                <a:spcPct val="50000"/>
              </a:spcBef>
            </a:pPr>
            <a:r>
              <a:rPr lang="en-US"/>
              <a:t>       </a:t>
            </a:r>
            <a:r>
              <a:rPr lang="en-US" sz="1600" b="1"/>
              <a:t>6       12             25               38             50               62 mm</a:t>
            </a:r>
          </a:p>
        </p:txBody>
      </p:sp>
      <p:sp>
        <p:nvSpPr>
          <p:cNvPr id="16389" name="Text Box 9"/>
          <p:cNvSpPr txBox="1">
            <a:spLocks noChangeArrowheads="1"/>
          </p:cNvSpPr>
          <p:nvPr/>
        </p:nvSpPr>
        <p:spPr bwMode="auto">
          <a:xfrm>
            <a:off x="6324600" y="762000"/>
            <a:ext cx="2819400" cy="1600200"/>
          </a:xfrm>
          <a:prstGeom prst="rect">
            <a:avLst/>
          </a:prstGeom>
          <a:noFill/>
          <a:ln w="9525">
            <a:noFill/>
            <a:miter lim="800000"/>
            <a:headEnd/>
            <a:tailEnd/>
          </a:ln>
        </p:spPr>
        <p:txBody>
          <a:bodyPr>
            <a:spAutoFit/>
          </a:bodyPr>
          <a:lstStyle/>
          <a:p>
            <a:pPr>
              <a:spcBef>
                <a:spcPct val="50000"/>
              </a:spcBef>
            </a:pPr>
            <a:r>
              <a:rPr lang="en-US" sz="1400" dirty="0"/>
              <a:t>Range of amount: 1 to 75 mm</a:t>
            </a:r>
          </a:p>
          <a:p>
            <a:pPr>
              <a:spcBef>
                <a:spcPct val="50000"/>
              </a:spcBef>
            </a:pPr>
            <a:r>
              <a:rPr lang="en-US" sz="1400" dirty="0"/>
              <a:t>Resolution: 40 x  60 km</a:t>
            </a:r>
          </a:p>
          <a:p>
            <a:pPr>
              <a:spcBef>
                <a:spcPct val="50000"/>
              </a:spcBef>
            </a:pPr>
            <a:r>
              <a:rPr lang="en-US" sz="1400" dirty="0"/>
              <a:t>Satellites: SSMIS F-16, 17, &amp; 18</a:t>
            </a:r>
          </a:p>
          <a:p>
            <a:pPr>
              <a:spcBef>
                <a:spcPct val="50000"/>
              </a:spcBef>
            </a:pPr>
            <a:r>
              <a:rPr lang="en-US" sz="1400" dirty="0"/>
              <a:t>New Imagery:  </a:t>
            </a:r>
            <a:r>
              <a:rPr lang="en-US" sz="1400" dirty="0" smtClean="0"/>
              <a:t>3 </a:t>
            </a:r>
            <a:r>
              <a:rPr lang="en-US" sz="1400" dirty="0"/>
              <a:t>to </a:t>
            </a:r>
            <a:r>
              <a:rPr lang="en-US" sz="1400" dirty="0" smtClean="0"/>
              <a:t>12 </a:t>
            </a:r>
            <a:r>
              <a:rPr lang="en-US" sz="1400" dirty="0"/>
              <a:t>hours     </a:t>
            </a:r>
          </a:p>
          <a:p>
            <a:pPr>
              <a:spcBef>
                <a:spcPct val="50000"/>
              </a:spcBef>
            </a:pPr>
            <a:r>
              <a:rPr lang="en-US" sz="1400" dirty="0"/>
              <a:t>Most accurate MW product</a:t>
            </a:r>
          </a:p>
        </p:txBody>
      </p:sp>
      <p:pic>
        <p:nvPicPr>
          <p:cNvPr id="16390" name="Picture 22" descr="2012COLORBARTPWSK1"/>
          <p:cNvPicPr>
            <a:picLocks noChangeAspect="1" noChangeArrowheads="1"/>
          </p:cNvPicPr>
          <p:nvPr/>
        </p:nvPicPr>
        <p:blipFill>
          <a:blip r:embed="rId3" cstate="print"/>
          <a:srcRect l="69090" t="97542" r="1236" b="1373"/>
          <a:stretch>
            <a:fillRect/>
          </a:stretch>
        </p:blipFill>
        <p:spPr bwMode="auto">
          <a:xfrm>
            <a:off x="228600" y="5181600"/>
            <a:ext cx="6096000" cy="228600"/>
          </a:xfrm>
          <a:prstGeom prst="rect">
            <a:avLst/>
          </a:prstGeom>
          <a:noFill/>
          <a:ln w="9525">
            <a:noFill/>
            <a:miter lim="800000"/>
            <a:headEnd/>
            <a:tailEnd/>
          </a:ln>
        </p:spPr>
      </p:pic>
      <p:sp>
        <p:nvSpPr>
          <p:cNvPr id="16391" name="TextBox 2"/>
          <p:cNvSpPr txBox="1">
            <a:spLocks noChangeArrowheads="1"/>
          </p:cNvSpPr>
          <p:nvPr/>
        </p:nvSpPr>
        <p:spPr bwMode="auto">
          <a:xfrm>
            <a:off x="6324600" y="501650"/>
            <a:ext cx="2819400" cy="336550"/>
          </a:xfrm>
          <a:prstGeom prst="rect">
            <a:avLst/>
          </a:prstGeom>
          <a:noFill/>
          <a:ln w="9525">
            <a:noFill/>
            <a:miter lim="800000"/>
            <a:headEnd/>
            <a:tailEnd/>
          </a:ln>
        </p:spPr>
        <p:txBody>
          <a:bodyPr>
            <a:spAutoFit/>
          </a:bodyPr>
          <a:lstStyle/>
          <a:p>
            <a:pPr algn="ctr"/>
            <a:r>
              <a:rPr lang="en-US" sz="1600" b="1"/>
              <a:t>DMSP SSMIS Composite</a:t>
            </a:r>
          </a:p>
        </p:txBody>
      </p:sp>
      <p:sp>
        <p:nvSpPr>
          <p:cNvPr id="16392" name="Rectangle 4"/>
          <p:cNvSpPr>
            <a:spLocks noChangeArrowheads="1"/>
          </p:cNvSpPr>
          <p:nvPr/>
        </p:nvSpPr>
        <p:spPr bwMode="auto">
          <a:xfrm>
            <a:off x="0" y="5638800"/>
            <a:ext cx="9144000" cy="641350"/>
          </a:xfrm>
          <a:prstGeom prst="rect">
            <a:avLst/>
          </a:prstGeom>
          <a:noFill/>
          <a:ln w="9525">
            <a:noFill/>
            <a:miter lim="800000"/>
            <a:headEnd/>
            <a:tailEnd/>
          </a:ln>
        </p:spPr>
        <p:txBody>
          <a:bodyPr>
            <a:spAutoFit/>
          </a:bodyPr>
          <a:lstStyle/>
          <a:p>
            <a:pPr algn="ctr"/>
            <a:r>
              <a:rPr lang="en-US" b="1" dirty="0"/>
              <a:t>Total atmospheric moisture measured over water                                                                          that would be available to fall as precipitation.</a:t>
            </a:r>
          </a:p>
        </p:txBody>
      </p:sp>
      <p:sp>
        <p:nvSpPr>
          <p:cNvPr id="16393" name="Text Box 12"/>
          <p:cNvSpPr txBox="1">
            <a:spLocks noChangeArrowheads="1"/>
          </p:cNvSpPr>
          <p:nvPr/>
        </p:nvSpPr>
        <p:spPr bwMode="auto">
          <a:xfrm>
            <a:off x="3200400" y="533400"/>
            <a:ext cx="3048000" cy="276225"/>
          </a:xfrm>
          <a:prstGeom prst="rect">
            <a:avLst/>
          </a:prstGeom>
          <a:noFill/>
          <a:ln w="9525">
            <a:noFill/>
            <a:miter lim="800000"/>
            <a:headEnd/>
            <a:tailEnd/>
          </a:ln>
        </p:spPr>
        <p:txBody>
          <a:bodyPr>
            <a:spAutoFit/>
          </a:bodyPr>
          <a:lstStyle/>
          <a:p>
            <a:pPr algn="r">
              <a:spcBef>
                <a:spcPct val="50000"/>
              </a:spcBef>
            </a:pPr>
            <a:r>
              <a:rPr lang="en-US" sz="1200" b="1"/>
              <a:t>morning passes 18 August 2012 </a:t>
            </a:r>
          </a:p>
        </p:txBody>
      </p:sp>
      <p:pic>
        <p:nvPicPr>
          <p:cNvPr id="16394" name="Picture 25" descr="20120818SSMISPW.GIF"/>
          <p:cNvPicPr>
            <a:picLocks noChangeAspect="1"/>
          </p:cNvPicPr>
          <p:nvPr/>
        </p:nvPicPr>
        <p:blipFill>
          <a:blip r:embed="rId4" cstate="print"/>
          <a:srcRect b="4352"/>
          <a:stretch>
            <a:fillRect/>
          </a:stretch>
        </p:blipFill>
        <p:spPr bwMode="auto">
          <a:xfrm>
            <a:off x="228600" y="762000"/>
            <a:ext cx="6096000" cy="4419600"/>
          </a:xfrm>
          <a:prstGeom prst="rect">
            <a:avLst/>
          </a:prstGeom>
          <a:noFill/>
          <a:ln w="9525">
            <a:noFill/>
            <a:miter lim="800000"/>
            <a:headEnd/>
            <a:tailEnd/>
          </a:ln>
        </p:spPr>
      </p:pic>
      <p:pic>
        <p:nvPicPr>
          <p:cNvPr id="16395" name="Picture 20"/>
          <p:cNvPicPr>
            <a:picLocks noChangeAspect="1" noChangeArrowheads="1"/>
          </p:cNvPicPr>
          <p:nvPr/>
        </p:nvPicPr>
        <p:blipFill>
          <a:blip r:embed="rId5" cstate="print"/>
          <a:srcRect/>
          <a:stretch>
            <a:fillRect/>
          </a:stretch>
        </p:blipFill>
        <p:spPr bwMode="auto">
          <a:xfrm>
            <a:off x="180975" y="762000"/>
            <a:ext cx="352425" cy="252413"/>
          </a:xfrm>
          <a:prstGeom prst="rect">
            <a:avLst/>
          </a:prstGeom>
          <a:noFill/>
          <a:ln w="9525">
            <a:noFill/>
            <a:miter lim="800000"/>
            <a:headEnd/>
            <a:tailEnd/>
          </a:ln>
        </p:spPr>
      </p:pic>
      <p:pic>
        <p:nvPicPr>
          <p:cNvPr id="16396" name="Picture 2"/>
          <p:cNvPicPr>
            <a:picLocks noChangeAspect="1" noChangeArrowheads="1"/>
          </p:cNvPicPr>
          <p:nvPr/>
        </p:nvPicPr>
        <p:blipFill>
          <a:blip r:embed="rId6" cstate="print"/>
          <a:srcRect/>
          <a:stretch>
            <a:fillRect/>
          </a:stretch>
        </p:blipFill>
        <p:spPr bwMode="auto">
          <a:xfrm>
            <a:off x="6094413" y="762000"/>
            <a:ext cx="230187" cy="228600"/>
          </a:xfrm>
          <a:prstGeom prst="rect">
            <a:avLst/>
          </a:prstGeom>
          <a:noFill/>
          <a:ln w="9525">
            <a:noFill/>
            <a:miter lim="800000"/>
            <a:headEnd/>
            <a:tailEnd/>
          </a:ln>
        </p:spPr>
      </p:pic>
      <p:sp>
        <p:nvSpPr>
          <p:cNvPr id="16397" name="Rectangle 10"/>
          <p:cNvSpPr>
            <a:spLocks noChangeArrowheads="1"/>
          </p:cNvSpPr>
          <p:nvPr/>
        </p:nvSpPr>
        <p:spPr bwMode="auto">
          <a:xfrm>
            <a:off x="6324600" y="2624078"/>
            <a:ext cx="2819400" cy="2862322"/>
          </a:xfrm>
          <a:prstGeom prst="rect">
            <a:avLst/>
          </a:prstGeom>
          <a:noFill/>
          <a:ln w="9525">
            <a:noFill/>
            <a:miter lim="800000"/>
            <a:headEnd/>
            <a:tailEnd/>
          </a:ln>
        </p:spPr>
        <p:txBody>
          <a:bodyPr>
            <a:spAutoFit/>
          </a:bodyPr>
          <a:lstStyle/>
          <a:p>
            <a:r>
              <a:rPr lang="en-US" sz="1600" b="1" u="sng" dirty="0"/>
              <a:t>Analysis </a:t>
            </a:r>
            <a:r>
              <a:rPr lang="en-US" sz="1600" b="1" u="sng" dirty="0" smtClean="0"/>
              <a:t>Applications</a:t>
            </a:r>
          </a:p>
          <a:p>
            <a:endParaRPr lang="en-US" sz="1600" b="1" u="sng" dirty="0"/>
          </a:p>
          <a:p>
            <a:pPr>
              <a:buFont typeface="Arial" charset="0"/>
              <a:buChar char="•"/>
            </a:pPr>
            <a:r>
              <a:rPr lang="en-US" sz="1600" b="1" dirty="0"/>
              <a:t> </a:t>
            </a:r>
            <a:r>
              <a:rPr lang="en-US" sz="1400" b="1" dirty="0"/>
              <a:t>Locating max TPW areas and following trends</a:t>
            </a:r>
          </a:p>
          <a:p>
            <a:pPr>
              <a:buFont typeface="Arial" charset="0"/>
              <a:buChar char="•"/>
            </a:pPr>
            <a:r>
              <a:rPr lang="en-US" sz="1400" b="1" dirty="0"/>
              <a:t>  </a:t>
            </a:r>
            <a:r>
              <a:rPr lang="en-US" sz="1400" b="1" dirty="0" smtClean="0"/>
              <a:t>Overlaying low level winds for moisture transport  </a:t>
            </a:r>
            <a:endParaRPr lang="en-US" sz="1400" b="1" dirty="0"/>
          </a:p>
          <a:p>
            <a:pPr>
              <a:buFont typeface="Arial" charset="0"/>
              <a:buChar char="•"/>
            </a:pPr>
            <a:endParaRPr lang="en-US" sz="1400" b="1" dirty="0"/>
          </a:p>
          <a:p>
            <a:r>
              <a:rPr lang="en-US" sz="1600" b="1" u="sng" dirty="0"/>
              <a:t>Forecast </a:t>
            </a:r>
            <a:r>
              <a:rPr lang="en-US" sz="1600" b="1" u="sng" dirty="0" smtClean="0"/>
              <a:t>Applications</a:t>
            </a:r>
          </a:p>
          <a:p>
            <a:endParaRPr lang="en-US" sz="1600" b="1" u="sng" dirty="0"/>
          </a:p>
          <a:p>
            <a:pPr>
              <a:buFont typeface="Arial" charset="0"/>
              <a:buChar char="•"/>
            </a:pPr>
            <a:r>
              <a:rPr lang="en-US" sz="1600" b="1" dirty="0"/>
              <a:t> </a:t>
            </a:r>
            <a:r>
              <a:rPr lang="en-US" sz="1400" b="1" dirty="0"/>
              <a:t>TPW plume with tropical origins relates to heavy </a:t>
            </a:r>
            <a:r>
              <a:rPr lang="en-US" sz="1400" b="1" dirty="0" smtClean="0"/>
              <a:t>precipitation  </a:t>
            </a:r>
            <a:r>
              <a:rPr lang="en-US" sz="1200" dirty="0" smtClean="0"/>
              <a:t>(</a:t>
            </a:r>
            <a:r>
              <a:rPr lang="en-US" sz="1200" dirty="0" err="1"/>
              <a:t>Kusselson</a:t>
            </a:r>
            <a:r>
              <a:rPr lang="en-US" sz="1200" dirty="0"/>
              <a:t> 1993).</a:t>
            </a:r>
          </a:p>
        </p:txBody>
      </p:sp>
      <p:sp>
        <p:nvSpPr>
          <p:cNvPr id="16398" name="TextBox 16"/>
          <p:cNvSpPr txBox="1">
            <a:spLocks noChangeArrowheads="1"/>
          </p:cNvSpPr>
          <p:nvPr/>
        </p:nvSpPr>
        <p:spPr bwMode="auto">
          <a:xfrm>
            <a:off x="304800" y="6550025"/>
            <a:ext cx="3886200" cy="277813"/>
          </a:xfrm>
          <a:prstGeom prst="rect">
            <a:avLst/>
          </a:prstGeom>
          <a:noFill/>
          <a:ln w="9525">
            <a:noFill/>
            <a:miter lim="800000"/>
            <a:headEnd/>
            <a:tailEnd/>
          </a:ln>
        </p:spPr>
        <p:txBody>
          <a:bodyPr>
            <a:spAutoFit/>
          </a:bodyPr>
          <a:lstStyle/>
          <a:p>
            <a:r>
              <a:rPr lang="en-US" sz="1200" u="sng">
                <a:hlinkClick r:id="rId7"/>
              </a:rPr>
              <a:t>http://www.ssd.noaa.gov/poes/neatl/sspw-l.jpg</a:t>
            </a:r>
            <a:r>
              <a:rPr lang="en-US" sz="1200"/>
              <a:t> </a:t>
            </a:r>
          </a:p>
        </p:txBody>
      </p:sp>
      <p:sp>
        <p:nvSpPr>
          <p:cNvPr id="16399" name="TextBox 17"/>
          <p:cNvSpPr txBox="1">
            <a:spLocks noChangeArrowheads="1"/>
          </p:cNvSpPr>
          <p:nvPr/>
        </p:nvSpPr>
        <p:spPr bwMode="auto">
          <a:xfrm>
            <a:off x="5410200" y="6553200"/>
            <a:ext cx="3810000" cy="276225"/>
          </a:xfrm>
          <a:prstGeom prst="rect">
            <a:avLst/>
          </a:prstGeom>
          <a:noFill/>
          <a:ln w="9525">
            <a:noFill/>
            <a:miter lim="800000"/>
            <a:headEnd/>
            <a:tailEnd/>
          </a:ln>
        </p:spPr>
        <p:txBody>
          <a:bodyPr>
            <a:spAutoFit/>
          </a:bodyPr>
          <a:lstStyle/>
          <a:p>
            <a:r>
              <a:rPr lang="en-US" sz="1200">
                <a:hlinkClick r:id="rId8"/>
              </a:rPr>
              <a:t>http://www.ssd.noaa.gov/poes/neatl/flash-sspw.html</a:t>
            </a:r>
            <a:r>
              <a:rPr lang="en-US" sz="1200"/>
              <a:t> </a:t>
            </a:r>
          </a:p>
        </p:txBody>
      </p:sp>
      <p:sp>
        <p:nvSpPr>
          <p:cNvPr id="16" name="TextBox 15"/>
          <p:cNvSpPr txBox="1"/>
          <p:nvPr/>
        </p:nvSpPr>
        <p:spPr>
          <a:xfrm>
            <a:off x="0" y="6248401"/>
            <a:ext cx="9144000" cy="307777"/>
          </a:xfrm>
          <a:prstGeom prst="rect">
            <a:avLst/>
          </a:prstGeom>
          <a:noFill/>
        </p:spPr>
        <p:txBody>
          <a:bodyPr wrap="square" rtlCol="0">
            <a:spAutoFit/>
          </a:bodyPr>
          <a:lstStyle/>
          <a:p>
            <a:pPr algn="ctr"/>
            <a:r>
              <a:rPr lang="en-US" sz="1400" dirty="0" smtClean="0">
                <a:hlinkClick r:id="rId9"/>
              </a:rPr>
              <a:t>http://nsidc.org/data/docs/daac/ssmis_instrument/index.html</a:t>
            </a:r>
            <a:r>
              <a:rPr lang="en-US" sz="1400" dirty="0" smtClean="0"/>
              <a:t> </a:t>
            </a:r>
            <a:endParaRPr lang="en-US" sz="1400"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Number Placeholder 1"/>
          <p:cNvSpPr txBox="1">
            <a:spLocks noGrp="1"/>
          </p:cNvSpPr>
          <p:nvPr/>
        </p:nvSpPr>
        <p:spPr bwMode="auto">
          <a:xfrm>
            <a:off x="-838200" y="6553200"/>
            <a:ext cx="1143000" cy="476250"/>
          </a:xfrm>
          <a:prstGeom prst="rect">
            <a:avLst/>
          </a:prstGeom>
          <a:noFill/>
          <a:ln w="9525">
            <a:noFill/>
            <a:miter lim="800000"/>
            <a:headEnd/>
            <a:tailEnd/>
          </a:ln>
        </p:spPr>
        <p:txBody>
          <a:bodyPr/>
          <a:lstStyle/>
          <a:p>
            <a:pPr algn="r"/>
            <a:fld id="{26AB5182-67C5-4A68-B61D-8E0025DB1B99}" type="slidenum">
              <a:rPr lang="en-US" sz="1400"/>
              <a:pPr algn="r"/>
              <a:t>13</a:t>
            </a:fld>
            <a:endParaRPr lang="en-US" sz="1400"/>
          </a:p>
        </p:txBody>
      </p:sp>
      <p:sp>
        <p:nvSpPr>
          <p:cNvPr id="17411" name="TextBox 2"/>
          <p:cNvSpPr txBox="1">
            <a:spLocks noChangeArrowheads="1"/>
          </p:cNvSpPr>
          <p:nvPr/>
        </p:nvSpPr>
        <p:spPr bwMode="auto">
          <a:xfrm>
            <a:off x="0" y="0"/>
            <a:ext cx="7924800" cy="400050"/>
          </a:xfrm>
          <a:prstGeom prst="rect">
            <a:avLst/>
          </a:prstGeom>
          <a:noFill/>
          <a:ln w="9525">
            <a:noFill/>
            <a:miter lim="800000"/>
            <a:headEnd/>
            <a:tailEnd/>
          </a:ln>
        </p:spPr>
        <p:txBody>
          <a:bodyPr>
            <a:spAutoFit/>
          </a:bodyPr>
          <a:lstStyle/>
          <a:p>
            <a:r>
              <a:rPr lang="en-US" sz="2000" b="1" dirty="0"/>
              <a:t>Microwave Humidity Sounder (MHS)  AMSU-B  Rain Rate (RR)</a:t>
            </a:r>
          </a:p>
        </p:txBody>
      </p:sp>
      <p:sp>
        <p:nvSpPr>
          <p:cNvPr id="17412" name="Rectangle 4"/>
          <p:cNvSpPr>
            <a:spLocks noChangeArrowheads="1"/>
          </p:cNvSpPr>
          <p:nvPr/>
        </p:nvSpPr>
        <p:spPr bwMode="auto">
          <a:xfrm>
            <a:off x="0" y="5791200"/>
            <a:ext cx="9144000" cy="366713"/>
          </a:xfrm>
          <a:prstGeom prst="rect">
            <a:avLst/>
          </a:prstGeom>
          <a:noFill/>
          <a:ln w="9525">
            <a:noFill/>
            <a:miter lim="800000"/>
            <a:headEnd/>
            <a:tailEnd/>
          </a:ln>
        </p:spPr>
        <p:txBody>
          <a:bodyPr>
            <a:spAutoFit/>
          </a:bodyPr>
          <a:lstStyle/>
          <a:p>
            <a:pPr algn="ctr"/>
            <a:r>
              <a:rPr lang="en-US" b="1" dirty="0"/>
              <a:t>Instantaneous areal </a:t>
            </a:r>
            <a:r>
              <a:rPr lang="en-US" b="1" dirty="0" smtClean="0"/>
              <a:t>(resolution) average </a:t>
            </a:r>
            <a:r>
              <a:rPr lang="en-US" b="1" dirty="0"/>
              <a:t>rainfall projected over an hour</a:t>
            </a:r>
          </a:p>
        </p:txBody>
      </p:sp>
      <p:sp>
        <p:nvSpPr>
          <p:cNvPr id="17413" name="Text Box 6"/>
          <p:cNvSpPr txBox="1">
            <a:spLocks noChangeArrowheads="1"/>
          </p:cNvSpPr>
          <p:nvPr/>
        </p:nvSpPr>
        <p:spPr bwMode="auto">
          <a:xfrm>
            <a:off x="6324600" y="685800"/>
            <a:ext cx="2819400" cy="1600200"/>
          </a:xfrm>
          <a:prstGeom prst="rect">
            <a:avLst/>
          </a:prstGeom>
          <a:noFill/>
          <a:ln w="9525">
            <a:noFill/>
            <a:miter lim="800000"/>
            <a:headEnd/>
            <a:tailEnd/>
          </a:ln>
        </p:spPr>
        <p:txBody>
          <a:bodyPr>
            <a:spAutoFit/>
          </a:bodyPr>
          <a:lstStyle/>
          <a:p>
            <a:pPr>
              <a:spcBef>
                <a:spcPct val="50000"/>
              </a:spcBef>
            </a:pPr>
            <a:r>
              <a:rPr lang="en-US" sz="1400" dirty="0"/>
              <a:t>Range of amount: 1 to 35 mm/hr</a:t>
            </a:r>
          </a:p>
          <a:p>
            <a:pPr>
              <a:spcBef>
                <a:spcPct val="50000"/>
              </a:spcBef>
            </a:pPr>
            <a:r>
              <a:rPr lang="en-US" sz="1400" dirty="0"/>
              <a:t>Polarization: Single</a:t>
            </a:r>
          </a:p>
          <a:p>
            <a:pPr>
              <a:spcBef>
                <a:spcPct val="50000"/>
              </a:spcBef>
            </a:pPr>
            <a:r>
              <a:rPr lang="en-US" sz="1400" dirty="0"/>
              <a:t>Resolution: 15 km (nadir)</a:t>
            </a:r>
          </a:p>
          <a:p>
            <a:pPr>
              <a:spcBef>
                <a:spcPct val="50000"/>
              </a:spcBef>
            </a:pPr>
            <a:r>
              <a:rPr lang="en-US" sz="1400" dirty="0"/>
              <a:t>Satellites: METOP-A, N-19 &amp; 18</a:t>
            </a:r>
          </a:p>
          <a:p>
            <a:pPr>
              <a:spcBef>
                <a:spcPct val="50000"/>
              </a:spcBef>
            </a:pPr>
            <a:r>
              <a:rPr lang="en-US" sz="1400" dirty="0"/>
              <a:t>New Imagery: 4 to 6 hours</a:t>
            </a:r>
          </a:p>
        </p:txBody>
      </p:sp>
      <p:sp>
        <p:nvSpPr>
          <p:cNvPr id="17414" name="TextBox 2"/>
          <p:cNvSpPr txBox="1">
            <a:spLocks noChangeArrowheads="1"/>
          </p:cNvSpPr>
          <p:nvPr/>
        </p:nvSpPr>
        <p:spPr bwMode="auto">
          <a:xfrm>
            <a:off x="6324600" y="457200"/>
            <a:ext cx="2819400" cy="336550"/>
          </a:xfrm>
          <a:prstGeom prst="rect">
            <a:avLst/>
          </a:prstGeom>
          <a:noFill/>
          <a:ln w="9525">
            <a:noFill/>
            <a:miter lim="800000"/>
            <a:headEnd/>
            <a:tailEnd/>
          </a:ln>
        </p:spPr>
        <p:txBody>
          <a:bodyPr>
            <a:spAutoFit/>
          </a:bodyPr>
          <a:lstStyle/>
          <a:p>
            <a:pPr algn="ctr"/>
            <a:r>
              <a:rPr lang="en-US" sz="1600" b="1"/>
              <a:t>NOAA/MetOp Composite</a:t>
            </a:r>
          </a:p>
        </p:txBody>
      </p:sp>
      <p:sp>
        <p:nvSpPr>
          <p:cNvPr id="17415" name="Text Box 12"/>
          <p:cNvSpPr txBox="1">
            <a:spLocks noChangeArrowheads="1"/>
          </p:cNvSpPr>
          <p:nvPr/>
        </p:nvSpPr>
        <p:spPr bwMode="auto">
          <a:xfrm>
            <a:off x="3200400" y="457200"/>
            <a:ext cx="3048000" cy="276225"/>
          </a:xfrm>
          <a:prstGeom prst="rect">
            <a:avLst/>
          </a:prstGeom>
          <a:noFill/>
          <a:ln w="9525">
            <a:noFill/>
            <a:miter lim="800000"/>
            <a:headEnd/>
            <a:tailEnd/>
          </a:ln>
        </p:spPr>
        <p:txBody>
          <a:bodyPr>
            <a:spAutoFit/>
          </a:bodyPr>
          <a:lstStyle/>
          <a:p>
            <a:pPr algn="r">
              <a:spcBef>
                <a:spcPct val="50000"/>
              </a:spcBef>
            </a:pPr>
            <a:r>
              <a:rPr lang="en-US" sz="1200" b="1"/>
              <a:t>morning passes 18 August 2012 </a:t>
            </a:r>
          </a:p>
        </p:txBody>
      </p:sp>
      <p:pic>
        <p:nvPicPr>
          <p:cNvPr id="17416" name="Picture 19" descr="20120818AMSURR.GIF"/>
          <p:cNvPicPr>
            <a:picLocks noChangeAspect="1"/>
          </p:cNvPicPr>
          <p:nvPr/>
        </p:nvPicPr>
        <p:blipFill>
          <a:blip r:embed="rId3" cstate="print"/>
          <a:srcRect b="3864"/>
          <a:stretch>
            <a:fillRect/>
          </a:stretch>
        </p:blipFill>
        <p:spPr bwMode="auto">
          <a:xfrm>
            <a:off x="228600" y="685800"/>
            <a:ext cx="6096000" cy="4495800"/>
          </a:xfrm>
          <a:prstGeom prst="rect">
            <a:avLst/>
          </a:prstGeom>
          <a:noFill/>
          <a:ln w="9525">
            <a:noFill/>
            <a:miter lim="800000"/>
            <a:headEnd/>
            <a:tailEnd/>
          </a:ln>
        </p:spPr>
      </p:pic>
      <p:sp>
        <p:nvSpPr>
          <p:cNvPr id="17418" name="Rectangle 10"/>
          <p:cNvSpPr>
            <a:spLocks noChangeArrowheads="1"/>
          </p:cNvSpPr>
          <p:nvPr/>
        </p:nvSpPr>
        <p:spPr bwMode="auto">
          <a:xfrm>
            <a:off x="6324600" y="2971800"/>
            <a:ext cx="2667000" cy="1938338"/>
          </a:xfrm>
          <a:prstGeom prst="rect">
            <a:avLst/>
          </a:prstGeom>
          <a:noFill/>
          <a:ln w="9525">
            <a:noFill/>
            <a:miter lim="800000"/>
            <a:headEnd/>
            <a:tailEnd/>
          </a:ln>
        </p:spPr>
        <p:txBody>
          <a:bodyPr>
            <a:spAutoFit/>
          </a:bodyPr>
          <a:lstStyle/>
          <a:p>
            <a:r>
              <a:rPr lang="en-US" sz="1600" b="1" dirty="0"/>
              <a:t>Estimates useful for identifying:</a:t>
            </a:r>
          </a:p>
          <a:p>
            <a:endParaRPr lang="en-US" sz="1600" b="1" dirty="0"/>
          </a:p>
          <a:p>
            <a:pPr>
              <a:buFont typeface="Arial" charset="0"/>
              <a:buChar char="•"/>
            </a:pPr>
            <a:r>
              <a:rPr lang="en-US" sz="1400" b="1" dirty="0"/>
              <a:t> areal extent </a:t>
            </a:r>
          </a:p>
          <a:p>
            <a:pPr>
              <a:buFont typeface="Arial" charset="0"/>
              <a:buChar char="•"/>
            </a:pPr>
            <a:endParaRPr lang="en-US" sz="1400" b="1" dirty="0"/>
          </a:p>
          <a:p>
            <a:pPr>
              <a:buFont typeface="Arial" charset="0"/>
              <a:buChar char="•"/>
            </a:pPr>
            <a:r>
              <a:rPr lang="en-US" sz="1400" b="1" dirty="0"/>
              <a:t> intensity </a:t>
            </a:r>
          </a:p>
          <a:p>
            <a:pPr>
              <a:buFont typeface="Arial" charset="0"/>
              <a:buChar char="•"/>
            </a:pPr>
            <a:endParaRPr lang="en-US" sz="1400" b="1" dirty="0"/>
          </a:p>
          <a:p>
            <a:pPr>
              <a:buFont typeface="Arial" charset="0"/>
              <a:buChar char="•"/>
            </a:pPr>
            <a:r>
              <a:rPr lang="en-US" sz="1400" b="1" dirty="0"/>
              <a:t> trends                      </a:t>
            </a:r>
            <a:r>
              <a:rPr lang="en-US" sz="1600" b="1" dirty="0"/>
              <a:t>   </a:t>
            </a:r>
          </a:p>
        </p:txBody>
      </p:sp>
      <p:grpSp>
        <p:nvGrpSpPr>
          <p:cNvPr id="17419" name="Group 21"/>
          <p:cNvGrpSpPr>
            <a:grpSpLocks/>
          </p:cNvGrpSpPr>
          <p:nvPr/>
        </p:nvGrpSpPr>
        <p:grpSpPr bwMode="auto">
          <a:xfrm>
            <a:off x="228600" y="5192713"/>
            <a:ext cx="6934200" cy="446087"/>
            <a:chOff x="228600" y="4876804"/>
            <a:chExt cx="6934200" cy="445528"/>
          </a:xfrm>
        </p:grpSpPr>
        <p:pic>
          <p:nvPicPr>
            <p:cNvPr id="17423" name="Picture 13" descr="2012RRCOLORBAR"/>
            <p:cNvPicPr>
              <a:picLocks noChangeAspect="1" noChangeArrowheads="1"/>
            </p:cNvPicPr>
            <p:nvPr/>
          </p:nvPicPr>
          <p:blipFill>
            <a:blip r:embed="rId4" cstate="print"/>
            <a:srcRect l="41217" t="97586" r="13124" b="1324"/>
            <a:stretch>
              <a:fillRect/>
            </a:stretch>
          </p:blipFill>
          <p:spPr bwMode="auto">
            <a:xfrm>
              <a:off x="228600" y="4876804"/>
              <a:ext cx="6096000" cy="154329"/>
            </a:xfrm>
            <a:prstGeom prst="rect">
              <a:avLst/>
            </a:prstGeom>
            <a:noFill/>
            <a:ln w="9525">
              <a:noFill/>
              <a:miter lim="800000"/>
              <a:headEnd/>
              <a:tailEnd/>
            </a:ln>
          </p:spPr>
        </p:pic>
        <p:sp>
          <p:nvSpPr>
            <p:cNvPr id="17424" name="Text Box 5"/>
            <p:cNvSpPr txBox="1">
              <a:spLocks noChangeArrowheads="1"/>
            </p:cNvSpPr>
            <p:nvPr/>
          </p:nvSpPr>
          <p:spPr bwMode="auto">
            <a:xfrm>
              <a:off x="381000" y="4953000"/>
              <a:ext cx="6781800" cy="369332"/>
            </a:xfrm>
            <a:prstGeom prst="rect">
              <a:avLst/>
            </a:prstGeom>
            <a:noFill/>
            <a:ln w="9525">
              <a:noFill/>
              <a:miter lim="800000"/>
              <a:headEnd/>
              <a:tailEnd/>
            </a:ln>
          </p:spPr>
          <p:txBody>
            <a:bodyPr>
              <a:spAutoFit/>
            </a:bodyPr>
            <a:lstStyle/>
            <a:p>
              <a:pPr>
                <a:spcBef>
                  <a:spcPct val="50000"/>
                </a:spcBef>
              </a:pPr>
              <a:r>
                <a:rPr lang="en-US"/>
                <a:t>                  </a:t>
              </a:r>
              <a:r>
                <a:rPr lang="en-US" sz="1600" b="1"/>
                <a:t>6              13        19       25        32       38       44 mm/hr  </a:t>
              </a:r>
            </a:p>
          </p:txBody>
        </p:sp>
      </p:grpSp>
      <p:pic>
        <p:nvPicPr>
          <p:cNvPr id="17420" name="Picture 2"/>
          <p:cNvPicPr>
            <a:picLocks noChangeAspect="1" noChangeArrowheads="1"/>
          </p:cNvPicPr>
          <p:nvPr/>
        </p:nvPicPr>
        <p:blipFill>
          <a:blip r:embed="rId5" cstate="print"/>
          <a:srcRect/>
          <a:stretch>
            <a:fillRect/>
          </a:stretch>
        </p:blipFill>
        <p:spPr bwMode="auto">
          <a:xfrm>
            <a:off x="6018213" y="685800"/>
            <a:ext cx="306387" cy="228600"/>
          </a:xfrm>
          <a:prstGeom prst="rect">
            <a:avLst/>
          </a:prstGeom>
          <a:noFill/>
          <a:ln w="9525">
            <a:noFill/>
            <a:miter lim="800000"/>
            <a:headEnd/>
            <a:tailEnd/>
          </a:ln>
        </p:spPr>
      </p:pic>
      <p:sp>
        <p:nvSpPr>
          <p:cNvPr id="17421" name="TextBox 17"/>
          <p:cNvSpPr txBox="1">
            <a:spLocks noChangeArrowheads="1"/>
          </p:cNvSpPr>
          <p:nvPr/>
        </p:nvSpPr>
        <p:spPr bwMode="auto">
          <a:xfrm>
            <a:off x="304800" y="6553200"/>
            <a:ext cx="3810000" cy="276225"/>
          </a:xfrm>
          <a:prstGeom prst="rect">
            <a:avLst/>
          </a:prstGeom>
          <a:noFill/>
          <a:ln w="9525">
            <a:noFill/>
            <a:miter lim="800000"/>
            <a:headEnd/>
            <a:tailEnd/>
          </a:ln>
        </p:spPr>
        <p:txBody>
          <a:bodyPr>
            <a:spAutoFit/>
          </a:bodyPr>
          <a:lstStyle/>
          <a:p>
            <a:r>
              <a:rPr lang="en-US" sz="1200">
                <a:hlinkClick r:id="rId6"/>
              </a:rPr>
              <a:t>http://www.ssd.noaa.gov/poes/neatl/amrr-l.jpg </a:t>
            </a:r>
            <a:endParaRPr lang="en-US" sz="1200"/>
          </a:p>
        </p:txBody>
      </p:sp>
      <p:sp>
        <p:nvSpPr>
          <p:cNvPr id="17422" name="TextBox 18"/>
          <p:cNvSpPr txBox="1">
            <a:spLocks noChangeArrowheads="1"/>
          </p:cNvSpPr>
          <p:nvPr/>
        </p:nvSpPr>
        <p:spPr bwMode="auto">
          <a:xfrm>
            <a:off x="5486400" y="6553200"/>
            <a:ext cx="3886200" cy="276225"/>
          </a:xfrm>
          <a:prstGeom prst="rect">
            <a:avLst/>
          </a:prstGeom>
          <a:noFill/>
          <a:ln w="9525">
            <a:noFill/>
            <a:miter lim="800000"/>
            <a:headEnd/>
            <a:tailEnd/>
          </a:ln>
        </p:spPr>
        <p:txBody>
          <a:bodyPr>
            <a:spAutoFit/>
          </a:bodyPr>
          <a:lstStyle/>
          <a:p>
            <a:r>
              <a:rPr lang="en-US" sz="1200" u="sng">
                <a:hlinkClick r:id="rId7"/>
              </a:rPr>
              <a:t>http://www.ssd.noaa.gov/poes/neatl/flash-amrr.html </a:t>
            </a:r>
            <a:endParaRPr lang="en-US" sz="1200"/>
          </a:p>
        </p:txBody>
      </p:sp>
      <p:pic>
        <p:nvPicPr>
          <p:cNvPr id="17" name="Picture 10"/>
          <p:cNvPicPr>
            <a:picLocks noChangeAspect="1" noChangeArrowheads="1"/>
          </p:cNvPicPr>
          <p:nvPr/>
        </p:nvPicPr>
        <p:blipFill>
          <a:blip r:embed="rId8" cstate="print"/>
          <a:srcRect/>
          <a:stretch>
            <a:fillRect/>
          </a:stretch>
        </p:blipFill>
        <p:spPr bwMode="auto">
          <a:xfrm>
            <a:off x="228600" y="685800"/>
            <a:ext cx="352425" cy="252413"/>
          </a:xfrm>
          <a:prstGeom prst="rect">
            <a:avLst/>
          </a:prstGeom>
          <a:noFill/>
          <a:ln w="9525">
            <a:noFill/>
            <a:miter lim="800000"/>
            <a:headEnd/>
            <a:tailEnd/>
          </a:ln>
        </p:spPr>
      </p:pic>
      <p:sp>
        <p:nvSpPr>
          <p:cNvPr id="18" name="TextBox 17"/>
          <p:cNvSpPr txBox="1"/>
          <p:nvPr/>
        </p:nvSpPr>
        <p:spPr>
          <a:xfrm>
            <a:off x="0" y="6248400"/>
            <a:ext cx="9144000" cy="307777"/>
          </a:xfrm>
          <a:prstGeom prst="rect">
            <a:avLst/>
          </a:prstGeom>
          <a:noFill/>
        </p:spPr>
        <p:txBody>
          <a:bodyPr wrap="square" rtlCol="0">
            <a:spAutoFit/>
          </a:bodyPr>
          <a:lstStyle/>
          <a:p>
            <a:pPr algn="ctr"/>
            <a:r>
              <a:rPr lang="en-US" sz="1400" dirty="0" smtClean="0">
                <a:hlinkClick r:id="rId9"/>
              </a:rPr>
              <a:t>http://www.orbit.nesdis.noaa.gov/corp/scsb/mspps/overview.html</a:t>
            </a:r>
            <a:r>
              <a:rPr lang="en-US" sz="1400" dirty="0" smtClean="0"/>
              <a:t> </a:t>
            </a:r>
            <a:endParaRPr lang="en-US" sz="1400"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Number Placeholder 1"/>
          <p:cNvSpPr txBox="1">
            <a:spLocks noGrp="1"/>
          </p:cNvSpPr>
          <p:nvPr/>
        </p:nvSpPr>
        <p:spPr bwMode="auto">
          <a:xfrm>
            <a:off x="-838200" y="6553200"/>
            <a:ext cx="1143000" cy="476250"/>
          </a:xfrm>
          <a:prstGeom prst="rect">
            <a:avLst/>
          </a:prstGeom>
          <a:noFill/>
          <a:ln w="9525">
            <a:noFill/>
            <a:miter lim="800000"/>
            <a:headEnd/>
            <a:tailEnd/>
          </a:ln>
        </p:spPr>
        <p:txBody>
          <a:bodyPr/>
          <a:lstStyle/>
          <a:p>
            <a:pPr algn="r"/>
            <a:fld id="{DFA4B73F-9251-40D1-8258-8C113225BA56}" type="slidenum">
              <a:rPr lang="en-US" sz="1400"/>
              <a:pPr algn="r"/>
              <a:t>14</a:t>
            </a:fld>
            <a:endParaRPr lang="en-US" sz="1400"/>
          </a:p>
        </p:txBody>
      </p:sp>
      <p:sp>
        <p:nvSpPr>
          <p:cNvPr id="18435" name="TextBox 2"/>
          <p:cNvSpPr txBox="1">
            <a:spLocks noChangeArrowheads="1"/>
          </p:cNvSpPr>
          <p:nvPr/>
        </p:nvSpPr>
        <p:spPr bwMode="auto">
          <a:xfrm>
            <a:off x="0" y="0"/>
            <a:ext cx="5029200" cy="396875"/>
          </a:xfrm>
          <a:prstGeom prst="rect">
            <a:avLst/>
          </a:prstGeom>
          <a:noFill/>
          <a:ln w="9525">
            <a:noFill/>
            <a:miter lim="800000"/>
            <a:headEnd/>
            <a:tailEnd/>
          </a:ln>
        </p:spPr>
        <p:txBody>
          <a:bodyPr>
            <a:spAutoFit/>
          </a:bodyPr>
          <a:lstStyle/>
          <a:p>
            <a:r>
              <a:rPr lang="en-US" sz="2000" b="1"/>
              <a:t>SSMIS Rain Rate (RR)</a:t>
            </a:r>
          </a:p>
        </p:txBody>
      </p:sp>
      <p:sp>
        <p:nvSpPr>
          <p:cNvPr id="18436" name="Rectangle 4"/>
          <p:cNvSpPr>
            <a:spLocks noChangeArrowheads="1"/>
          </p:cNvSpPr>
          <p:nvPr/>
        </p:nvSpPr>
        <p:spPr bwMode="auto">
          <a:xfrm>
            <a:off x="0" y="5791200"/>
            <a:ext cx="9144000" cy="366713"/>
          </a:xfrm>
          <a:prstGeom prst="rect">
            <a:avLst/>
          </a:prstGeom>
          <a:noFill/>
          <a:ln w="9525">
            <a:noFill/>
            <a:miter lim="800000"/>
            <a:headEnd/>
            <a:tailEnd/>
          </a:ln>
        </p:spPr>
        <p:txBody>
          <a:bodyPr>
            <a:spAutoFit/>
          </a:bodyPr>
          <a:lstStyle/>
          <a:p>
            <a:pPr algn="ctr"/>
            <a:r>
              <a:rPr lang="en-US" b="1" dirty="0"/>
              <a:t>Instantaneous areal </a:t>
            </a:r>
            <a:r>
              <a:rPr lang="en-US" b="1" dirty="0" smtClean="0"/>
              <a:t>(resolution) average </a:t>
            </a:r>
            <a:r>
              <a:rPr lang="en-US" b="1" dirty="0"/>
              <a:t>rainfall projected over an hour</a:t>
            </a:r>
          </a:p>
        </p:txBody>
      </p:sp>
      <p:sp>
        <p:nvSpPr>
          <p:cNvPr id="18437" name="Text Box 6"/>
          <p:cNvSpPr txBox="1">
            <a:spLocks noChangeArrowheads="1"/>
          </p:cNvSpPr>
          <p:nvPr/>
        </p:nvSpPr>
        <p:spPr bwMode="auto">
          <a:xfrm>
            <a:off x="6324600" y="685800"/>
            <a:ext cx="2819400" cy="1600200"/>
          </a:xfrm>
          <a:prstGeom prst="rect">
            <a:avLst/>
          </a:prstGeom>
          <a:noFill/>
          <a:ln w="9525">
            <a:noFill/>
            <a:miter lim="800000"/>
            <a:headEnd/>
            <a:tailEnd/>
          </a:ln>
        </p:spPr>
        <p:txBody>
          <a:bodyPr>
            <a:spAutoFit/>
          </a:bodyPr>
          <a:lstStyle/>
          <a:p>
            <a:pPr>
              <a:spcBef>
                <a:spcPct val="50000"/>
              </a:spcBef>
            </a:pPr>
            <a:r>
              <a:rPr lang="en-US" sz="1400" dirty="0"/>
              <a:t>Range of amount: 1 to 35 mm/hr</a:t>
            </a:r>
          </a:p>
          <a:p>
            <a:pPr>
              <a:spcBef>
                <a:spcPct val="50000"/>
              </a:spcBef>
            </a:pPr>
            <a:r>
              <a:rPr lang="en-US" sz="1400" dirty="0"/>
              <a:t>Polarization: Dual </a:t>
            </a:r>
          </a:p>
          <a:p>
            <a:pPr>
              <a:spcBef>
                <a:spcPct val="50000"/>
              </a:spcBef>
            </a:pPr>
            <a:r>
              <a:rPr lang="en-US" sz="1400" dirty="0"/>
              <a:t>Resolution: 13 x 15 km</a:t>
            </a:r>
          </a:p>
          <a:p>
            <a:pPr>
              <a:spcBef>
                <a:spcPct val="50000"/>
              </a:spcBef>
            </a:pPr>
            <a:r>
              <a:rPr lang="en-US" sz="1400" dirty="0"/>
              <a:t>Satellites: SSMIS F-16, 17 &amp; 18</a:t>
            </a:r>
          </a:p>
          <a:p>
            <a:pPr>
              <a:spcBef>
                <a:spcPct val="50000"/>
              </a:spcBef>
            </a:pPr>
            <a:r>
              <a:rPr lang="en-US" sz="1400" dirty="0" smtClean="0"/>
              <a:t>New Imagery: 3 to 12 </a:t>
            </a:r>
            <a:r>
              <a:rPr lang="en-US" sz="1400" dirty="0"/>
              <a:t>hours</a:t>
            </a:r>
          </a:p>
        </p:txBody>
      </p:sp>
      <p:sp>
        <p:nvSpPr>
          <p:cNvPr id="18438" name="Rectangle 10"/>
          <p:cNvSpPr>
            <a:spLocks noChangeArrowheads="1"/>
          </p:cNvSpPr>
          <p:nvPr/>
        </p:nvSpPr>
        <p:spPr bwMode="auto">
          <a:xfrm>
            <a:off x="6324600" y="2971800"/>
            <a:ext cx="2667000" cy="1970088"/>
          </a:xfrm>
          <a:prstGeom prst="rect">
            <a:avLst/>
          </a:prstGeom>
          <a:noFill/>
          <a:ln w="9525">
            <a:noFill/>
            <a:miter lim="800000"/>
            <a:headEnd/>
            <a:tailEnd/>
          </a:ln>
        </p:spPr>
        <p:txBody>
          <a:bodyPr>
            <a:spAutoFit/>
          </a:bodyPr>
          <a:lstStyle/>
          <a:p>
            <a:r>
              <a:rPr lang="en-US" sz="1600" b="1"/>
              <a:t>Estimates useful for identifying:</a:t>
            </a:r>
          </a:p>
          <a:p>
            <a:endParaRPr lang="en-US" sz="1600" b="1"/>
          </a:p>
          <a:p>
            <a:pPr>
              <a:buFont typeface="Arial" charset="0"/>
              <a:buChar char="•"/>
            </a:pPr>
            <a:r>
              <a:rPr lang="en-US" sz="1400" b="1"/>
              <a:t> areal extent </a:t>
            </a:r>
          </a:p>
          <a:p>
            <a:pPr>
              <a:buFont typeface="Arial" charset="0"/>
              <a:buChar char="•"/>
            </a:pPr>
            <a:endParaRPr lang="en-US" sz="1400" b="1"/>
          </a:p>
          <a:p>
            <a:pPr>
              <a:buFont typeface="Arial" charset="0"/>
              <a:buChar char="•"/>
            </a:pPr>
            <a:r>
              <a:rPr lang="en-US" sz="1400" b="1"/>
              <a:t> intensity </a:t>
            </a:r>
          </a:p>
          <a:p>
            <a:pPr>
              <a:buFont typeface="Arial" charset="0"/>
              <a:buChar char="•"/>
            </a:pPr>
            <a:endParaRPr lang="en-US" sz="1400" b="1"/>
          </a:p>
          <a:p>
            <a:pPr>
              <a:buFont typeface="Arial" charset="0"/>
              <a:buChar char="•"/>
            </a:pPr>
            <a:r>
              <a:rPr lang="en-US" sz="1400" b="1"/>
              <a:t> trends                   </a:t>
            </a:r>
            <a:r>
              <a:rPr lang="en-US" sz="1600" b="1"/>
              <a:t>      </a:t>
            </a:r>
          </a:p>
        </p:txBody>
      </p:sp>
      <p:sp>
        <p:nvSpPr>
          <p:cNvPr id="18439" name="TextBox 2"/>
          <p:cNvSpPr txBox="1">
            <a:spLocks noChangeArrowheads="1"/>
          </p:cNvSpPr>
          <p:nvPr/>
        </p:nvSpPr>
        <p:spPr bwMode="auto">
          <a:xfrm>
            <a:off x="6324600" y="457200"/>
            <a:ext cx="2819400" cy="336550"/>
          </a:xfrm>
          <a:prstGeom prst="rect">
            <a:avLst/>
          </a:prstGeom>
          <a:noFill/>
          <a:ln w="9525">
            <a:noFill/>
            <a:miter lim="800000"/>
            <a:headEnd/>
            <a:tailEnd/>
          </a:ln>
        </p:spPr>
        <p:txBody>
          <a:bodyPr>
            <a:spAutoFit/>
          </a:bodyPr>
          <a:lstStyle/>
          <a:p>
            <a:pPr algn="ctr"/>
            <a:r>
              <a:rPr lang="en-US" sz="1600" b="1"/>
              <a:t>DMSP SSMIS Composite</a:t>
            </a:r>
          </a:p>
        </p:txBody>
      </p:sp>
      <p:sp>
        <p:nvSpPr>
          <p:cNvPr id="18440" name="Text Box 12"/>
          <p:cNvSpPr txBox="1">
            <a:spLocks noChangeArrowheads="1"/>
          </p:cNvSpPr>
          <p:nvPr/>
        </p:nvSpPr>
        <p:spPr bwMode="auto">
          <a:xfrm>
            <a:off x="3200400" y="457200"/>
            <a:ext cx="3048000" cy="276225"/>
          </a:xfrm>
          <a:prstGeom prst="rect">
            <a:avLst/>
          </a:prstGeom>
          <a:noFill/>
          <a:ln w="9525">
            <a:noFill/>
            <a:miter lim="800000"/>
            <a:headEnd/>
            <a:tailEnd/>
          </a:ln>
        </p:spPr>
        <p:txBody>
          <a:bodyPr>
            <a:spAutoFit/>
          </a:bodyPr>
          <a:lstStyle/>
          <a:p>
            <a:pPr algn="r">
              <a:spcBef>
                <a:spcPct val="50000"/>
              </a:spcBef>
            </a:pPr>
            <a:r>
              <a:rPr lang="en-US" sz="1200" b="1"/>
              <a:t>morning passes 18 August 2012 </a:t>
            </a:r>
          </a:p>
        </p:txBody>
      </p:sp>
      <p:pic>
        <p:nvPicPr>
          <p:cNvPr id="18441" name="Picture 21" descr="20120818SSMISRR.GIF"/>
          <p:cNvPicPr>
            <a:picLocks noChangeAspect="1"/>
          </p:cNvPicPr>
          <p:nvPr/>
        </p:nvPicPr>
        <p:blipFill>
          <a:blip r:embed="rId3" cstate="print"/>
          <a:srcRect b="4352"/>
          <a:stretch>
            <a:fillRect/>
          </a:stretch>
        </p:blipFill>
        <p:spPr bwMode="auto">
          <a:xfrm>
            <a:off x="228600" y="685800"/>
            <a:ext cx="6096000" cy="4419600"/>
          </a:xfrm>
          <a:prstGeom prst="rect">
            <a:avLst/>
          </a:prstGeom>
          <a:noFill/>
          <a:ln w="9525">
            <a:noFill/>
            <a:miter lim="800000"/>
            <a:headEnd/>
            <a:tailEnd/>
          </a:ln>
        </p:spPr>
      </p:pic>
      <p:pic>
        <p:nvPicPr>
          <p:cNvPr id="18442" name="Picture 2"/>
          <p:cNvPicPr>
            <a:picLocks noChangeAspect="1" noChangeArrowheads="1"/>
          </p:cNvPicPr>
          <p:nvPr/>
        </p:nvPicPr>
        <p:blipFill>
          <a:blip r:embed="rId4" cstate="print"/>
          <a:srcRect/>
          <a:stretch>
            <a:fillRect/>
          </a:stretch>
        </p:blipFill>
        <p:spPr bwMode="auto">
          <a:xfrm>
            <a:off x="6094413" y="685800"/>
            <a:ext cx="230188" cy="228601"/>
          </a:xfrm>
          <a:prstGeom prst="rect">
            <a:avLst/>
          </a:prstGeom>
          <a:noFill/>
          <a:ln w="9525">
            <a:noFill/>
            <a:miter lim="800000"/>
            <a:headEnd/>
            <a:tailEnd/>
          </a:ln>
        </p:spPr>
      </p:pic>
      <p:pic>
        <p:nvPicPr>
          <p:cNvPr id="18443" name="Picture 10"/>
          <p:cNvPicPr>
            <a:picLocks noChangeAspect="1" noChangeArrowheads="1"/>
          </p:cNvPicPr>
          <p:nvPr/>
        </p:nvPicPr>
        <p:blipFill>
          <a:blip r:embed="rId5" cstate="print"/>
          <a:srcRect/>
          <a:stretch>
            <a:fillRect/>
          </a:stretch>
        </p:blipFill>
        <p:spPr bwMode="auto">
          <a:xfrm>
            <a:off x="228600" y="685800"/>
            <a:ext cx="352425" cy="252413"/>
          </a:xfrm>
          <a:prstGeom prst="rect">
            <a:avLst/>
          </a:prstGeom>
          <a:noFill/>
          <a:ln w="9525">
            <a:noFill/>
            <a:miter lim="800000"/>
            <a:headEnd/>
            <a:tailEnd/>
          </a:ln>
        </p:spPr>
      </p:pic>
      <p:grpSp>
        <p:nvGrpSpPr>
          <p:cNvPr id="18444" name="Group 18"/>
          <p:cNvGrpSpPr>
            <a:grpSpLocks/>
          </p:cNvGrpSpPr>
          <p:nvPr/>
        </p:nvGrpSpPr>
        <p:grpSpPr bwMode="auto">
          <a:xfrm>
            <a:off x="228600" y="5192713"/>
            <a:ext cx="6934200" cy="446087"/>
            <a:chOff x="228600" y="4876800"/>
            <a:chExt cx="6934200" cy="445532"/>
          </a:xfrm>
        </p:grpSpPr>
        <p:pic>
          <p:nvPicPr>
            <p:cNvPr id="18447" name="Picture 13" descr="2012RRCOLORBAR"/>
            <p:cNvPicPr>
              <a:picLocks noChangeAspect="1" noChangeArrowheads="1"/>
            </p:cNvPicPr>
            <p:nvPr/>
          </p:nvPicPr>
          <p:blipFill>
            <a:blip r:embed="rId6" cstate="print"/>
            <a:srcRect l="41217" t="97586" r="13124" b="1324"/>
            <a:stretch>
              <a:fillRect/>
            </a:stretch>
          </p:blipFill>
          <p:spPr bwMode="auto">
            <a:xfrm>
              <a:off x="228600" y="4876800"/>
              <a:ext cx="6096000" cy="154329"/>
            </a:xfrm>
            <a:prstGeom prst="rect">
              <a:avLst/>
            </a:prstGeom>
            <a:noFill/>
            <a:ln w="9525">
              <a:noFill/>
              <a:miter lim="800000"/>
              <a:headEnd/>
              <a:tailEnd/>
            </a:ln>
          </p:spPr>
        </p:pic>
        <p:sp>
          <p:nvSpPr>
            <p:cNvPr id="18448" name="Text Box 5"/>
            <p:cNvSpPr txBox="1">
              <a:spLocks noChangeArrowheads="1"/>
            </p:cNvSpPr>
            <p:nvPr/>
          </p:nvSpPr>
          <p:spPr bwMode="auto">
            <a:xfrm>
              <a:off x="381000" y="4953000"/>
              <a:ext cx="6781800" cy="369332"/>
            </a:xfrm>
            <a:prstGeom prst="rect">
              <a:avLst/>
            </a:prstGeom>
            <a:noFill/>
            <a:ln w="9525">
              <a:noFill/>
              <a:miter lim="800000"/>
              <a:headEnd/>
              <a:tailEnd/>
            </a:ln>
          </p:spPr>
          <p:txBody>
            <a:bodyPr>
              <a:spAutoFit/>
            </a:bodyPr>
            <a:lstStyle/>
            <a:p>
              <a:pPr>
                <a:spcBef>
                  <a:spcPct val="50000"/>
                </a:spcBef>
              </a:pPr>
              <a:r>
                <a:rPr lang="en-US"/>
                <a:t>                  </a:t>
              </a:r>
              <a:r>
                <a:rPr lang="en-US" sz="1600" b="1"/>
                <a:t>6              13        19       25        32       38       44 mm/hr  </a:t>
              </a:r>
            </a:p>
          </p:txBody>
        </p:sp>
      </p:grpSp>
      <p:sp>
        <p:nvSpPr>
          <p:cNvPr id="18445" name="TextBox 18"/>
          <p:cNvSpPr txBox="1">
            <a:spLocks noChangeArrowheads="1"/>
          </p:cNvSpPr>
          <p:nvPr/>
        </p:nvSpPr>
        <p:spPr bwMode="auto">
          <a:xfrm>
            <a:off x="304800" y="6553200"/>
            <a:ext cx="3810000" cy="276225"/>
          </a:xfrm>
          <a:prstGeom prst="rect">
            <a:avLst/>
          </a:prstGeom>
          <a:noFill/>
          <a:ln w="9525">
            <a:noFill/>
            <a:miter lim="800000"/>
            <a:headEnd/>
            <a:tailEnd/>
          </a:ln>
        </p:spPr>
        <p:txBody>
          <a:bodyPr>
            <a:spAutoFit/>
          </a:bodyPr>
          <a:lstStyle/>
          <a:p>
            <a:r>
              <a:rPr lang="en-US" sz="1200" dirty="0">
                <a:hlinkClick r:id="rId7"/>
              </a:rPr>
              <a:t>http://www.ssd.noaa.gov/poes/neatl/ssrr-l.jpg </a:t>
            </a:r>
            <a:endParaRPr lang="en-US" sz="1200" dirty="0"/>
          </a:p>
        </p:txBody>
      </p:sp>
      <p:sp>
        <p:nvSpPr>
          <p:cNvPr id="18446" name="TextBox 19"/>
          <p:cNvSpPr txBox="1">
            <a:spLocks noChangeArrowheads="1"/>
          </p:cNvSpPr>
          <p:nvPr/>
        </p:nvSpPr>
        <p:spPr bwMode="auto">
          <a:xfrm>
            <a:off x="5486400" y="6553200"/>
            <a:ext cx="3886200" cy="276225"/>
          </a:xfrm>
          <a:prstGeom prst="rect">
            <a:avLst/>
          </a:prstGeom>
          <a:noFill/>
          <a:ln w="9525">
            <a:noFill/>
            <a:miter lim="800000"/>
            <a:headEnd/>
            <a:tailEnd/>
          </a:ln>
        </p:spPr>
        <p:txBody>
          <a:bodyPr>
            <a:spAutoFit/>
          </a:bodyPr>
          <a:lstStyle/>
          <a:p>
            <a:r>
              <a:rPr lang="en-US" sz="1200" u="sng">
                <a:hlinkClick r:id="rId8"/>
              </a:rPr>
              <a:t>http://www.ssd.noaa.gov/poes/neatl/flash-ssrr.html </a:t>
            </a:r>
            <a:endParaRPr lang="en-US" sz="1200"/>
          </a:p>
        </p:txBody>
      </p:sp>
      <p:sp>
        <p:nvSpPr>
          <p:cNvPr id="17" name="TextBox 16"/>
          <p:cNvSpPr txBox="1"/>
          <p:nvPr/>
        </p:nvSpPr>
        <p:spPr>
          <a:xfrm>
            <a:off x="0" y="6248400"/>
            <a:ext cx="9144000" cy="307777"/>
          </a:xfrm>
          <a:prstGeom prst="rect">
            <a:avLst/>
          </a:prstGeom>
          <a:noFill/>
        </p:spPr>
        <p:txBody>
          <a:bodyPr wrap="square" rtlCol="0">
            <a:spAutoFit/>
          </a:bodyPr>
          <a:lstStyle/>
          <a:p>
            <a:pPr algn="ctr"/>
            <a:r>
              <a:rPr lang="en-US" sz="1400" dirty="0" smtClean="0">
                <a:hlinkClick r:id="rId9"/>
              </a:rPr>
              <a:t>http://www.orbit.nesdis.noaa.gov/corp/scsb/mspps/overview.html</a:t>
            </a:r>
            <a:r>
              <a:rPr lang="en-US" sz="1400" dirty="0" smtClean="0"/>
              <a:t> </a:t>
            </a:r>
            <a:endParaRPr lang="en-US" sz="1400"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Number Placeholder 1"/>
          <p:cNvSpPr txBox="1">
            <a:spLocks noGrp="1"/>
          </p:cNvSpPr>
          <p:nvPr/>
        </p:nvSpPr>
        <p:spPr bwMode="auto">
          <a:xfrm>
            <a:off x="-838200" y="6553200"/>
            <a:ext cx="1143000" cy="476250"/>
          </a:xfrm>
          <a:prstGeom prst="rect">
            <a:avLst/>
          </a:prstGeom>
          <a:noFill/>
          <a:ln w="9525">
            <a:noFill/>
            <a:miter lim="800000"/>
            <a:headEnd/>
            <a:tailEnd/>
          </a:ln>
        </p:spPr>
        <p:txBody>
          <a:bodyPr/>
          <a:lstStyle/>
          <a:p>
            <a:pPr algn="r"/>
            <a:fld id="{71D8BBFA-228E-49AA-859B-17672B5E4874}" type="slidenum">
              <a:rPr lang="en-US" sz="1400"/>
              <a:pPr algn="r"/>
              <a:t>15</a:t>
            </a:fld>
            <a:endParaRPr lang="en-US" sz="1400"/>
          </a:p>
        </p:txBody>
      </p:sp>
      <p:sp>
        <p:nvSpPr>
          <p:cNvPr id="20483" name="TextBox 2"/>
          <p:cNvSpPr txBox="1">
            <a:spLocks noChangeArrowheads="1"/>
          </p:cNvSpPr>
          <p:nvPr/>
        </p:nvSpPr>
        <p:spPr bwMode="auto">
          <a:xfrm>
            <a:off x="0" y="0"/>
            <a:ext cx="6248400" cy="400050"/>
          </a:xfrm>
          <a:prstGeom prst="rect">
            <a:avLst/>
          </a:prstGeom>
          <a:noFill/>
          <a:ln w="9525">
            <a:noFill/>
            <a:miter lim="800000"/>
            <a:headEnd/>
            <a:tailEnd/>
          </a:ln>
        </p:spPr>
        <p:txBody>
          <a:bodyPr>
            <a:spAutoFit/>
          </a:bodyPr>
          <a:lstStyle/>
          <a:p>
            <a:r>
              <a:rPr lang="en-US" sz="2000" b="1" dirty="0"/>
              <a:t>ASCAT Wind Speed &amp; Direction </a:t>
            </a:r>
            <a:endParaRPr lang="en-US" sz="2000" dirty="0"/>
          </a:p>
        </p:txBody>
      </p:sp>
      <p:sp>
        <p:nvSpPr>
          <p:cNvPr id="20484" name="Rectangle 7"/>
          <p:cNvSpPr>
            <a:spLocks noChangeArrowheads="1"/>
          </p:cNvSpPr>
          <p:nvPr/>
        </p:nvSpPr>
        <p:spPr bwMode="auto">
          <a:xfrm>
            <a:off x="6400800" y="4664075"/>
            <a:ext cx="2590800" cy="304800"/>
          </a:xfrm>
          <a:prstGeom prst="rect">
            <a:avLst/>
          </a:prstGeom>
          <a:noFill/>
          <a:ln w="9525">
            <a:noFill/>
            <a:miter lim="800000"/>
            <a:headEnd/>
            <a:tailEnd/>
          </a:ln>
        </p:spPr>
        <p:txBody>
          <a:bodyPr>
            <a:spAutoFit/>
          </a:bodyPr>
          <a:lstStyle/>
          <a:p>
            <a:r>
              <a:rPr lang="en-US" sz="1400"/>
              <a:t> </a:t>
            </a:r>
          </a:p>
        </p:txBody>
      </p:sp>
      <p:sp>
        <p:nvSpPr>
          <p:cNvPr id="20485" name="Text Box 8"/>
          <p:cNvSpPr txBox="1">
            <a:spLocks noChangeArrowheads="1"/>
          </p:cNvSpPr>
          <p:nvPr/>
        </p:nvSpPr>
        <p:spPr bwMode="auto">
          <a:xfrm>
            <a:off x="3657600" y="457200"/>
            <a:ext cx="2590800" cy="276225"/>
          </a:xfrm>
          <a:prstGeom prst="rect">
            <a:avLst/>
          </a:prstGeom>
          <a:noFill/>
          <a:ln w="9525">
            <a:noFill/>
            <a:miter lim="800000"/>
            <a:headEnd/>
            <a:tailEnd/>
          </a:ln>
        </p:spPr>
        <p:txBody>
          <a:bodyPr>
            <a:spAutoFit/>
          </a:bodyPr>
          <a:lstStyle/>
          <a:p>
            <a:pPr algn="r">
              <a:spcBef>
                <a:spcPct val="50000"/>
              </a:spcBef>
            </a:pPr>
            <a:r>
              <a:rPr lang="en-US" sz="1200" b="1"/>
              <a:t>morning passes 18 August 2012</a:t>
            </a:r>
          </a:p>
        </p:txBody>
      </p:sp>
      <p:sp>
        <p:nvSpPr>
          <p:cNvPr id="20488" name="TextBox 14"/>
          <p:cNvSpPr txBox="1">
            <a:spLocks noChangeArrowheads="1"/>
          </p:cNvSpPr>
          <p:nvPr/>
        </p:nvSpPr>
        <p:spPr bwMode="auto">
          <a:xfrm>
            <a:off x="228600" y="6553200"/>
            <a:ext cx="8915400" cy="276225"/>
          </a:xfrm>
          <a:prstGeom prst="rect">
            <a:avLst/>
          </a:prstGeom>
          <a:noFill/>
          <a:ln w="9525">
            <a:noFill/>
            <a:miter lim="800000"/>
            <a:headEnd/>
            <a:tailEnd/>
          </a:ln>
        </p:spPr>
        <p:txBody>
          <a:bodyPr>
            <a:spAutoFit/>
          </a:bodyPr>
          <a:lstStyle/>
          <a:p>
            <a:pPr algn="ctr"/>
            <a:r>
              <a:rPr lang="en-US" sz="1200">
                <a:hlinkClick r:id="rId3"/>
              </a:rPr>
              <a:t>http://manati.orbit.nesdis.noaa.gov/datasets/ASCATData.php</a:t>
            </a:r>
            <a:r>
              <a:rPr lang="en-US" sz="1200"/>
              <a:t>      latest ASCAT </a:t>
            </a:r>
          </a:p>
        </p:txBody>
      </p:sp>
      <p:pic>
        <p:nvPicPr>
          <p:cNvPr id="20490" name="Picture 2"/>
          <p:cNvPicPr>
            <a:picLocks noChangeAspect="1" noChangeArrowheads="1"/>
          </p:cNvPicPr>
          <p:nvPr/>
        </p:nvPicPr>
        <p:blipFill>
          <a:blip r:embed="rId4" cstate="print"/>
          <a:srcRect/>
          <a:stretch>
            <a:fillRect/>
          </a:stretch>
        </p:blipFill>
        <p:spPr bwMode="auto">
          <a:xfrm>
            <a:off x="6094413" y="685800"/>
            <a:ext cx="230187" cy="228600"/>
          </a:xfrm>
          <a:prstGeom prst="rect">
            <a:avLst/>
          </a:prstGeom>
          <a:noFill/>
          <a:ln w="9525">
            <a:noFill/>
            <a:miter lim="800000"/>
            <a:headEnd/>
            <a:tailEnd/>
          </a:ln>
        </p:spPr>
      </p:pic>
      <p:pic>
        <p:nvPicPr>
          <p:cNvPr id="20491" name="Picture 10"/>
          <p:cNvPicPr>
            <a:picLocks noChangeAspect="1" noChangeArrowheads="1"/>
          </p:cNvPicPr>
          <p:nvPr/>
        </p:nvPicPr>
        <p:blipFill>
          <a:blip r:embed="rId5" cstate="print"/>
          <a:srcRect/>
          <a:stretch>
            <a:fillRect/>
          </a:stretch>
        </p:blipFill>
        <p:spPr bwMode="auto">
          <a:xfrm>
            <a:off x="180975" y="685800"/>
            <a:ext cx="352425" cy="252413"/>
          </a:xfrm>
          <a:prstGeom prst="rect">
            <a:avLst/>
          </a:prstGeom>
          <a:noFill/>
          <a:ln w="9525">
            <a:noFill/>
            <a:miter lim="800000"/>
            <a:headEnd/>
            <a:tailEnd/>
          </a:ln>
        </p:spPr>
      </p:pic>
      <p:sp>
        <p:nvSpPr>
          <p:cNvPr id="20492" name="TextBox 20"/>
          <p:cNvSpPr txBox="1">
            <a:spLocks noChangeArrowheads="1"/>
          </p:cNvSpPr>
          <p:nvPr/>
        </p:nvSpPr>
        <p:spPr bwMode="auto">
          <a:xfrm>
            <a:off x="6248400" y="2786063"/>
            <a:ext cx="2895600" cy="338137"/>
          </a:xfrm>
          <a:prstGeom prst="rect">
            <a:avLst/>
          </a:prstGeom>
          <a:noFill/>
          <a:ln w="9525">
            <a:noFill/>
            <a:miter lim="800000"/>
            <a:headEnd/>
            <a:tailEnd/>
          </a:ln>
        </p:spPr>
        <p:txBody>
          <a:bodyPr>
            <a:spAutoFit/>
          </a:bodyPr>
          <a:lstStyle/>
          <a:p>
            <a:pPr algn="ctr"/>
            <a:r>
              <a:rPr lang="en-US" sz="1600" b="1" u="sng" dirty="0" smtClean="0"/>
              <a:t>Analysis Applications</a:t>
            </a:r>
            <a:endParaRPr lang="en-US" sz="1600" b="1" u="sng" dirty="0"/>
          </a:p>
        </p:txBody>
      </p:sp>
      <p:sp>
        <p:nvSpPr>
          <p:cNvPr id="20493" name="Rectangle 10"/>
          <p:cNvSpPr>
            <a:spLocks noChangeArrowheads="1"/>
          </p:cNvSpPr>
          <p:nvPr/>
        </p:nvSpPr>
        <p:spPr bwMode="auto">
          <a:xfrm>
            <a:off x="6324600" y="3136900"/>
            <a:ext cx="2819400" cy="1816100"/>
          </a:xfrm>
          <a:prstGeom prst="rect">
            <a:avLst/>
          </a:prstGeom>
          <a:noFill/>
          <a:ln w="9525">
            <a:noFill/>
            <a:miter lim="800000"/>
            <a:headEnd/>
            <a:tailEnd/>
          </a:ln>
        </p:spPr>
        <p:txBody>
          <a:bodyPr>
            <a:spAutoFit/>
          </a:bodyPr>
          <a:lstStyle/>
          <a:p>
            <a:pPr>
              <a:buFont typeface="Arial" pitchFamily="34" charset="0"/>
              <a:buChar char="•"/>
            </a:pPr>
            <a:r>
              <a:rPr lang="en-US" sz="1400" b="1" dirty="0" smtClean="0"/>
              <a:t> low </a:t>
            </a:r>
            <a:r>
              <a:rPr lang="en-US" sz="1400" b="1" dirty="0"/>
              <a:t>level inflow/moisture advection for heavy rain production </a:t>
            </a:r>
          </a:p>
          <a:p>
            <a:endParaRPr lang="en-US" sz="1400" b="1" dirty="0"/>
          </a:p>
          <a:p>
            <a:pPr>
              <a:buFont typeface="Arial" pitchFamily="34" charset="0"/>
              <a:buChar char="•"/>
            </a:pPr>
            <a:r>
              <a:rPr lang="en-US" sz="1400" dirty="0" smtClean="0"/>
              <a:t> Intensity </a:t>
            </a:r>
            <a:r>
              <a:rPr lang="en-US" sz="1400" dirty="0"/>
              <a:t>and location of circulation centers</a:t>
            </a:r>
          </a:p>
          <a:p>
            <a:endParaRPr lang="en-US" sz="1400" dirty="0"/>
          </a:p>
          <a:p>
            <a:pPr>
              <a:buFont typeface="Arial" pitchFamily="34" charset="0"/>
              <a:buChar char="•"/>
            </a:pPr>
            <a:r>
              <a:rPr lang="en-US" sz="1400" dirty="0" smtClean="0"/>
              <a:t> location </a:t>
            </a:r>
            <a:r>
              <a:rPr lang="en-US" sz="1400" dirty="0"/>
              <a:t>of fronts/ boundaries</a:t>
            </a:r>
            <a:endParaRPr lang="en-US" sz="1400" b="1" dirty="0"/>
          </a:p>
        </p:txBody>
      </p:sp>
      <p:pic>
        <p:nvPicPr>
          <p:cNvPr id="20494" name="Picture 2"/>
          <p:cNvPicPr>
            <a:picLocks noChangeAspect="1" noChangeArrowheads="1"/>
          </p:cNvPicPr>
          <p:nvPr/>
        </p:nvPicPr>
        <p:blipFill>
          <a:blip r:embed="rId6" cstate="print"/>
          <a:srcRect/>
          <a:stretch>
            <a:fillRect/>
          </a:stretch>
        </p:blipFill>
        <p:spPr bwMode="auto">
          <a:xfrm>
            <a:off x="5916613" y="4876800"/>
            <a:ext cx="407987" cy="304800"/>
          </a:xfrm>
          <a:prstGeom prst="rect">
            <a:avLst/>
          </a:prstGeom>
          <a:noFill/>
          <a:ln w="9525">
            <a:noFill/>
            <a:miter lim="800000"/>
            <a:headEnd/>
            <a:tailEnd/>
          </a:ln>
        </p:spPr>
      </p:pic>
      <p:sp>
        <p:nvSpPr>
          <p:cNvPr id="20495" name="TextBox 2"/>
          <p:cNvSpPr txBox="1">
            <a:spLocks noChangeArrowheads="1"/>
          </p:cNvSpPr>
          <p:nvPr/>
        </p:nvSpPr>
        <p:spPr bwMode="auto">
          <a:xfrm>
            <a:off x="6324600" y="423863"/>
            <a:ext cx="2819400" cy="338137"/>
          </a:xfrm>
          <a:prstGeom prst="rect">
            <a:avLst/>
          </a:prstGeom>
          <a:noFill/>
          <a:ln w="9525">
            <a:noFill/>
            <a:miter lim="800000"/>
            <a:headEnd/>
            <a:tailEnd/>
          </a:ln>
        </p:spPr>
        <p:txBody>
          <a:bodyPr>
            <a:spAutoFit/>
          </a:bodyPr>
          <a:lstStyle/>
          <a:p>
            <a:pPr algn="ctr"/>
            <a:r>
              <a:rPr lang="en-US" sz="1600" b="1"/>
              <a:t>METOP-A  ASCAT </a:t>
            </a:r>
          </a:p>
        </p:txBody>
      </p:sp>
      <p:sp>
        <p:nvSpPr>
          <p:cNvPr id="20496" name="Text Box 6"/>
          <p:cNvSpPr txBox="1">
            <a:spLocks noChangeArrowheads="1"/>
          </p:cNvSpPr>
          <p:nvPr/>
        </p:nvSpPr>
        <p:spPr bwMode="auto">
          <a:xfrm>
            <a:off x="6324600" y="685800"/>
            <a:ext cx="2819400" cy="1924050"/>
          </a:xfrm>
          <a:prstGeom prst="rect">
            <a:avLst/>
          </a:prstGeom>
          <a:noFill/>
          <a:ln w="9525">
            <a:noFill/>
            <a:miter lim="800000"/>
            <a:headEnd/>
            <a:tailEnd/>
          </a:ln>
        </p:spPr>
        <p:txBody>
          <a:bodyPr>
            <a:spAutoFit/>
          </a:bodyPr>
          <a:lstStyle/>
          <a:p>
            <a:pPr>
              <a:spcBef>
                <a:spcPct val="50000"/>
              </a:spcBef>
            </a:pPr>
            <a:r>
              <a:rPr lang="en-US" sz="1400"/>
              <a:t>Two 500 km swaths</a:t>
            </a:r>
          </a:p>
          <a:p>
            <a:pPr>
              <a:spcBef>
                <a:spcPct val="50000"/>
              </a:spcBef>
            </a:pPr>
            <a:r>
              <a:rPr lang="en-US" sz="1400"/>
              <a:t>Heights of wind speed:  10 m</a:t>
            </a:r>
          </a:p>
          <a:p>
            <a:pPr>
              <a:spcBef>
                <a:spcPct val="50000"/>
              </a:spcBef>
            </a:pPr>
            <a:r>
              <a:rPr lang="en-US" sz="1400"/>
              <a:t>Resolution: 12.5 / 25 km </a:t>
            </a:r>
          </a:p>
          <a:p>
            <a:pPr>
              <a:spcBef>
                <a:spcPct val="50000"/>
              </a:spcBef>
            </a:pPr>
            <a:r>
              <a:rPr lang="en-US" sz="1400"/>
              <a:t>Range of Speed:  0 to 180 kph  </a:t>
            </a:r>
          </a:p>
          <a:p>
            <a:pPr>
              <a:spcBef>
                <a:spcPct val="50000"/>
              </a:spcBef>
            </a:pPr>
            <a:r>
              <a:rPr lang="en-US" sz="1400"/>
              <a:t>New Imagery: 12 hours</a:t>
            </a:r>
          </a:p>
          <a:p>
            <a:pPr>
              <a:spcBef>
                <a:spcPct val="50000"/>
              </a:spcBef>
            </a:pPr>
            <a:r>
              <a:rPr lang="en-US" sz="1400"/>
              <a:t>Most reliable: 0 to 90 kph</a:t>
            </a:r>
          </a:p>
        </p:txBody>
      </p:sp>
      <p:sp>
        <p:nvSpPr>
          <p:cNvPr id="20497" name="TextBox 13"/>
          <p:cNvSpPr txBox="1">
            <a:spLocks noChangeArrowheads="1"/>
          </p:cNvSpPr>
          <p:nvPr/>
        </p:nvSpPr>
        <p:spPr bwMode="auto">
          <a:xfrm>
            <a:off x="0" y="5562600"/>
            <a:ext cx="9144000" cy="646112"/>
          </a:xfrm>
          <a:prstGeom prst="rect">
            <a:avLst/>
          </a:prstGeom>
          <a:noFill/>
          <a:ln w="9525">
            <a:noFill/>
            <a:miter lim="800000"/>
            <a:headEnd/>
            <a:tailEnd/>
          </a:ln>
        </p:spPr>
        <p:txBody>
          <a:bodyPr>
            <a:spAutoFit/>
          </a:bodyPr>
          <a:lstStyle/>
          <a:p>
            <a:pPr algn="ctr"/>
            <a:r>
              <a:rPr lang="en-US" b="1" dirty="0"/>
              <a:t>The Advanced </a:t>
            </a:r>
            <a:r>
              <a:rPr lang="en-US" b="1" dirty="0" err="1"/>
              <a:t>SCATterometer</a:t>
            </a:r>
            <a:r>
              <a:rPr lang="en-US" b="1" dirty="0"/>
              <a:t> (ASCAT) measures wind speed </a:t>
            </a:r>
            <a:r>
              <a:rPr lang="en-US" b="1" dirty="0" smtClean="0"/>
              <a:t>AND </a:t>
            </a:r>
            <a:r>
              <a:rPr lang="en-US" b="1" dirty="0"/>
              <a:t>direction     over the oceans</a:t>
            </a:r>
          </a:p>
        </p:txBody>
      </p:sp>
      <p:pic>
        <p:nvPicPr>
          <p:cNvPr id="19" name="Picture 18" descr="20120818ASCATONLY.GIF"/>
          <p:cNvPicPr>
            <a:picLocks noChangeAspect="1"/>
          </p:cNvPicPr>
          <p:nvPr/>
        </p:nvPicPr>
        <p:blipFill>
          <a:blip r:embed="rId7" cstate="print"/>
          <a:stretch>
            <a:fillRect/>
          </a:stretch>
        </p:blipFill>
        <p:spPr>
          <a:xfrm>
            <a:off x="228600" y="685800"/>
            <a:ext cx="6096000" cy="4572000"/>
          </a:xfrm>
          <a:prstGeom prst="rect">
            <a:avLst/>
          </a:prstGeom>
        </p:spPr>
      </p:pic>
      <p:sp>
        <p:nvSpPr>
          <p:cNvPr id="16" name="TextBox 15"/>
          <p:cNvSpPr txBox="1"/>
          <p:nvPr/>
        </p:nvSpPr>
        <p:spPr>
          <a:xfrm>
            <a:off x="0" y="6172200"/>
            <a:ext cx="9144000" cy="307777"/>
          </a:xfrm>
          <a:prstGeom prst="rect">
            <a:avLst/>
          </a:prstGeom>
          <a:noFill/>
        </p:spPr>
        <p:txBody>
          <a:bodyPr wrap="square" rtlCol="0">
            <a:spAutoFit/>
          </a:bodyPr>
          <a:lstStyle/>
          <a:p>
            <a:pPr algn="ctr"/>
            <a:r>
              <a:rPr lang="en-US" sz="1400" dirty="0" smtClean="0">
                <a:hlinkClick r:id="rId8"/>
              </a:rPr>
              <a:t>http://oiswww.eumetsat.org/WEBOPS/eps-pg/ASCAT/ASCAT-PG-4ProdOverview.htm</a:t>
            </a:r>
            <a:r>
              <a:rPr lang="en-US" sz="1400" dirty="0" smtClean="0"/>
              <a:t> </a:t>
            </a:r>
            <a:endParaRPr lang="en-US" sz="1400"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Number Placeholder 1"/>
          <p:cNvSpPr txBox="1">
            <a:spLocks noGrp="1"/>
          </p:cNvSpPr>
          <p:nvPr/>
        </p:nvSpPr>
        <p:spPr bwMode="auto">
          <a:xfrm>
            <a:off x="-838200" y="6553200"/>
            <a:ext cx="1143000" cy="476250"/>
          </a:xfrm>
          <a:prstGeom prst="rect">
            <a:avLst/>
          </a:prstGeom>
          <a:noFill/>
          <a:ln w="9525">
            <a:noFill/>
            <a:miter lim="800000"/>
            <a:headEnd/>
            <a:tailEnd/>
          </a:ln>
        </p:spPr>
        <p:txBody>
          <a:bodyPr/>
          <a:lstStyle/>
          <a:p>
            <a:pPr algn="r"/>
            <a:fld id="{71D8BBFA-228E-49AA-859B-17672B5E4874}" type="slidenum">
              <a:rPr lang="en-US" sz="1400"/>
              <a:pPr algn="r"/>
              <a:t>16</a:t>
            </a:fld>
            <a:endParaRPr lang="en-US" sz="1400"/>
          </a:p>
        </p:txBody>
      </p:sp>
      <p:sp>
        <p:nvSpPr>
          <p:cNvPr id="20483" name="TextBox 2"/>
          <p:cNvSpPr txBox="1">
            <a:spLocks noChangeArrowheads="1"/>
          </p:cNvSpPr>
          <p:nvPr/>
        </p:nvSpPr>
        <p:spPr bwMode="auto">
          <a:xfrm>
            <a:off x="0" y="0"/>
            <a:ext cx="6248400" cy="400050"/>
          </a:xfrm>
          <a:prstGeom prst="rect">
            <a:avLst/>
          </a:prstGeom>
          <a:noFill/>
          <a:ln w="9525">
            <a:noFill/>
            <a:miter lim="800000"/>
            <a:headEnd/>
            <a:tailEnd/>
          </a:ln>
        </p:spPr>
        <p:txBody>
          <a:bodyPr>
            <a:spAutoFit/>
          </a:bodyPr>
          <a:lstStyle/>
          <a:p>
            <a:r>
              <a:rPr lang="en-US" sz="2000" dirty="0"/>
              <a:t>ASCAT Wind Speed &amp; Direction on </a:t>
            </a:r>
            <a:r>
              <a:rPr lang="en-US" sz="2000" b="1" dirty="0"/>
              <a:t>SSMIS Winds</a:t>
            </a:r>
          </a:p>
        </p:txBody>
      </p:sp>
      <p:sp>
        <p:nvSpPr>
          <p:cNvPr id="20484" name="Rectangle 7"/>
          <p:cNvSpPr>
            <a:spLocks noChangeArrowheads="1"/>
          </p:cNvSpPr>
          <p:nvPr/>
        </p:nvSpPr>
        <p:spPr bwMode="auto">
          <a:xfrm>
            <a:off x="6400800" y="4664075"/>
            <a:ext cx="2590800" cy="304800"/>
          </a:xfrm>
          <a:prstGeom prst="rect">
            <a:avLst/>
          </a:prstGeom>
          <a:noFill/>
          <a:ln w="9525">
            <a:noFill/>
            <a:miter lim="800000"/>
            <a:headEnd/>
            <a:tailEnd/>
          </a:ln>
        </p:spPr>
        <p:txBody>
          <a:bodyPr>
            <a:spAutoFit/>
          </a:bodyPr>
          <a:lstStyle/>
          <a:p>
            <a:r>
              <a:rPr lang="en-US" sz="1400"/>
              <a:t> </a:t>
            </a:r>
          </a:p>
        </p:txBody>
      </p:sp>
      <p:sp>
        <p:nvSpPr>
          <p:cNvPr id="20485" name="Text Box 8"/>
          <p:cNvSpPr txBox="1">
            <a:spLocks noChangeArrowheads="1"/>
          </p:cNvSpPr>
          <p:nvPr/>
        </p:nvSpPr>
        <p:spPr bwMode="auto">
          <a:xfrm>
            <a:off x="3657600" y="457200"/>
            <a:ext cx="2590800" cy="276225"/>
          </a:xfrm>
          <a:prstGeom prst="rect">
            <a:avLst/>
          </a:prstGeom>
          <a:noFill/>
          <a:ln w="9525">
            <a:noFill/>
            <a:miter lim="800000"/>
            <a:headEnd/>
            <a:tailEnd/>
          </a:ln>
        </p:spPr>
        <p:txBody>
          <a:bodyPr>
            <a:spAutoFit/>
          </a:bodyPr>
          <a:lstStyle/>
          <a:p>
            <a:pPr algn="r">
              <a:spcBef>
                <a:spcPct val="50000"/>
              </a:spcBef>
            </a:pPr>
            <a:r>
              <a:rPr lang="en-US" sz="1200" b="1"/>
              <a:t>morning passes 18 August 2012</a:t>
            </a:r>
          </a:p>
        </p:txBody>
      </p:sp>
      <p:sp>
        <p:nvSpPr>
          <p:cNvPr id="20486" name="Text Box 5"/>
          <p:cNvSpPr txBox="1">
            <a:spLocks noChangeArrowheads="1"/>
          </p:cNvSpPr>
          <p:nvPr/>
        </p:nvSpPr>
        <p:spPr bwMode="auto">
          <a:xfrm>
            <a:off x="76200" y="5348288"/>
            <a:ext cx="8534400" cy="366712"/>
          </a:xfrm>
          <a:prstGeom prst="rect">
            <a:avLst/>
          </a:prstGeom>
          <a:noFill/>
          <a:ln w="9525">
            <a:noFill/>
            <a:miter lim="800000"/>
            <a:headEnd/>
            <a:tailEnd/>
          </a:ln>
        </p:spPr>
        <p:txBody>
          <a:bodyPr>
            <a:spAutoFit/>
          </a:bodyPr>
          <a:lstStyle/>
          <a:p>
            <a:pPr>
              <a:spcBef>
                <a:spcPct val="50000"/>
              </a:spcBef>
            </a:pPr>
            <a:r>
              <a:rPr lang="en-US"/>
              <a:t>  </a:t>
            </a:r>
            <a:r>
              <a:rPr lang="en-US" sz="1600" b="1"/>
              <a:t>kph </a:t>
            </a:r>
            <a:r>
              <a:rPr lang="en-US" sz="1600"/>
              <a:t>                                           </a:t>
            </a:r>
            <a:r>
              <a:rPr lang="en-US" sz="1600" b="1"/>
              <a:t>25           45    55    70   75+ </a:t>
            </a:r>
            <a:r>
              <a:rPr lang="en-US" sz="1200" b="1"/>
              <a:t>land/ice/rain</a:t>
            </a:r>
            <a:r>
              <a:rPr lang="en-US" sz="1400" b="1"/>
              <a:t>   </a:t>
            </a:r>
          </a:p>
        </p:txBody>
      </p:sp>
      <p:pic>
        <p:nvPicPr>
          <p:cNvPr id="20487" name="Picture 15" descr="2012COLORBARSSWIND1"/>
          <p:cNvPicPr>
            <a:picLocks noChangeAspect="1" noChangeArrowheads="1"/>
          </p:cNvPicPr>
          <p:nvPr/>
        </p:nvPicPr>
        <p:blipFill>
          <a:blip r:embed="rId3" cstate="print"/>
          <a:srcRect l="71992" t="97408" r="5138" b="1508"/>
          <a:stretch>
            <a:fillRect/>
          </a:stretch>
        </p:blipFill>
        <p:spPr bwMode="auto">
          <a:xfrm>
            <a:off x="228600" y="5181600"/>
            <a:ext cx="6019800" cy="228600"/>
          </a:xfrm>
          <a:prstGeom prst="rect">
            <a:avLst/>
          </a:prstGeom>
          <a:noFill/>
          <a:ln w="9525">
            <a:noFill/>
            <a:miter lim="800000"/>
            <a:headEnd/>
            <a:tailEnd/>
          </a:ln>
        </p:spPr>
      </p:pic>
      <p:pic>
        <p:nvPicPr>
          <p:cNvPr id="20489" name="Picture 17" descr="20120818SSMISWSANDASCAT.GIF"/>
          <p:cNvPicPr>
            <a:picLocks noChangeAspect="1"/>
          </p:cNvPicPr>
          <p:nvPr/>
        </p:nvPicPr>
        <p:blipFill>
          <a:blip r:embed="rId4" cstate="print"/>
          <a:srcRect b="1724"/>
          <a:stretch>
            <a:fillRect/>
          </a:stretch>
        </p:blipFill>
        <p:spPr bwMode="auto">
          <a:xfrm>
            <a:off x="228600" y="685800"/>
            <a:ext cx="6096000" cy="4495800"/>
          </a:xfrm>
          <a:prstGeom prst="rect">
            <a:avLst/>
          </a:prstGeom>
          <a:noFill/>
          <a:ln w="9525">
            <a:noFill/>
            <a:miter lim="800000"/>
            <a:headEnd/>
            <a:tailEnd/>
          </a:ln>
        </p:spPr>
      </p:pic>
      <p:pic>
        <p:nvPicPr>
          <p:cNvPr id="20490" name="Picture 2"/>
          <p:cNvPicPr>
            <a:picLocks noChangeAspect="1" noChangeArrowheads="1"/>
          </p:cNvPicPr>
          <p:nvPr/>
        </p:nvPicPr>
        <p:blipFill>
          <a:blip r:embed="rId5" cstate="print"/>
          <a:srcRect/>
          <a:stretch>
            <a:fillRect/>
          </a:stretch>
        </p:blipFill>
        <p:spPr bwMode="auto">
          <a:xfrm>
            <a:off x="6094413" y="685800"/>
            <a:ext cx="230187" cy="228600"/>
          </a:xfrm>
          <a:prstGeom prst="rect">
            <a:avLst/>
          </a:prstGeom>
          <a:noFill/>
          <a:ln w="9525">
            <a:noFill/>
            <a:miter lim="800000"/>
            <a:headEnd/>
            <a:tailEnd/>
          </a:ln>
        </p:spPr>
      </p:pic>
      <p:pic>
        <p:nvPicPr>
          <p:cNvPr id="20491" name="Picture 10"/>
          <p:cNvPicPr>
            <a:picLocks noChangeAspect="1" noChangeArrowheads="1"/>
          </p:cNvPicPr>
          <p:nvPr/>
        </p:nvPicPr>
        <p:blipFill>
          <a:blip r:embed="rId6" cstate="print"/>
          <a:srcRect/>
          <a:stretch>
            <a:fillRect/>
          </a:stretch>
        </p:blipFill>
        <p:spPr bwMode="auto">
          <a:xfrm>
            <a:off x="180975" y="685800"/>
            <a:ext cx="352425" cy="252413"/>
          </a:xfrm>
          <a:prstGeom prst="rect">
            <a:avLst/>
          </a:prstGeom>
          <a:noFill/>
          <a:ln w="9525">
            <a:noFill/>
            <a:miter lim="800000"/>
            <a:headEnd/>
            <a:tailEnd/>
          </a:ln>
        </p:spPr>
      </p:pic>
      <p:pic>
        <p:nvPicPr>
          <p:cNvPr id="20494" name="Picture 2"/>
          <p:cNvPicPr>
            <a:picLocks noChangeAspect="1" noChangeArrowheads="1"/>
          </p:cNvPicPr>
          <p:nvPr/>
        </p:nvPicPr>
        <p:blipFill>
          <a:blip r:embed="rId7" cstate="print"/>
          <a:srcRect/>
          <a:stretch>
            <a:fillRect/>
          </a:stretch>
        </p:blipFill>
        <p:spPr bwMode="auto">
          <a:xfrm>
            <a:off x="5916613" y="4876800"/>
            <a:ext cx="407987" cy="304800"/>
          </a:xfrm>
          <a:prstGeom prst="rect">
            <a:avLst/>
          </a:prstGeom>
          <a:noFill/>
          <a:ln w="9525">
            <a:noFill/>
            <a:miter lim="800000"/>
            <a:headEnd/>
            <a:tailEnd/>
          </a:ln>
        </p:spPr>
      </p:pic>
      <p:sp>
        <p:nvSpPr>
          <p:cNvPr id="19" name="Rectangle 10"/>
          <p:cNvSpPr>
            <a:spLocks noChangeArrowheads="1"/>
          </p:cNvSpPr>
          <p:nvPr/>
        </p:nvSpPr>
        <p:spPr bwMode="auto">
          <a:xfrm>
            <a:off x="6324600" y="2272367"/>
            <a:ext cx="2819400" cy="2985433"/>
          </a:xfrm>
          <a:prstGeom prst="rect">
            <a:avLst/>
          </a:prstGeom>
          <a:noFill/>
          <a:ln w="9525">
            <a:noFill/>
            <a:miter lim="800000"/>
            <a:headEnd/>
            <a:tailEnd/>
          </a:ln>
        </p:spPr>
        <p:txBody>
          <a:bodyPr>
            <a:spAutoFit/>
          </a:bodyPr>
          <a:lstStyle/>
          <a:p>
            <a:r>
              <a:rPr lang="en-US" sz="1600" b="1" u="sng" dirty="0"/>
              <a:t>Analysis </a:t>
            </a:r>
            <a:r>
              <a:rPr lang="en-US" sz="1600" b="1" u="sng" dirty="0" smtClean="0"/>
              <a:t>Applications</a:t>
            </a:r>
          </a:p>
          <a:p>
            <a:endParaRPr lang="en-US" sz="1600" b="1" u="sng" dirty="0"/>
          </a:p>
          <a:p>
            <a:pPr>
              <a:buFont typeface="Arial" charset="0"/>
              <a:buChar char="•"/>
            </a:pPr>
            <a:r>
              <a:rPr lang="en-US" sz="1400" b="1" dirty="0"/>
              <a:t> Max </a:t>
            </a:r>
            <a:r>
              <a:rPr lang="en-US" sz="1400" b="1" dirty="0" smtClean="0"/>
              <a:t>Wind Speed (WS) </a:t>
            </a:r>
            <a:r>
              <a:rPr lang="en-US" sz="1400" b="1" dirty="0"/>
              <a:t>for best low level inflow</a:t>
            </a:r>
          </a:p>
          <a:p>
            <a:pPr>
              <a:buFont typeface="Arial" charset="0"/>
              <a:buChar char="•"/>
            </a:pPr>
            <a:r>
              <a:rPr lang="en-US" sz="1400" b="1" dirty="0"/>
              <a:t> WS trends for low level inflow </a:t>
            </a:r>
          </a:p>
          <a:p>
            <a:pPr>
              <a:buFont typeface="Arial" charset="0"/>
              <a:buChar char="•"/>
            </a:pPr>
            <a:endParaRPr lang="en-US" sz="1400" b="1" dirty="0"/>
          </a:p>
          <a:p>
            <a:r>
              <a:rPr lang="en-US" sz="1600" b="1" u="sng" dirty="0"/>
              <a:t>Forecast </a:t>
            </a:r>
            <a:r>
              <a:rPr lang="en-US" sz="1600" b="1" u="sng" dirty="0" smtClean="0"/>
              <a:t>Applications</a:t>
            </a:r>
          </a:p>
          <a:p>
            <a:endParaRPr lang="en-US" sz="1600" b="1" u="sng" dirty="0"/>
          </a:p>
          <a:p>
            <a:pPr>
              <a:buFont typeface="Arial" charset="0"/>
              <a:buChar char="•"/>
            </a:pPr>
            <a:r>
              <a:rPr lang="en-US" sz="1400" b="1" dirty="0"/>
              <a:t> Highest </a:t>
            </a:r>
            <a:r>
              <a:rPr lang="en-US" sz="1400" b="1" dirty="0" smtClean="0"/>
              <a:t>WS </a:t>
            </a:r>
            <a:r>
              <a:rPr lang="en-US" sz="1400" b="1" dirty="0"/>
              <a:t>= best inflow = heavy rain</a:t>
            </a:r>
          </a:p>
          <a:p>
            <a:pPr>
              <a:buFont typeface="Arial" charset="0"/>
              <a:buChar char="•"/>
            </a:pPr>
            <a:r>
              <a:rPr lang="en-US" sz="1400" b="1" dirty="0"/>
              <a:t> Increasing and/or Persistent WS max = heavy rain </a:t>
            </a:r>
          </a:p>
          <a:p>
            <a:r>
              <a:rPr lang="en-US" sz="1200" dirty="0"/>
              <a:t>- (</a:t>
            </a:r>
            <a:r>
              <a:rPr lang="en-US" sz="1200" dirty="0" err="1"/>
              <a:t>Kusselson</a:t>
            </a:r>
            <a:r>
              <a:rPr lang="en-US" sz="1200" dirty="0"/>
              <a:t> 1993).</a:t>
            </a:r>
          </a:p>
        </p:txBody>
      </p:sp>
      <p:grpSp>
        <p:nvGrpSpPr>
          <p:cNvPr id="17" name="Group 16"/>
          <p:cNvGrpSpPr/>
          <p:nvPr/>
        </p:nvGrpSpPr>
        <p:grpSpPr>
          <a:xfrm>
            <a:off x="6094413" y="457200"/>
            <a:ext cx="3049587" cy="1506538"/>
            <a:chOff x="6094413" y="457200"/>
            <a:chExt cx="3049587" cy="1506538"/>
          </a:xfrm>
        </p:grpSpPr>
        <p:sp>
          <p:nvSpPr>
            <p:cNvPr id="18" name="Text Box 6"/>
            <p:cNvSpPr txBox="1">
              <a:spLocks noChangeArrowheads="1"/>
            </p:cNvSpPr>
            <p:nvPr/>
          </p:nvSpPr>
          <p:spPr bwMode="auto">
            <a:xfrm>
              <a:off x="6324600" y="685800"/>
              <a:ext cx="2819400" cy="1277938"/>
            </a:xfrm>
            <a:prstGeom prst="rect">
              <a:avLst/>
            </a:prstGeom>
            <a:noFill/>
            <a:ln w="9525">
              <a:noFill/>
              <a:miter lim="800000"/>
              <a:headEnd/>
              <a:tailEnd/>
            </a:ln>
          </p:spPr>
          <p:txBody>
            <a:bodyPr>
              <a:spAutoFit/>
            </a:bodyPr>
            <a:lstStyle/>
            <a:p>
              <a:pPr>
                <a:spcBef>
                  <a:spcPct val="50000"/>
                </a:spcBef>
              </a:pPr>
              <a:r>
                <a:rPr lang="en-US" sz="1400"/>
                <a:t>Range of speed 0 to 90 kph</a:t>
              </a:r>
            </a:p>
            <a:p>
              <a:pPr>
                <a:spcBef>
                  <a:spcPct val="50000"/>
                </a:spcBef>
              </a:pPr>
              <a:r>
                <a:rPr lang="en-US" sz="1400"/>
                <a:t>Resolution: 25 km</a:t>
              </a:r>
            </a:p>
            <a:p>
              <a:pPr>
                <a:spcBef>
                  <a:spcPct val="50000"/>
                </a:spcBef>
              </a:pPr>
              <a:r>
                <a:rPr lang="en-US" sz="1400"/>
                <a:t>Satellites: F-16, 17 and 18</a:t>
              </a:r>
            </a:p>
            <a:p>
              <a:pPr>
                <a:spcBef>
                  <a:spcPct val="50000"/>
                </a:spcBef>
              </a:pPr>
              <a:r>
                <a:rPr lang="en-US" sz="1400"/>
                <a:t>New Imagery: 9 to 11 hours</a:t>
              </a:r>
            </a:p>
          </p:txBody>
        </p:sp>
        <p:sp>
          <p:nvSpPr>
            <p:cNvPr id="20" name="TextBox 2"/>
            <p:cNvSpPr txBox="1">
              <a:spLocks noChangeArrowheads="1"/>
            </p:cNvSpPr>
            <p:nvPr/>
          </p:nvSpPr>
          <p:spPr bwMode="auto">
            <a:xfrm>
              <a:off x="6324600" y="457200"/>
              <a:ext cx="2819400" cy="336550"/>
            </a:xfrm>
            <a:prstGeom prst="rect">
              <a:avLst/>
            </a:prstGeom>
            <a:noFill/>
            <a:ln w="9525">
              <a:noFill/>
              <a:miter lim="800000"/>
              <a:headEnd/>
              <a:tailEnd/>
            </a:ln>
          </p:spPr>
          <p:txBody>
            <a:bodyPr>
              <a:spAutoFit/>
            </a:bodyPr>
            <a:lstStyle/>
            <a:p>
              <a:pPr algn="ctr"/>
              <a:r>
                <a:rPr lang="en-US" sz="1600" b="1" dirty="0"/>
                <a:t>DMSP SSMIS Composite</a:t>
              </a:r>
            </a:p>
          </p:txBody>
        </p:sp>
        <p:pic>
          <p:nvPicPr>
            <p:cNvPr id="21" name="Picture 2"/>
            <p:cNvPicPr>
              <a:picLocks noChangeAspect="1" noChangeArrowheads="1"/>
            </p:cNvPicPr>
            <p:nvPr/>
          </p:nvPicPr>
          <p:blipFill>
            <a:blip r:embed="rId5" cstate="print"/>
            <a:srcRect/>
            <a:stretch>
              <a:fillRect/>
            </a:stretch>
          </p:blipFill>
          <p:spPr bwMode="auto">
            <a:xfrm>
              <a:off x="6094413" y="685800"/>
              <a:ext cx="230187" cy="228600"/>
            </a:xfrm>
            <a:prstGeom prst="rect">
              <a:avLst/>
            </a:prstGeom>
            <a:noFill/>
            <a:ln w="9525">
              <a:noFill/>
              <a:miter lim="800000"/>
              <a:headEnd/>
              <a:tailEnd/>
            </a:ln>
          </p:spPr>
        </p:pic>
      </p:grpSp>
      <p:sp>
        <p:nvSpPr>
          <p:cNvPr id="22" name="TextBox 13"/>
          <p:cNvSpPr txBox="1">
            <a:spLocks noChangeArrowheads="1"/>
          </p:cNvSpPr>
          <p:nvPr/>
        </p:nvSpPr>
        <p:spPr bwMode="auto">
          <a:xfrm>
            <a:off x="0" y="5726668"/>
            <a:ext cx="9144000" cy="369332"/>
          </a:xfrm>
          <a:prstGeom prst="rect">
            <a:avLst/>
          </a:prstGeom>
          <a:noFill/>
          <a:ln w="9525">
            <a:noFill/>
            <a:miter lim="800000"/>
            <a:headEnd/>
            <a:tailEnd/>
          </a:ln>
        </p:spPr>
        <p:txBody>
          <a:bodyPr>
            <a:spAutoFit/>
          </a:bodyPr>
          <a:lstStyle/>
          <a:p>
            <a:pPr algn="ctr"/>
            <a:r>
              <a:rPr lang="en-US" b="1" dirty="0"/>
              <a:t>Ocean surface winds depict </a:t>
            </a:r>
            <a:r>
              <a:rPr lang="en-US" b="1" dirty="0" smtClean="0"/>
              <a:t>only wind </a:t>
            </a:r>
            <a:r>
              <a:rPr lang="en-US" b="1" dirty="0"/>
              <a:t>speeds </a:t>
            </a:r>
            <a:r>
              <a:rPr lang="en-US" b="1" dirty="0" smtClean="0"/>
              <a:t>at </a:t>
            </a:r>
            <a:r>
              <a:rPr lang="en-US" b="1" dirty="0"/>
              <a:t>an elevation of 19.5m</a:t>
            </a:r>
          </a:p>
        </p:txBody>
      </p:sp>
      <p:sp>
        <p:nvSpPr>
          <p:cNvPr id="24" name="TextBox 23"/>
          <p:cNvSpPr txBox="1"/>
          <p:nvPr/>
        </p:nvSpPr>
        <p:spPr>
          <a:xfrm>
            <a:off x="304800" y="6553200"/>
            <a:ext cx="3886200" cy="276999"/>
          </a:xfrm>
          <a:prstGeom prst="rect">
            <a:avLst/>
          </a:prstGeom>
          <a:noFill/>
        </p:spPr>
        <p:txBody>
          <a:bodyPr wrap="square" rtlCol="0">
            <a:spAutoFit/>
          </a:bodyPr>
          <a:lstStyle/>
          <a:p>
            <a:r>
              <a:rPr lang="en-US" sz="1200" dirty="0" smtClean="0"/>
              <a:t>http://www.ssd.noaa.gov/poes/neatl/sswd-l.jpg</a:t>
            </a:r>
            <a:endParaRPr lang="en-US" sz="1200" dirty="0"/>
          </a:p>
        </p:txBody>
      </p:sp>
      <p:sp>
        <p:nvSpPr>
          <p:cNvPr id="25" name="Rectangle 24"/>
          <p:cNvSpPr/>
          <p:nvPr/>
        </p:nvSpPr>
        <p:spPr>
          <a:xfrm>
            <a:off x="5410200" y="6553200"/>
            <a:ext cx="4572000" cy="276999"/>
          </a:xfrm>
          <a:prstGeom prst="rect">
            <a:avLst/>
          </a:prstGeom>
        </p:spPr>
        <p:txBody>
          <a:bodyPr>
            <a:spAutoFit/>
          </a:bodyPr>
          <a:lstStyle/>
          <a:p>
            <a:r>
              <a:rPr lang="en-US" sz="1200" dirty="0" smtClean="0"/>
              <a:t>http://www.ssd.noaa.gov/poes/neatl/flash-sswd.html</a:t>
            </a:r>
            <a:endParaRPr lang="en-US" sz="1200"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C2B05DE7-A072-4ABE-9977-C1EE75130021}" type="slidenum">
              <a:rPr lang="en-US" smtClean="0"/>
              <a:pPr>
                <a:defRPr/>
              </a:pPr>
              <a:t>17</a:t>
            </a:fld>
            <a:endParaRPr lang="en-US"/>
          </a:p>
        </p:txBody>
      </p:sp>
      <p:pic>
        <p:nvPicPr>
          <p:cNvPr id="15" name="Picture 14" descr="geoleoloop.gif"/>
          <p:cNvPicPr>
            <a:picLocks noChangeAspect="1"/>
          </p:cNvPicPr>
          <p:nvPr/>
        </p:nvPicPr>
        <p:blipFill>
          <a:blip r:embed="rId2" cstate="print"/>
          <a:stretch>
            <a:fillRect/>
          </a:stretch>
        </p:blipFill>
        <p:spPr>
          <a:xfrm>
            <a:off x="0" y="0"/>
            <a:ext cx="9144000" cy="6852579"/>
          </a:xfrm>
          <a:prstGeom prst="rect">
            <a:avLst/>
          </a:prstGeom>
        </p:spPr>
      </p:pic>
      <p:grpSp>
        <p:nvGrpSpPr>
          <p:cNvPr id="27" name="Group 26"/>
          <p:cNvGrpSpPr/>
          <p:nvPr/>
        </p:nvGrpSpPr>
        <p:grpSpPr>
          <a:xfrm>
            <a:off x="0" y="4953000"/>
            <a:ext cx="9144000" cy="1907351"/>
            <a:chOff x="0" y="4953000"/>
            <a:chExt cx="9144000" cy="1907351"/>
          </a:xfrm>
        </p:grpSpPr>
        <p:sp>
          <p:nvSpPr>
            <p:cNvPr id="17" name="TextBox 2"/>
            <p:cNvSpPr txBox="1">
              <a:spLocks noChangeArrowheads="1"/>
            </p:cNvSpPr>
            <p:nvPr/>
          </p:nvSpPr>
          <p:spPr bwMode="auto">
            <a:xfrm>
              <a:off x="0" y="6519446"/>
              <a:ext cx="9144000" cy="338554"/>
            </a:xfrm>
            <a:prstGeom prst="rect">
              <a:avLst/>
            </a:prstGeom>
            <a:solidFill>
              <a:schemeClr val="bg1"/>
            </a:solidFill>
            <a:ln w="9525">
              <a:noFill/>
              <a:miter lim="800000"/>
              <a:headEnd/>
              <a:tailEnd/>
            </a:ln>
          </p:spPr>
          <p:txBody>
            <a:bodyPr wrap="square">
              <a:spAutoFit/>
            </a:bodyPr>
            <a:lstStyle/>
            <a:p>
              <a:r>
                <a:rPr lang="en-US" sz="1600" b="1" dirty="0" smtClean="0">
                  <a:solidFill>
                    <a:srgbClr val="FF0000"/>
                  </a:solidFill>
                </a:rPr>
                <a:t>LEO complimenting GEO  </a:t>
              </a:r>
              <a:r>
                <a:rPr lang="en-US" sz="1600" i="1" u="sng" dirty="0" smtClean="0">
                  <a:solidFill>
                    <a:schemeClr val="bg1"/>
                  </a:solidFill>
                  <a:hlinkClick r:id="rId3"/>
                </a:rPr>
                <a:t>http://www.ssd.noaa.gov/imagery/neatl.html</a:t>
              </a:r>
              <a:endParaRPr lang="en-US" sz="1600" b="1" dirty="0">
                <a:solidFill>
                  <a:srgbClr val="FF0000"/>
                </a:solidFill>
              </a:endParaRPr>
            </a:p>
          </p:txBody>
        </p:sp>
        <p:grpSp>
          <p:nvGrpSpPr>
            <p:cNvPr id="3" name="Group 20"/>
            <p:cNvGrpSpPr/>
            <p:nvPr/>
          </p:nvGrpSpPr>
          <p:grpSpPr>
            <a:xfrm>
              <a:off x="7620000" y="4953000"/>
              <a:ext cx="1524000" cy="1905000"/>
              <a:chOff x="7162800" y="3733800"/>
              <a:chExt cx="1828800" cy="2895600"/>
            </a:xfrm>
          </p:grpSpPr>
          <p:pic>
            <p:nvPicPr>
              <p:cNvPr id="18" name="Picture 2"/>
              <p:cNvPicPr>
                <a:picLocks noChangeAspect="1" noChangeArrowheads="1"/>
              </p:cNvPicPr>
              <p:nvPr/>
            </p:nvPicPr>
            <p:blipFill>
              <a:blip r:embed="rId4" cstate="print"/>
              <a:srcRect l="166" t="13281" r="13266" b="40469"/>
              <a:stretch>
                <a:fillRect/>
              </a:stretch>
            </p:blipFill>
            <p:spPr bwMode="auto">
              <a:xfrm>
                <a:off x="7162800" y="3733800"/>
                <a:ext cx="1828800" cy="838200"/>
              </a:xfrm>
              <a:prstGeom prst="rect">
                <a:avLst/>
              </a:prstGeom>
              <a:noFill/>
              <a:ln w="9525">
                <a:noFill/>
                <a:miter lim="800000"/>
                <a:headEnd/>
                <a:tailEnd/>
              </a:ln>
            </p:spPr>
          </p:pic>
          <p:pic>
            <p:nvPicPr>
              <p:cNvPr id="19" name="Picture 3"/>
              <p:cNvPicPr>
                <a:picLocks noChangeAspect="1" noChangeArrowheads="1"/>
              </p:cNvPicPr>
              <p:nvPr/>
            </p:nvPicPr>
            <p:blipFill>
              <a:blip r:embed="rId5" cstate="print"/>
              <a:srcRect l="27970" t="44960" r="29410" b="31481"/>
              <a:stretch>
                <a:fillRect/>
              </a:stretch>
            </p:blipFill>
            <p:spPr bwMode="auto">
              <a:xfrm>
                <a:off x="7162800" y="5638800"/>
                <a:ext cx="1828800" cy="990600"/>
              </a:xfrm>
              <a:prstGeom prst="rect">
                <a:avLst/>
              </a:prstGeom>
              <a:noFill/>
              <a:ln w="9525">
                <a:noFill/>
                <a:miter lim="800000"/>
                <a:headEnd/>
                <a:tailEnd/>
              </a:ln>
            </p:spPr>
          </p:pic>
          <p:pic>
            <p:nvPicPr>
              <p:cNvPr id="22" name="Picture 2"/>
              <p:cNvPicPr>
                <a:picLocks noChangeAspect="1" noChangeArrowheads="1"/>
              </p:cNvPicPr>
              <p:nvPr/>
            </p:nvPicPr>
            <p:blipFill>
              <a:blip r:embed="rId4" cstate="print"/>
              <a:srcRect l="27968" t="64264" r="29415" b="6250"/>
              <a:stretch>
                <a:fillRect/>
              </a:stretch>
            </p:blipFill>
            <p:spPr bwMode="auto">
              <a:xfrm>
                <a:off x="7162800" y="4648200"/>
                <a:ext cx="1828800" cy="990600"/>
              </a:xfrm>
              <a:prstGeom prst="rect">
                <a:avLst/>
              </a:prstGeom>
              <a:noFill/>
              <a:ln w="9525">
                <a:noFill/>
                <a:miter lim="800000"/>
                <a:headEnd/>
                <a:tailEnd/>
              </a:ln>
            </p:spPr>
          </p:pic>
        </p:grpSp>
        <p:pic>
          <p:nvPicPr>
            <p:cNvPr id="23" name="Picture 2"/>
            <p:cNvPicPr>
              <a:picLocks noChangeAspect="1" noChangeArrowheads="1"/>
            </p:cNvPicPr>
            <p:nvPr/>
          </p:nvPicPr>
          <p:blipFill>
            <a:blip r:embed="rId6" cstate="print"/>
            <a:srcRect/>
            <a:stretch>
              <a:fillRect/>
            </a:stretch>
          </p:blipFill>
          <p:spPr bwMode="auto">
            <a:xfrm>
              <a:off x="7315200" y="6629400"/>
              <a:ext cx="231775" cy="230951"/>
            </a:xfrm>
            <a:prstGeom prst="rect">
              <a:avLst/>
            </a:prstGeom>
            <a:noFill/>
            <a:ln w="9525">
              <a:noFill/>
              <a:miter lim="800000"/>
              <a:headEnd/>
              <a:tailEnd/>
            </a:ln>
          </p:spPr>
        </p:pic>
        <p:pic>
          <p:nvPicPr>
            <p:cNvPr id="24" name="Picture 6" descr="noaalogo"/>
            <p:cNvPicPr>
              <a:picLocks noChangeAspect="1" noChangeArrowheads="1"/>
            </p:cNvPicPr>
            <p:nvPr/>
          </p:nvPicPr>
          <p:blipFill>
            <a:blip r:embed="rId7" cstate="print"/>
            <a:srcRect/>
            <a:stretch>
              <a:fillRect/>
            </a:stretch>
          </p:blipFill>
          <p:spPr bwMode="auto">
            <a:xfrm>
              <a:off x="6629608" y="6628502"/>
              <a:ext cx="228392" cy="229498"/>
            </a:xfrm>
            <a:prstGeom prst="rect">
              <a:avLst/>
            </a:prstGeom>
            <a:noFill/>
            <a:ln w="9525">
              <a:noFill/>
              <a:miter lim="800000"/>
              <a:headEnd/>
              <a:tailEnd/>
            </a:ln>
          </p:spPr>
        </p:pic>
        <p:pic>
          <p:nvPicPr>
            <p:cNvPr id="25" name="Picture 2"/>
            <p:cNvPicPr>
              <a:picLocks noChangeAspect="1" noChangeArrowheads="1"/>
            </p:cNvPicPr>
            <p:nvPr/>
          </p:nvPicPr>
          <p:blipFill>
            <a:blip r:embed="rId8" cstate="print"/>
            <a:srcRect/>
            <a:stretch>
              <a:fillRect/>
            </a:stretch>
          </p:blipFill>
          <p:spPr bwMode="auto">
            <a:xfrm>
              <a:off x="6934200" y="6629400"/>
              <a:ext cx="306917" cy="228600"/>
            </a:xfrm>
            <a:prstGeom prst="rect">
              <a:avLst/>
            </a:prstGeom>
            <a:noFill/>
            <a:ln w="9525">
              <a:noFill/>
              <a:miter lim="800000"/>
              <a:headEnd/>
              <a:tailEnd/>
            </a:ln>
          </p:spPr>
        </p:pic>
      </p:gr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Number Placeholder 1"/>
          <p:cNvSpPr>
            <a:spLocks noGrp="1"/>
          </p:cNvSpPr>
          <p:nvPr>
            <p:ph type="sldNum" sz="quarter" idx="12"/>
          </p:nvPr>
        </p:nvSpPr>
        <p:spPr>
          <a:xfrm>
            <a:off x="-838200" y="6553200"/>
            <a:ext cx="1143000" cy="476250"/>
          </a:xfrm>
        </p:spPr>
        <p:txBody>
          <a:bodyPr/>
          <a:lstStyle/>
          <a:p>
            <a:pPr>
              <a:defRPr/>
            </a:pPr>
            <a:fld id="{4EB657EF-1418-4389-A337-050B6FBF36AC}" type="slidenum">
              <a:rPr lang="en-US" smtClean="0">
                <a:latin typeface="Arial" pitchFamily="34" charset="0"/>
              </a:rPr>
              <a:pPr>
                <a:defRPr/>
              </a:pPr>
              <a:t>18</a:t>
            </a:fld>
            <a:endParaRPr lang="en-US" dirty="0" smtClean="0">
              <a:latin typeface="Arial" pitchFamily="34" charset="0"/>
            </a:endParaRPr>
          </a:p>
        </p:txBody>
      </p:sp>
      <p:sp>
        <p:nvSpPr>
          <p:cNvPr id="22531" name="TextBox 2"/>
          <p:cNvSpPr txBox="1">
            <a:spLocks noChangeArrowheads="1"/>
          </p:cNvSpPr>
          <p:nvPr/>
        </p:nvSpPr>
        <p:spPr bwMode="auto">
          <a:xfrm>
            <a:off x="0" y="533400"/>
            <a:ext cx="9144000" cy="3231654"/>
          </a:xfrm>
          <a:prstGeom prst="rect">
            <a:avLst/>
          </a:prstGeom>
          <a:noFill/>
          <a:ln w="9525">
            <a:noFill/>
            <a:miter lim="800000"/>
            <a:headEnd/>
            <a:tailEnd/>
          </a:ln>
        </p:spPr>
        <p:txBody>
          <a:bodyPr>
            <a:spAutoFit/>
          </a:bodyPr>
          <a:lstStyle/>
          <a:p>
            <a:pPr algn="ctr"/>
            <a:r>
              <a:rPr lang="en-US" sz="2800" b="1" dirty="0"/>
              <a:t>LEO </a:t>
            </a:r>
            <a:r>
              <a:rPr lang="en-US" sz="2800" b="1" dirty="0" smtClean="0"/>
              <a:t>Blended Microwave Precipitation </a:t>
            </a:r>
            <a:r>
              <a:rPr lang="en-US" sz="2800" b="1" dirty="0"/>
              <a:t>Products</a:t>
            </a:r>
          </a:p>
          <a:p>
            <a:pPr algn="ctr"/>
            <a:endParaRPr lang="en-US" sz="2800" b="1" dirty="0"/>
          </a:p>
          <a:p>
            <a:r>
              <a:rPr lang="en-US" sz="2400" b="1" dirty="0"/>
              <a:t>        Total </a:t>
            </a:r>
            <a:r>
              <a:rPr lang="en-US" sz="2400" b="1" dirty="0" err="1"/>
              <a:t>Precipitable</a:t>
            </a:r>
            <a:r>
              <a:rPr lang="en-US" sz="2400" b="1" dirty="0"/>
              <a:t> Water (TPW)</a:t>
            </a:r>
          </a:p>
          <a:p>
            <a:r>
              <a:rPr lang="en-US" sz="2000" b="1" dirty="0"/>
              <a:t>           -  </a:t>
            </a:r>
            <a:r>
              <a:rPr lang="en-US" sz="2000" b="1" dirty="0" smtClean="0"/>
              <a:t>Blended TPW     </a:t>
            </a:r>
            <a:endParaRPr lang="en-US" sz="2000" b="1" dirty="0"/>
          </a:p>
          <a:p>
            <a:r>
              <a:rPr lang="en-US" sz="2000" b="1" dirty="0"/>
              <a:t>           -  </a:t>
            </a:r>
            <a:r>
              <a:rPr lang="en-US" sz="2000" b="1" dirty="0" smtClean="0"/>
              <a:t>Blended TPW </a:t>
            </a:r>
            <a:r>
              <a:rPr lang="en-US" sz="2000" b="1" dirty="0"/>
              <a:t>Percent of Normal</a:t>
            </a:r>
          </a:p>
          <a:p>
            <a:endParaRPr lang="en-US" sz="2000" b="1" dirty="0"/>
          </a:p>
          <a:p>
            <a:r>
              <a:rPr lang="en-US" sz="2000" b="1" dirty="0"/>
              <a:t>        </a:t>
            </a:r>
          </a:p>
          <a:p>
            <a:r>
              <a:rPr lang="en-US" sz="2400" b="1" dirty="0"/>
              <a:t>        Rain Rate (RR)</a:t>
            </a:r>
          </a:p>
          <a:p>
            <a:r>
              <a:rPr lang="en-US" sz="2000" b="1" dirty="0"/>
              <a:t>           - </a:t>
            </a:r>
            <a:r>
              <a:rPr lang="en-US" sz="2000" b="1" dirty="0" smtClean="0"/>
              <a:t>Blended RR </a:t>
            </a:r>
            <a:endParaRPr lang="en-US" sz="2800" b="1"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ext Box 21"/>
          <p:cNvSpPr txBox="1">
            <a:spLocks noChangeArrowheads="1"/>
          </p:cNvSpPr>
          <p:nvPr/>
        </p:nvSpPr>
        <p:spPr bwMode="auto">
          <a:xfrm rot="2728200">
            <a:off x="3138488" y="3403600"/>
            <a:ext cx="2952750" cy="263525"/>
          </a:xfrm>
          <a:prstGeom prst="rect">
            <a:avLst/>
          </a:prstGeom>
          <a:noFill/>
          <a:ln w="9525">
            <a:noFill/>
            <a:miter lim="800000"/>
            <a:headEnd/>
            <a:tailEnd/>
          </a:ln>
        </p:spPr>
        <p:txBody>
          <a:bodyPr lIns="9144" tIns="9144" rIns="9144" bIns="9144">
            <a:spAutoFit/>
          </a:bodyPr>
          <a:lstStyle/>
          <a:p>
            <a:pPr>
              <a:spcBef>
                <a:spcPct val="50000"/>
              </a:spcBef>
            </a:pPr>
            <a:r>
              <a:rPr lang="en-US" sz="1600" b="1"/>
              <a:t>   </a:t>
            </a:r>
          </a:p>
        </p:txBody>
      </p:sp>
      <p:sp>
        <p:nvSpPr>
          <p:cNvPr id="23555" name="Text Box 31"/>
          <p:cNvSpPr txBox="1">
            <a:spLocks noChangeArrowheads="1"/>
          </p:cNvSpPr>
          <p:nvPr/>
        </p:nvSpPr>
        <p:spPr bwMode="auto">
          <a:xfrm>
            <a:off x="0" y="1"/>
            <a:ext cx="9144000" cy="326243"/>
          </a:xfrm>
          <a:prstGeom prst="rect">
            <a:avLst/>
          </a:prstGeom>
          <a:noFill/>
          <a:ln w="9525">
            <a:noFill/>
            <a:miter lim="800000"/>
            <a:headEnd/>
            <a:tailEnd/>
          </a:ln>
        </p:spPr>
        <p:txBody>
          <a:bodyPr wrap="square" lIns="9144" tIns="9144" rIns="9144" bIns="9144">
            <a:spAutoFit/>
          </a:bodyPr>
          <a:lstStyle/>
          <a:p>
            <a:pPr algn="ctr">
              <a:spcBef>
                <a:spcPct val="50000"/>
              </a:spcBef>
            </a:pPr>
            <a:r>
              <a:rPr lang="en-US" sz="2000" b="1" dirty="0"/>
              <a:t>LEO Satellites to produce </a:t>
            </a:r>
            <a:r>
              <a:rPr lang="en-US" sz="2000" b="1" dirty="0" smtClean="0"/>
              <a:t>a Blended TPW </a:t>
            </a:r>
            <a:r>
              <a:rPr lang="en-US" sz="2000" b="1" dirty="0"/>
              <a:t>Product                                                     </a:t>
            </a:r>
          </a:p>
        </p:txBody>
      </p:sp>
      <p:sp>
        <p:nvSpPr>
          <p:cNvPr id="23556" name="Text Box 72"/>
          <p:cNvSpPr txBox="1">
            <a:spLocks noChangeArrowheads="1"/>
          </p:cNvSpPr>
          <p:nvPr/>
        </p:nvSpPr>
        <p:spPr bwMode="auto">
          <a:xfrm>
            <a:off x="7848600" y="3408363"/>
            <a:ext cx="1066800" cy="173037"/>
          </a:xfrm>
          <a:prstGeom prst="rect">
            <a:avLst/>
          </a:prstGeom>
          <a:noFill/>
          <a:ln w="9525">
            <a:noFill/>
            <a:miter lim="800000"/>
            <a:headEnd/>
            <a:tailEnd/>
          </a:ln>
        </p:spPr>
        <p:txBody>
          <a:bodyPr lIns="9144" tIns="9144" rIns="9144" bIns="9144">
            <a:spAutoFit/>
          </a:bodyPr>
          <a:lstStyle/>
          <a:p>
            <a:pPr>
              <a:spcBef>
                <a:spcPct val="50000"/>
              </a:spcBef>
            </a:pPr>
            <a:r>
              <a:rPr lang="en-US" sz="1000" b="1" i="1"/>
              <a:t>18 August 2012</a:t>
            </a:r>
          </a:p>
        </p:txBody>
      </p:sp>
      <p:sp>
        <p:nvSpPr>
          <p:cNvPr id="23557" name="Text Box 74"/>
          <p:cNvSpPr txBox="1">
            <a:spLocks noChangeArrowheads="1"/>
          </p:cNvSpPr>
          <p:nvPr/>
        </p:nvSpPr>
        <p:spPr bwMode="auto">
          <a:xfrm>
            <a:off x="3429000" y="3211513"/>
            <a:ext cx="838200" cy="141287"/>
          </a:xfrm>
          <a:prstGeom prst="rect">
            <a:avLst/>
          </a:prstGeom>
          <a:noFill/>
          <a:ln w="9525">
            <a:noFill/>
            <a:miter lim="800000"/>
            <a:headEnd/>
            <a:tailEnd/>
          </a:ln>
        </p:spPr>
        <p:txBody>
          <a:bodyPr lIns="9144" tIns="9144" rIns="9144" bIns="9144">
            <a:spAutoFit/>
          </a:bodyPr>
          <a:lstStyle/>
          <a:p>
            <a:pPr>
              <a:spcBef>
                <a:spcPct val="50000"/>
              </a:spcBef>
            </a:pPr>
            <a:r>
              <a:rPr lang="en-US" sz="800" b="1">
                <a:solidFill>
                  <a:schemeClr val="bg1"/>
                </a:solidFill>
              </a:rPr>
              <a:t>Dec 20, 2008</a:t>
            </a:r>
          </a:p>
        </p:txBody>
      </p:sp>
      <p:sp>
        <p:nvSpPr>
          <p:cNvPr id="23558" name="Text Box 55"/>
          <p:cNvSpPr txBox="1">
            <a:spLocks noChangeArrowheads="1"/>
          </p:cNvSpPr>
          <p:nvPr/>
        </p:nvSpPr>
        <p:spPr bwMode="auto">
          <a:xfrm>
            <a:off x="4495800" y="609600"/>
            <a:ext cx="3276600" cy="276225"/>
          </a:xfrm>
          <a:prstGeom prst="rect">
            <a:avLst/>
          </a:prstGeom>
          <a:noFill/>
          <a:ln w="9525">
            <a:noFill/>
            <a:miter lim="800000"/>
            <a:headEnd/>
            <a:tailEnd/>
          </a:ln>
        </p:spPr>
        <p:txBody>
          <a:bodyPr>
            <a:spAutoFit/>
          </a:bodyPr>
          <a:lstStyle/>
          <a:p>
            <a:pPr algn="ctr">
              <a:spcBef>
                <a:spcPct val="50000"/>
              </a:spcBef>
            </a:pPr>
            <a:r>
              <a:rPr lang="en-US" sz="1200" b="1"/>
              <a:t>N18, 19 &amp; METOP MIRS AMSU-A over land </a:t>
            </a:r>
          </a:p>
        </p:txBody>
      </p:sp>
      <p:sp>
        <p:nvSpPr>
          <p:cNvPr id="23559" name="Text Box 12"/>
          <p:cNvSpPr txBox="1">
            <a:spLocks noChangeArrowheads="1"/>
          </p:cNvSpPr>
          <p:nvPr/>
        </p:nvSpPr>
        <p:spPr bwMode="auto">
          <a:xfrm>
            <a:off x="1219200" y="533400"/>
            <a:ext cx="3048000" cy="276225"/>
          </a:xfrm>
          <a:prstGeom prst="rect">
            <a:avLst/>
          </a:prstGeom>
          <a:noFill/>
          <a:ln w="9525">
            <a:noFill/>
            <a:miter lim="800000"/>
            <a:headEnd/>
            <a:tailEnd/>
          </a:ln>
        </p:spPr>
        <p:txBody>
          <a:bodyPr>
            <a:spAutoFit/>
          </a:bodyPr>
          <a:lstStyle/>
          <a:p>
            <a:pPr algn="ctr">
              <a:spcBef>
                <a:spcPct val="50000"/>
              </a:spcBef>
            </a:pPr>
            <a:r>
              <a:rPr lang="en-US" sz="1200" b="1"/>
              <a:t>SSMIS F16, 17, &amp; 18 over water</a:t>
            </a:r>
          </a:p>
        </p:txBody>
      </p:sp>
      <p:sp>
        <p:nvSpPr>
          <p:cNvPr id="23560" name="Rectangle 6"/>
          <p:cNvSpPr txBox="1">
            <a:spLocks noGrp="1" noChangeArrowheads="1"/>
          </p:cNvSpPr>
          <p:nvPr/>
        </p:nvSpPr>
        <p:spPr bwMode="auto">
          <a:xfrm>
            <a:off x="-838200" y="6610350"/>
            <a:ext cx="1143000" cy="476250"/>
          </a:xfrm>
          <a:prstGeom prst="rect">
            <a:avLst/>
          </a:prstGeom>
          <a:noFill/>
          <a:ln w="9525">
            <a:noFill/>
            <a:miter lim="800000"/>
            <a:headEnd/>
            <a:tailEnd/>
          </a:ln>
        </p:spPr>
        <p:txBody>
          <a:bodyPr/>
          <a:lstStyle/>
          <a:p>
            <a:pPr algn="r"/>
            <a:fld id="{14FC837A-15B8-4FE5-ACEC-B12566BD7F65}" type="slidenum">
              <a:rPr lang="en-US" sz="1400"/>
              <a:pPr algn="r"/>
              <a:t>19</a:t>
            </a:fld>
            <a:endParaRPr lang="en-US" sz="1400"/>
          </a:p>
        </p:txBody>
      </p:sp>
      <p:sp>
        <p:nvSpPr>
          <p:cNvPr id="23561" name="Text Box 55"/>
          <p:cNvSpPr txBox="1">
            <a:spLocks noChangeArrowheads="1"/>
          </p:cNvSpPr>
          <p:nvPr/>
        </p:nvSpPr>
        <p:spPr bwMode="auto">
          <a:xfrm>
            <a:off x="4267200" y="381000"/>
            <a:ext cx="3657600" cy="276225"/>
          </a:xfrm>
          <a:prstGeom prst="rect">
            <a:avLst/>
          </a:prstGeom>
          <a:noFill/>
          <a:ln w="9525">
            <a:noFill/>
            <a:miter lim="800000"/>
            <a:headEnd/>
            <a:tailEnd/>
          </a:ln>
        </p:spPr>
        <p:txBody>
          <a:bodyPr>
            <a:spAutoFit/>
          </a:bodyPr>
          <a:lstStyle/>
          <a:p>
            <a:pPr>
              <a:spcBef>
                <a:spcPct val="50000"/>
              </a:spcBef>
            </a:pPr>
            <a:r>
              <a:rPr lang="en-US" sz="1200" b="1"/>
              <a:t>N15, 16, 17, 18, 19 &amp; METOP AMSU-A over water </a:t>
            </a:r>
          </a:p>
        </p:txBody>
      </p:sp>
      <p:sp>
        <p:nvSpPr>
          <p:cNvPr id="23562" name="AutoShape 7"/>
          <p:cNvSpPr>
            <a:spLocks noChangeArrowheads="1"/>
          </p:cNvSpPr>
          <p:nvPr/>
        </p:nvSpPr>
        <p:spPr bwMode="auto">
          <a:xfrm rot="-163013">
            <a:off x="0" y="1492250"/>
            <a:ext cx="1217613" cy="4679950"/>
          </a:xfrm>
          <a:prstGeom prst="curvedRightArrow">
            <a:avLst>
              <a:gd name="adj1" fmla="val 94701"/>
              <a:gd name="adj2" fmla="val 189401"/>
              <a:gd name="adj3" fmla="val 33333"/>
            </a:avLst>
          </a:prstGeom>
          <a:solidFill>
            <a:srgbClr val="FF0066"/>
          </a:solidFill>
          <a:ln w="9525">
            <a:noFill/>
            <a:miter lim="800000"/>
            <a:headEnd/>
            <a:tailEnd/>
          </a:ln>
        </p:spPr>
        <p:txBody>
          <a:bodyPr wrap="none" anchor="ctr"/>
          <a:lstStyle/>
          <a:p>
            <a:endParaRPr lang="en-US"/>
          </a:p>
        </p:txBody>
      </p:sp>
      <p:sp>
        <p:nvSpPr>
          <p:cNvPr id="23563" name="Text Box 8"/>
          <p:cNvSpPr txBox="1">
            <a:spLocks noChangeArrowheads="1"/>
          </p:cNvSpPr>
          <p:nvPr/>
        </p:nvSpPr>
        <p:spPr bwMode="auto">
          <a:xfrm rot="3039828">
            <a:off x="-200819" y="4521994"/>
            <a:ext cx="1601788" cy="552450"/>
          </a:xfrm>
          <a:prstGeom prst="rect">
            <a:avLst/>
          </a:prstGeom>
          <a:noFill/>
          <a:ln w="9525">
            <a:noFill/>
            <a:miter lim="800000"/>
            <a:headEnd/>
            <a:tailEnd/>
          </a:ln>
        </p:spPr>
        <p:txBody>
          <a:bodyPr>
            <a:spAutoFit/>
          </a:bodyPr>
          <a:lstStyle/>
          <a:p>
            <a:pPr algn="ctr">
              <a:spcBef>
                <a:spcPct val="50000"/>
              </a:spcBef>
            </a:pPr>
            <a:r>
              <a:rPr lang="en-US" sz="1500" b="1"/>
              <a:t>   DMSP SSMIS           F-17 &amp; 18</a:t>
            </a:r>
          </a:p>
        </p:txBody>
      </p:sp>
      <p:sp>
        <p:nvSpPr>
          <p:cNvPr id="23564" name="Text Box 8"/>
          <p:cNvSpPr txBox="1">
            <a:spLocks noChangeArrowheads="1"/>
          </p:cNvSpPr>
          <p:nvPr/>
        </p:nvSpPr>
        <p:spPr bwMode="auto">
          <a:xfrm rot="-3301554">
            <a:off x="-167481" y="1953419"/>
            <a:ext cx="1371600" cy="677862"/>
          </a:xfrm>
          <a:prstGeom prst="rect">
            <a:avLst/>
          </a:prstGeom>
          <a:noFill/>
          <a:ln w="9525">
            <a:noFill/>
            <a:miter lim="800000"/>
            <a:headEnd/>
            <a:tailEnd/>
          </a:ln>
        </p:spPr>
        <p:txBody>
          <a:bodyPr>
            <a:spAutoFit/>
          </a:bodyPr>
          <a:lstStyle/>
          <a:p>
            <a:pPr>
              <a:spcBef>
                <a:spcPct val="50000"/>
              </a:spcBef>
            </a:pPr>
            <a:r>
              <a:rPr lang="en-US" sz="1500" b="1"/>
              <a:t>      DMSP         SSMIS F-16</a:t>
            </a:r>
          </a:p>
        </p:txBody>
      </p:sp>
      <p:grpSp>
        <p:nvGrpSpPr>
          <p:cNvPr id="23565" name="Group 78"/>
          <p:cNvGrpSpPr>
            <a:grpSpLocks/>
          </p:cNvGrpSpPr>
          <p:nvPr/>
        </p:nvGrpSpPr>
        <p:grpSpPr bwMode="auto">
          <a:xfrm>
            <a:off x="1219200" y="6400800"/>
            <a:ext cx="6553200" cy="384175"/>
            <a:chOff x="1219200" y="6397625"/>
            <a:chExt cx="6553200" cy="384175"/>
          </a:xfrm>
        </p:grpSpPr>
        <p:pic>
          <p:nvPicPr>
            <p:cNvPr id="23580" name="Picture 44"/>
            <p:cNvPicPr>
              <a:picLocks noChangeAspect="1" noChangeArrowheads="1"/>
            </p:cNvPicPr>
            <p:nvPr/>
          </p:nvPicPr>
          <p:blipFill>
            <a:blip r:embed="rId3" cstate="print"/>
            <a:srcRect l="2905" t="-7063" r="8789" b="89220"/>
            <a:stretch>
              <a:fillRect/>
            </a:stretch>
          </p:blipFill>
          <p:spPr bwMode="auto">
            <a:xfrm>
              <a:off x="1219200" y="6553200"/>
              <a:ext cx="6553200" cy="228600"/>
            </a:xfrm>
            <a:prstGeom prst="rect">
              <a:avLst/>
            </a:prstGeom>
            <a:noFill/>
            <a:ln w="9525">
              <a:noFill/>
              <a:miter lim="800000"/>
              <a:headEnd/>
              <a:tailEnd/>
            </a:ln>
          </p:spPr>
        </p:pic>
        <p:sp>
          <p:nvSpPr>
            <p:cNvPr id="23581" name="Text Box 45"/>
            <p:cNvSpPr txBox="1">
              <a:spLocks noChangeArrowheads="1"/>
            </p:cNvSpPr>
            <p:nvPr/>
          </p:nvSpPr>
          <p:spPr bwMode="auto">
            <a:xfrm>
              <a:off x="1219200" y="6397625"/>
              <a:ext cx="6553200" cy="233910"/>
            </a:xfrm>
            <a:prstGeom prst="rect">
              <a:avLst/>
            </a:prstGeom>
            <a:solidFill>
              <a:schemeClr val="bg1"/>
            </a:solidFill>
            <a:ln w="9525">
              <a:noFill/>
              <a:miter lim="800000"/>
              <a:headEnd/>
              <a:tailEnd/>
            </a:ln>
          </p:spPr>
          <p:txBody>
            <a:bodyPr lIns="9144" tIns="9144" rIns="9144" bIns="9144">
              <a:spAutoFit/>
            </a:bodyPr>
            <a:lstStyle/>
            <a:p>
              <a:pPr>
                <a:spcBef>
                  <a:spcPct val="50000"/>
                </a:spcBef>
              </a:pPr>
              <a:r>
                <a:rPr lang="en-US" sz="1400" b="1"/>
                <a:t>           6         12                   25                    38                  50                     62   mm                  </a:t>
              </a:r>
            </a:p>
          </p:txBody>
        </p:sp>
      </p:grpSp>
      <p:sp>
        <p:nvSpPr>
          <p:cNvPr id="23566" name="AutoShape 17"/>
          <p:cNvSpPr>
            <a:spLocks noChangeArrowheads="1"/>
          </p:cNvSpPr>
          <p:nvPr/>
        </p:nvSpPr>
        <p:spPr bwMode="auto">
          <a:xfrm>
            <a:off x="7705725" y="1295400"/>
            <a:ext cx="1438275" cy="4872038"/>
          </a:xfrm>
          <a:prstGeom prst="curvedLeftArrow">
            <a:avLst>
              <a:gd name="adj1" fmla="val 81863"/>
              <a:gd name="adj2" fmla="val 163725"/>
              <a:gd name="adj3" fmla="val 33333"/>
            </a:avLst>
          </a:prstGeom>
          <a:solidFill>
            <a:srgbClr val="FF0066"/>
          </a:solidFill>
          <a:ln w="9525">
            <a:noFill/>
            <a:miter lim="800000"/>
            <a:headEnd/>
            <a:tailEnd/>
          </a:ln>
        </p:spPr>
        <p:txBody>
          <a:bodyPr wrap="none" anchor="ctr"/>
          <a:lstStyle/>
          <a:p>
            <a:pPr defTabSz="4597400"/>
            <a:endParaRPr lang="en-US" sz="9100"/>
          </a:p>
        </p:txBody>
      </p:sp>
      <p:sp>
        <p:nvSpPr>
          <p:cNvPr id="23567" name="Text Box 18"/>
          <p:cNvSpPr txBox="1">
            <a:spLocks noChangeArrowheads="1"/>
          </p:cNvSpPr>
          <p:nvPr/>
        </p:nvSpPr>
        <p:spPr bwMode="auto">
          <a:xfrm rot="3097457">
            <a:off x="7513638" y="1993900"/>
            <a:ext cx="2228850" cy="523875"/>
          </a:xfrm>
          <a:prstGeom prst="rect">
            <a:avLst/>
          </a:prstGeom>
          <a:noFill/>
          <a:ln w="9525">
            <a:noFill/>
            <a:miter lim="800000"/>
            <a:headEnd/>
            <a:tailEnd/>
          </a:ln>
        </p:spPr>
        <p:txBody>
          <a:bodyPr>
            <a:spAutoFit/>
          </a:bodyPr>
          <a:lstStyle/>
          <a:p>
            <a:pPr>
              <a:spcBef>
                <a:spcPct val="50000"/>
              </a:spcBef>
            </a:pPr>
            <a:r>
              <a:rPr lang="en-US" sz="1400" b="1"/>
              <a:t>NOAA 15, 16, 17, 18,     19 &amp; METOP AMSU-A             </a:t>
            </a:r>
          </a:p>
        </p:txBody>
      </p:sp>
      <p:sp>
        <p:nvSpPr>
          <p:cNvPr id="23568" name="Text Box 19"/>
          <p:cNvSpPr txBox="1">
            <a:spLocks noChangeArrowheads="1"/>
          </p:cNvSpPr>
          <p:nvPr/>
        </p:nvSpPr>
        <p:spPr bwMode="auto">
          <a:xfrm rot="-3295235">
            <a:off x="7374732" y="4191794"/>
            <a:ext cx="2159000" cy="522287"/>
          </a:xfrm>
          <a:prstGeom prst="rect">
            <a:avLst/>
          </a:prstGeom>
          <a:noFill/>
          <a:ln w="9525">
            <a:noFill/>
            <a:miter lim="800000"/>
            <a:headEnd/>
            <a:tailEnd/>
          </a:ln>
        </p:spPr>
        <p:txBody>
          <a:bodyPr>
            <a:spAutoFit/>
          </a:bodyPr>
          <a:lstStyle/>
          <a:p>
            <a:pPr>
              <a:spcBef>
                <a:spcPct val="50000"/>
              </a:spcBef>
            </a:pPr>
            <a:r>
              <a:rPr lang="en-US" sz="1400" b="1"/>
              <a:t>NOAA 18, 19 &amp;                 METOP MIRS AMSU-A</a:t>
            </a:r>
          </a:p>
        </p:txBody>
      </p:sp>
      <p:sp>
        <p:nvSpPr>
          <p:cNvPr id="23569" name="TextBox 76"/>
          <p:cNvSpPr txBox="1">
            <a:spLocks noChangeArrowheads="1"/>
          </p:cNvSpPr>
          <p:nvPr/>
        </p:nvSpPr>
        <p:spPr bwMode="auto">
          <a:xfrm rot="3076049">
            <a:off x="7537450" y="2309813"/>
            <a:ext cx="1641475" cy="307975"/>
          </a:xfrm>
          <a:prstGeom prst="rect">
            <a:avLst/>
          </a:prstGeom>
          <a:noFill/>
          <a:ln w="9525">
            <a:noFill/>
            <a:miter lim="800000"/>
            <a:headEnd/>
            <a:tailEnd/>
          </a:ln>
        </p:spPr>
        <p:txBody>
          <a:bodyPr>
            <a:spAutoFit/>
          </a:bodyPr>
          <a:lstStyle/>
          <a:p>
            <a:r>
              <a:rPr lang="en-US" sz="1400" b="1"/>
              <a:t>water only</a:t>
            </a:r>
          </a:p>
        </p:txBody>
      </p:sp>
      <p:sp>
        <p:nvSpPr>
          <p:cNvPr id="23570" name="TextBox 77"/>
          <p:cNvSpPr txBox="1">
            <a:spLocks noChangeArrowheads="1"/>
          </p:cNvSpPr>
          <p:nvPr/>
        </p:nvSpPr>
        <p:spPr bwMode="auto">
          <a:xfrm rot="-3268397">
            <a:off x="8159751" y="4721225"/>
            <a:ext cx="1085850" cy="307975"/>
          </a:xfrm>
          <a:prstGeom prst="rect">
            <a:avLst/>
          </a:prstGeom>
          <a:noFill/>
          <a:ln w="9525">
            <a:noFill/>
            <a:miter lim="800000"/>
            <a:headEnd/>
            <a:tailEnd/>
          </a:ln>
        </p:spPr>
        <p:txBody>
          <a:bodyPr>
            <a:spAutoFit/>
          </a:bodyPr>
          <a:lstStyle/>
          <a:p>
            <a:pPr algn="ctr"/>
            <a:r>
              <a:rPr lang="en-US" sz="1400" b="1"/>
              <a:t>land only</a:t>
            </a:r>
          </a:p>
        </p:txBody>
      </p:sp>
      <p:pic>
        <p:nvPicPr>
          <p:cNvPr id="23571" name="Picture 2" descr="NOAA Office of Satellite and Product Operations"/>
          <p:cNvPicPr>
            <a:picLocks noChangeAspect="1" noChangeArrowheads="1"/>
          </p:cNvPicPr>
          <p:nvPr/>
        </p:nvPicPr>
        <p:blipFill>
          <a:blip r:embed="rId4" cstate="print"/>
          <a:srcRect r="17857"/>
          <a:stretch>
            <a:fillRect/>
          </a:stretch>
        </p:blipFill>
        <p:spPr bwMode="auto">
          <a:xfrm>
            <a:off x="7848600" y="6324600"/>
            <a:ext cx="1295400" cy="215900"/>
          </a:xfrm>
          <a:prstGeom prst="rect">
            <a:avLst/>
          </a:prstGeom>
          <a:noFill/>
          <a:ln w="9525">
            <a:noFill/>
            <a:miter lim="800000"/>
            <a:headEnd/>
            <a:tailEnd/>
          </a:ln>
        </p:spPr>
      </p:pic>
      <p:sp>
        <p:nvSpPr>
          <p:cNvPr id="23572" name="TextBox 29"/>
          <p:cNvSpPr txBox="1">
            <a:spLocks noChangeArrowheads="1"/>
          </p:cNvSpPr>
          <p:nvPr/>
        </p:nvSpPr>
        <p:spPr bwMode="auto">
          <a:xfrm>
            <a:off x="1219200" y="3090863"/>
            <a:ext cx="6553200" cy="338137"/>
          </a:xfrm>
          <a:prstGeom prst="rect">
            <a:avLst/>
          </a:prstGeom>
          <a:noFill/>
          <a:ln w="9525">
            <a:noFill/>
            <a:miter lim="800000"/>
            <a:headEnd/>
            <a:tailEnd/>
          </a:ln>
        </p:spPr>
        <p:txBody>
          <a:bodyPr>
            <a:spAutoFit/>
          </a:bodyPr>
          <a:lstStyle/>
          <a:p>
            <a:pPr algn="ctr"/>
            <a:r>
              <a:rPr lang="en-US" sz="1600" b="1" dirty="0" smtClean="0"/>
              <a:t>Blended </a:t>
            </a:r>
            <a:r>
              <a:rPr lang="en-US" sz="1600" b="1" dirty="0"/>
              <a:t>Total </a:t>
            </a:r>
            <a:r>
              <a:rPr lang="en-US" sz="1600" b="1" dirty="0" err="1"/>
              <a:t>Precipitable</a:t>
            </a:r>
            <a:r>
              <a:rPr lang="en-US" sz="1600" b="1" dirty="0"/>
              <a:t> Water </a:t>
            </a:r>
          </a:p>
        </p:txBody>
      </p:sp>
      <p:pic>
        <p:nvPicPr>
          <p:cNvPr id="23573" name="Picture 30" descr="20120818SSMISPW.GIF"/>
          <p:cNvPicPr>
            <a:picLocks noChangeAspect="1"/>
          </p:cNvPicPr>
          <p:nvPr/>
        </p:nvPicPr>
        <p:blipFill>
          <a:blip r:embed="rId5" cstate="print"/>
          <a:srcRect/>
          <a:stretch>
            <a:fillRect/>
          </a:stretch>
        </p:blipFill>
        <p:spPr bwMode="auto">
          <a:xfrm>
            <a:off x="1143000" y="914400"/>
            <a:ext cx="3200400" cy="2133600"/>
          </a:xfrm>
          <a:prstGeom prst="rect">
            <a:avLst/>
          </a:prstGeom>
          <a:noFill/>
          <a:ln w="9525">
            <a:noFill/>
            <a:miter lim="800000"/>
            <a:headEnd/>
            <a:tailEnd/>
          </a:ln>
        </p:spPr>
      </p:pic>
      <p:pic>
        <p:nvPicPr>
          <p:cNvPr id="23574" name="Picture 31" descr="20120818MIRSTPW.GIF"/>
          <p:cNvPicPr>
            <a:picLocks noChangeAspect="1"/>
          </p:cNvPicPr>
          <p:nvPr/>
        </p:nvPicPr>
        <p:blipFill>
          <a:blip r:embed="rId6" cstate="print"/>
          <a:srcRect/>
          <a:stretch>
            <a:fillRect/>
          </a:stretch>
        </p:blipFill>
        <p:spPr bwMode="auto">
          <a:xfrm>
            <a:off x="4495800" y="914400"/>
            <a:ext cx="3276600" cy="2133600"/>
          </a:xfrm>
          <a:prstGeom prst="rect">
            <a:avLst/>
          </a:prstGeom>
          <a:noFill/>
          <a:ln w="9525">
            <a:noFill/>
            <a:miter lim="800000"/>
            <a:headEnd/>
            <a:tailEnd/>
          </a:ln>
        </p:spPr>
      </p:pic>
      <p:pic>
        <p:nvPicPr>
          <p:cNvPr id="23575" name="Picture 35"/>
          <p:cNvPicPr>
            <a:picLocks noChangeAspect="1" noChangeArrowheads="1"/>
          </p:cNvPicPr>
          <p:nvPr/>
        </p:nvPicPr>
        <p:blipFill>
          <a:blip r:embed="rId7" cstate="print"/>
          <a:srcRect/>
          <a:stretch>
            <a:fillRect/>
          </a:stretch>
        </p:blipFill>
        <p:spPr bwMode="auto">
          <a:xfrm>
            <a:off x="4191000" y="2895600"/>
            <a:ext cx="152400" cy="150813"/>
          </a:xfrm>
          <a:prstGeom prst="rect">
            <a:avLst/>
          </a:prstGeom>
          <a:noFill/>
          <a:ln w="9525">
            <a:noFill/>
            <a:miter lim="800000"/>
            <a:headEnd/>
            <a:tailEnd/>
          </a:ln>
        </p:spPr>
      </p:pic>
      <p:pic>
        <p:nvPicPr>
          <p:cNvPr id="23576" name="Picture 34" descr="noaalogo"/>
          <p:cNvPicPr>
            <a:picLocks noChangeAspect="1" noChangeArrowheads="1"/>
          </p:cNvPicPr>
          <p:nvPr/>
        </p:nvPicPr>
        <p:blipFill>
          <a:blip r:embed="rId8" cstate="print"/>
          <a:srcRect/>
          <a:stretch>
            <a:fillRect/>
          </a:stretch>
        </p:blipFill>
        <p:spPr bwMode="auto">
          <a:xfrm>
            <a:off x="1131888" y="2895600"/>
            <a:ext cx="163512" cy="152400"/>
          </a:xfrm>
          <a:prstGeom prst="rect">
            <a:avLst/>
          </a:prstGeom>
          <a:noFill/>
          <a:ln w="9525">
            <a:noFill/>
            <a:miter lim="800000"/>
            <a:headEnd/>
            <a:tailEnd/>
          </a:ln>
        </p:spPr>
      </p:pic>
      <p:pic>
        <p:nvPicPr>
          <p:cNvPr id="23577" name="Picture 34" descr="noaalogo"/>
          <p:cNvPicPr>
            <a:picLocks noChangeAspect="1" noChangeArrowheads="1"/>
          </p:cNvPicPr>
          <p:nvPr/>
        </p:nvPicPr>
        <p:blipFill>
          <a:blip r:embed="rId8" cstate="print"/>
          <a:srcRect/>
          <a:stretch>
            <a:fillRect/>
          </a:stretch>
        </p:blipFill>
        <p:spPr bwMode="auto">
          <a:xfrm>
            <a:off x="4484688" y="2895600"/>
            <a:ext cx="163512" cy="152400"/>
          </a:xfrm>
          <a:prstGeom prst="rect">
            <a:avLst/>
          </a:prstGeom>
          <a:noFill/>
          <a:ln w="9525">
            <a:noFill/>
            <a:miter lim="800000"/>
            <a:headEnd/>
            <a:tailEnd/>
          </a:ln>
        </p:spPr>
      </p:pic>
      <p:pic>
        <p:nvPicPr>
          <p:cNvPr id="23578" name="Picture 37"/>
          <p:cNvPicPr>
            <a:picLocks noChangeAspect="1" noChangeArrowheads="1"/>
          </p:cNvPicPr>
          <p:nvPr/>
        </p:nvPicPr>
        <p:blipFill>
          <a:blip r:embed="rId9" cstate="print"/>
          <a:srcRect l="3334" t="10001" r="71333" b="10001"/>
          <a:stretch>
            <a:fillRect/>
          </a:stretch>
        </p:blipFill>
        <p:spPr bwMode="auto">
          <a:xfrm>
            <a:off x="7391400" y="2895600"/>
            <a:ext cx="381000" cy="152400"/>
          </a:xfrm>
          <a:prstGeom prst="rect">
            <a:avLst/>
          </a:prstGeom>
          <a:noFill/>
          <a:ln w="9525">
            <a:noFill/>
            <a:miter lim="800000"/>
            <a:headEnd/>
            <a:tailEnd/>
          </a:ln>
        </p:spPr>
      </p:pic>
      <p:pic>
        <p:nvPicPr>
          <p:cNvPr id="23579" name="Picture 36" descr="20120818BLTPW.GIF"/>
          <p:cNvPicPr>
            <a:picLocks noChangeAspect="1"/>
          </p:cNvPicPr>
          <p:nvPr/>
        </p:nvPicPr>
        <p:blipFill>
          <a:blip r:embed="rId10" cstate="print"/>
          <a:srcRect/>
          <a:stretch>
            <a:fillRect/>
          </a:stretch>
        </p:blipFill>
        <p:spPr bwMode="auto">
          <a:xfrm>
            <a:off x="1295400" y="3352800"/>
            <a:ext cx="6400800" cy="304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152400" y="6610350"/>
            <a:ext cx="381000" cy="247650"/>
          </a:xfrm>
        </p:spPr>
        <p:txBody>
          <a:bodyPr/>
          <a:lstStyle/>
          <a:p>
            <a:pPr>
              <a:defRPr/>
            </a:pPr>
            <a:fld id="{32E73EE0-9508-438B-9C34-E1BEF716B3EA}" type="slidenum">
              <a:rPr lang="en-US" smtClean="0"/>
              <a:pPr>
                <a:defRPr/>
              </a:pPr>
              <a:t>2</a:t>
            </a:fld>
            <a:endParaRPr lang="en-US" dirty="0"/>
          </a:p>
        </p:txBody>
      </p:sp>
      <p:pic>
        <p:nvPicPr>
          <p:cNvPr id="5123" name="Picture 2" descr="E:\November2012EUMETSAT_talk\Sheldon Photos\Precip-Sheldon.jpg"/>
          <p:cNvPicPr>
            <a:picLocks noChangeAspect="1" noChangeArrowheads="1"/>
          </p:cNvPicPr>
          <p:nvPr/>
        </p:nvPicPr>
        <p:blipFill>
          <a:blip r:embed="rId3" cstate="print"/>
          <a:srcRect t="7353" r="5161" b="5643"/>
          <a:stretch>
            <a:fillRect/>
          </a:stretch>
        </p:blipFill>
        <p:spPr bwMode="auto">
          <a:xfrm>
            <a:off x="457200" y="990600"/>
            <a:ext cx="7848600" cy="5410200"/>
          </a:xfrm>
          <a:prstGeom prst="rect">
            <a:avLst/>
          </a:prstGeom>
          <a:noFill/>
          <a:ln w="9525">
            <a:noFill/>
            <a:miter lim="800000"/>
            <a:headEnd/>
            <a:tailEnd/>
          </a:ln>
        </p:spPr>
      </p:pic>
      <p:sp>
        <p:nvSpPr>
          <p:cNvPr id="5124" name="TextBox 3"/>
          <p:cNvSpPr txBox="1">
            <a:spLocks noChangeArrowheads="1"/>
          </p:cNvSpPr>
          <p:nvPr/>
        </p:nvSpPr>
        <p:spPr bwMode="auto">
          <a:xfrm>
            <a:off x="0" y="0"/>
            <a:ext cx="9144000" cy="954088"/>
          </a:xfrm>
          <a:prstGeom prst="rect">
            <a:avLst/>
          </a:prstGeom>
          <a:noFill/>
          <a:ln w="9525">
            <a:noFill/>
            <a:miter lim="800000"/>
            <a:headEnd/>
            <a:tailEnd/>
          </a:ln>
        </p:spPr>
        <p:txBody>
          <a:bodyPr>
            <a:spAutoFit/>
          </a:bodyPr>
          <a:lstStyle/>
          <a:p>
            <a:pPr algn="ctr"/>
            <a:r>
              <a:rPr lang="en-US" sz="2800" b="1" dirty="0"/>
              <a:t>Hello!   My name is Sheldon </a:t>
            </a:r>
            <a:r>
              <a:rPr lang="en-US" sz="2800" b="1" dirty="0" err="1"/>
              <a:t>Kusselson</a:t>
            </a:r>
            <a:r>
              <a:rPr lang="en-US" sz="2800" b="1" dirty="0"/>
              <a:t>,                  NOAA satellite meteorologist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Number Placeholder 1"/>
          <p:cNvSpPr>
            <a:spLocks noGrp="1"/>
          </p:cNvSpPr>
          <p:nvPr>
            <p:ph type="sldNum" sz="quarter" idx="12"/>
          </p:nvPr>
        </p:nvSpPr>
        <p:spPr/>
        <p:txBody>
          <a:bodyPr/>
          <a:lstStyle/>
          <a:p>
            <a:pPr>
              <a:defRPr/>
            </a:pPr>
            <a:fld id="{2CBDDF04-164B-446A-A8E0-678D53B6A569}" type="slidenum">
              <a:rPr lang="en-US" smtClean="0"/>
              <a:pPr>
                <a:defRPr/>
              </a:pPr>
              <a:t>20</a:t>
            </a:fld>
            <a:endParaRPr lang="en-US" smtClean="0"/>
          </a:p>
        </p:txBody>
      </p:sp>
      <p:sp>
        <p:nvSpPr>
          <p:cNvPr id="24579" name="TextBox 2"/>
          <p:cNvSpPr txBox="1">
            <a:spLocks noChangeArrowheads="1"/>
          </p:cNvSpPr>
          <p:nvPr/>
        </p:nvSpPr>
        <p:spPr bwMode="auto">
          <a:xfrm>
            <a:off x="0" y="0"/>
            <a:ext cx="9144000" cy="461963"/>
          </a:xfrm>
          <a:prstGeom prst="rect">
            <a:avLst/>
          </a:prstGeom>
          <a:noFill/>
          <a:ln w="9525">
            <a:noFill/>
            <a:miter lim="800000"/>
            <a:headEnd/>
            <a:tailEnd/>
          </a:ln>
        </p:spPr>
        <p:txBody>
          <a:bodyPr>
            <a:spAutoFit/>
          </a:bodyPr>
          <a:lstStyle/>
          <a:p>
            <a:r>
              <a:rPr lang="en-US" sz="2400" b="1"/>
              <a:t>Total Precipitable Water (TPW) Concepts and Applications</a:t>
            </a:r>
          </a:p>
        </p:txBody>
      </p:sp>
      <p:grpSp>
        <p:nvGrpSpPr>
          <p:cNvPr id="2" name="Group 22"/>
          <p:cNvGrpSpPr>
            <a:grpSpLocks/>
          </p:cNvGrpSpPr>
          <p:nvPr/>
        </p:nvGrpSpPr>
        <p:grpSpPr bwMode="auto">
          <a:xfrm>
            <a:off x="0" y="609600"/>
            <a:ext cx="4724400" cy="1331913"/>
            <a:chOff x="48" y="516"/>
            <a:chExt cx="2976" cy="839"/>
          </a:xfrm>
        </p:grpSpPr>
        <p:sp>
          <p:nvSpPr>
            <p:cNvPr id="24603" name="TextBox 3"/>
            <p:cNvSpPr txBox="1">
              <a:spLocks noChangeArrowheads="1"/>
            </p:cNvSpPr>
            <p:nvPr/>
          </p:nvSpPr>
          <p:spPr bwMode="auto">
            <a:xfrm>
              <a:off x="144" y="775"/>
              <a:ext cx="2544" cy="231"/>
            </a:xfrm>
            <a:prstGeom prst="rect">
              <a:avLst/>
            </a:prstGeom>
            <a:noFill/>
            <a:ln w="9525">
              <a:noFill/>
              <a:miter lim="800000"/>
              <a:headEnd/>
              <a:tailEnd/>
            </a:ln>
          </p:spPr>
          <p:txBody>
            <a:bodyPr>
              <a:spAutoFit/>
            </a:bodyPr>
            <a:lstStyle/>
            <a:p>
              <a:r>
                <a:rPr lang="en-US"/>
                <a:t>Moisture plume or “atmospheric river” </a:t>
              </a:r>
            </a:p>
          </p:txBody>
        </p:sp>
        <p:sp>
          <p:nvSpPr>
            <p:cNvPr id="24604" name="TextBox 4"/>
            <p:cNvSpPr txBox="1">
              <a:spLocks noChangeArrowheads="1"/>
            </p:cNvSpPr>
            <p:nvPr/>
          </p:nvSpPr>
          <p:spPr bwMode="auto">
            <a:xfrm>
              <a:off x="144" y="987"/>
              <a:ext cx="2880" cy="368"/>
            </a:xfrm>
            <a:prstGeom prst="rect">
              <a:avLst/>
            </a:prstGeom>
            <a:noFill/>
            <a:ln w="9525">
              <a:noFill/>
              <a:miter lim="800000"/>
              <a:headEnd/>
              <a:tailEnd/>
            </a:ln>
          </p:spPr>
          <p:txBody>
            <a:bodyPr>
              <a:spAutoFit/>
            </a:bodyPr>
            <a:lstStyle/>
            <a:p>
              <a:r>
                <a:rPr lang="en-US" sz="1400" dirty="0"/>
                <a:t>   </a:t>
              </a:r>
              <a:r>
                <a:rPr lang="en-US" sz="1600" b="1" dirty="0"/>
                <a:t>Concentration of highest amount of        </a:t>
              </a:r>
            </a:p>
            <a:p>
              <a:r>
                <a:rPr lang="en-US" sz="1600" b="1" dirty="0"/>
                <a:t>   low level </a:t>
              </a:r>
              <a:r>
                <a:rPr lang="en-US" sz="1600" b="1" dirty="0" smtClean="0"/>
                <a:t>moisture - </a:t>
              </a:r>
              <a:r>
                <a:rPr lang="en-US" sz="1600" dirty="0" smtClean="0"/>
                <a:t>pattern recognition   </a:t>
              </a:r>
              <a:endParaRPr lang="en-US" sz="1600" dirty="0"/>
            </a:p>
          </p:txBody>
        </p:sp>
        <p:sp>
          <p:nvSpPr>
            <p:cNvPr id="24605" name="TextBox 8"/>
            <p:cNvSpPr txBox="1">
              <a:spLocks noChangeArrowheads="1"/>
            </p:cNvSpPr>
            <p:nvPr/>
          </p:nvSpPr>
          <p:spPr bwMode="auto">
            <a:xfrm>
              <a:off x="48" y="516"/>
              <a:ext cx="2208" cy="368"/>
            </a:xfrm>
            <a:prstGeom prst="rect">
              <a:avLst/>
            </a:prstGeom>
            <a:noFill/>
            <a:ln w="9525">
              <a:noFill/>
              <a:miter lim="800000"/>
              <a:headEnd/>
              <a:tailEnd/>
            </a:ln>
          </p:spPr>
          <p:txBody>
            <a:bodyPr>
              <a:spAutoFit/>
            </a:bodyPr>
            <a:lstStyle/>
            <a:p>
              <a:r>
                <a:rPr lang="en-US" sz="2000" b="1" i="1" dirty="0"/>
                <a:t>TPW Satellite </a:t>
              </a:r>
              <a:r>
                <a:rPr lang="en-US" sz="3200" b="1" i="1" dirty="0">
                  <a:latin typeface="Edwardian Script ITC" pitchFamily="66" charset="0"/>
                </a:rPr>
                <a:t>Signature </a:t>
              </a:r>
            </a:p>
          </p:txBody>
        </p:sp>
      </p:grpSp>
      <p:pic>
        <p:nvPicPr>
          <p:cNvPr id="24581" name="Picture 3"/>
          <p:cNvPicPr>
            <a:picLocks noChangeAspect="1" noChangeArrowheads="1"/>
          </p:cNvPicPr>
          <p:nvPr/>
        </p:nvPicPr>
        <p:blipFill>
          <a:blip r:embed="rId3" cstate="print"/>
          <a:srcRect l="40385" t="92667" b="1048"/>
          <a:stretch>
            <a:fillRect/>
          </a:stretch>
        </p:blipFill>
        <p:spPr bwMode="auto">
          <a:xfrm>
            <a:off x="4572000" y="3429000"/>
            <a:ext cx="4343400" cy="339725"/>
          </a:xfrm>
          <a:prstGeom prst="rect">
            <a:avLst/>
          </a:prstGeom>
          <a:noFill/>
          <a:ln w="9525">
            <a:noFill/>
            <a:miter lim="800000"/>
            <a:headEnd/>
            <a:tailEnd/>
          </a:ln>
        </p:spPr>
      </p:pic>
      <p:grpSp>
        <p:nvGrpSpPr>
          <p:cNvPr id="3" name="Group 22"/>
          <p:cNvGrpSpPr>
            <a:grpSpLocks/>
          </p:cNvGrpSpPr>
          <p:nvPr/>
        </p:nvGrpSpPr>
        <p:grpSpPr bwMode="auto">
          <a:xfrm>
            <a:off x="76200" y="2057400"/>
            <a:ext cx="4800600" cy="4868863"/>
            <a:chOff x="76200" y="1611868"/>
            <a:chExt cx="4800600" cy="4868579"/>
          </a:xfrm>
        </p:grpSpPr>
        <p:sp>
          <p:nvSpPr>
            <p:cNvPr id="24601" name="TextBox 20"/>
            <p:cNvSpPr txBox="1">
              <a:spLocks noChangeArrowheads="1"/>
            </p:cNvSpPr>
            <p:nvPr/>
          </p:nvSpPr>
          <p:spPr bwMode="auto">
            <a:xfrm>
              <a:off x="152400" y="1986677"/>
              <a:ext cx="4724400" cy="4493770"/>
            </a:xfrm>
            <a:prstGeom prst="rect">
              <a:avLst/>
            </a:prstGeom>
            <a:noFill/>
            <a:ln w="9525">
              <a:noFill/>
              <a:miter lim="800000"/>
              <a:headEnd/>
              <a:tailEnd/>
            </a:ln>
          </p:spPr>
          <p:txBody>
            <a:bodyPr>
              <a:spAutoFit/>
            </a:bodyPr>
            <a:lstStyle/>
            <a:p>
              <a:pPr>
                <a:buFont typeface="Arial" charset="0"/>
                <a:buChar char="•"/>
              </a:pPr>
              <a:r>
                <a:rPr lang="en-US" dirty="0"/>
                <a:t>  Low level flow parallel through highest </a:t>
              </a:r>
            </a:p>
            <a:p>
              <a:r>
                <a:rPr lang="en-US" dirty="0"/>
                <a:t> moisture for longest distance can lead to</a:t>
              </a:r>
            </a:p>
            <a:p>
              <a:r>
                <a:rPr lang="en-US" dirty="0"/>
                <a:t> heavy precipitation</a:t>
              </a:r>
            </a:p>
            <a:p>
              <a:pPr>
                <a:buFont typeface="Arial" charset="0"/>
                <a:buChar char="•"/>
              </a:pPr>
              <a:r>
                <a:rPr lang="en-US" dirty="0"/>
                <a:t>  Stronger the low level flow, the</a:t>
              </a:r>
            </a:p>
            <a:p>
              <a:r>
                <a:rPr lang="en-US" dirty="0"/>
                <a:t> stronger chance of heavy precipitation</a:t>
              </a:r>
            </a:p>
            <a:p>
              <a:endParaRPr lang="en-US" sz="1600" dirty="0"/>
            </a:p>
            <a:p>
              <a:r>
                <a:rPr lang="en-US" sz="1600" dirty="0"/>
                <a:t> </a:t>
              </a:r>
              <a:r>
                <a:rPr lang="en-US" b="1" i="1" dirty="0"/>
                <a:t>Most ideal for heavy precipitation:                  </a:t>
              </a:r>
            </a:p>
            <a:p>
              <a:pPr>
                <a:buFont typeface="Arial" charset="0"/>
                <a:buChar char="•"/>
              </a:pPr>
              <a:r>
                <a:rPr lang="en-US" dirty="0"/>
                <a:t>  long fetch of low level winds</a:t>
              </a:r>
            </a:p>
            <a:p>
              <a:r>
                <a:rPr lang="en-US" dirty="0"/>
                <a:t> parallel the moisture plume; upper level</a:t>
              </a:r>
            </a:p>
            <a:p>
              <a:r>
                <a:rPr lang="en-US" dirty="0"/>
                <a:t> forcing and strong orographics along or     </a:t>
              </a:r>
            </a:p>
            <a:p>
              <a:r>
                <a:rPr lang="en-US" dirty="0"/>
                <a:t> at end of plume </a:t>
              </a:r>
            </a:p>
            <a:p>
              <a:endParaRPr lang="en-US" dirty="0"/>
            </a:p>
            <a:p>
              <a:r>
                <a:rPr lang="en-US" dirty="0"/>
                <a:t> Sharper the moisture gradient, </a:t>
              </a:r>
            </a:p>
            <a:p>
              <a:r>
                <a:rPr lang="en-US" dirty="0"/>
                <a:t> increased chance of severe weather </a:t>
              </a:r>
            </a:p>
            <a:p>
              <a:r>
                <a:rPr lang="en-US" dirty="0"/>
                <a:t> and/or heavy precipitation</a:t>
              </a:r>
            </a:p>
            <a:p>
              <a:endParaRPr lang="en-US" dirty="0"/>
            </a:p>
          </p:txBody>
        </p:sp>
        <p:sp>
          <p:nvSpPr>
            <p:cNvPr id="24602" name="TextBox 21"/>
            <p:cNvSpPr txBox="1">
              <a:spLocks noChangeArrowheads="1"/>
            </p:cNvSpPr>
            <p:nvPr/>
          </p:nvSpPr>
          <p:spPr bwMode="auto">
            <a:xfrm>
              <a:off x="76200" y="1611868"/>
              <a:ext cx="3200400" cy="400110"/>
            </a:xfrm>
            <a:prstGeom prst="rect">
              <a:avLst/>
            </a:prstGeom>
            <a:noFill/>
            <a:ln w="9525">
              <a:noFill/>
              <a:miter lim="800000"/>
              <a:headEnd/>
              <a:tailEnd/>
            </a:ln>
          </p:spPr>
          <p:txBody>
            <a:bodyPr>
              <a:spAutoFit/>
            </a:bodyPr>
            <a:lstStyle/>
            <a:p>
              <a:r>
                <a:rPr lang="en-US" sz="2000" b="1" i="1" dirty="0"/>
                <a:t>TPW Applications </a:t>
              </a:r>
            </a:p>
          </p:txBody>
        </p:sp>
      </p:grpSp>
      <p:sp>
        <p:nvSpPr>
          <p:cNvPr id="24592" name="TextBox 28"/>
          <p:cNvSpPr txBox="1">
            <a:spLocks noChangeArrowheads="1"/>
          </p:cNvSpPr>
          <p:nvPr/>
        </p:nvSpPr>
        <p:spPr bwMode="auto">
          <a:xfrm>
            <a:off x="4572000" y="3852863"/>
            <a:ext cx="4419600" cy="338137"/>
          </a:xfrm>
          <a:prstGeom prst="rect">
            <a:avLst/>
          </a:prstGeom>
          <a:noFill/>
          <a:ln w="9525">
            <a:noFill/>
            <a:miter lim="800000"/>
            <a:headEnd/>
            <a:tailEnd/>
          </a:ln>
        </p:spPr>
        <p:txBody>
          <a:bodyPr>
            <a:spAutoFit/>
          </a:bodyPr>
          <a:lstStyle/>
          <a:p>
            <a:pPr algn="ctr"/>
            <a:r>
              <a:rPr lang="en-US" sz="1600" b="1" dirty="0"/>
              <a:t>The Results</a:t>
            </a:r>
          </a:p>
        </p:txBody>
      </p:sp>
      <p:pic>
        <p:nvPicPr>
          <p:cNvPr id="152578" name="Picture 2" descr="K:\UK and Ireland Flood Event of Nov2009\SUPER_NATIONAL_TPW_20091119_12Z.png"/>
          <p:cNvPicPr>
            <a:picLocks noChangeAspect="1" noChangeArrowheads="1"/>
          </p:cNvPicPr>
          <p:nvPr/>
        </p:nvPicPr>
        <p:blipFill>
          <a:blip r:embed="rId4" cstate="print"/>
          <a:srcRect l="63000" t="7333" r="1000" b="23333"/>
          <a:stretch>
            <a:fillRect/>
          </a:stretch>
        </p:blipFill>
        <p:spPr bwMode="auto">
          <a:xfrm>
            <a:off x="4572000" y="457200"/>
            <a:ext cx="4343400" cy="2971800"/>
          </a:xfrm>
          <a:prstGeom prst="rect">
            <a:avLst/>
          </a:prstGeom>
          <a:noFill/>
        </p:spPr>
      </p:pic>
      <p:pic>
        <p:nvPicPr>
          <p:cNvPr id="31" name="Picture 20" descr="noaalogo"/>
          <p:cNvPicPr>
            <a:picLocks noChangeAspect="1" noChangeArrowheads="1"/>
          </p:cNvPicPr>
          <p:nvPr/>
        </p:nvPicPr>
        <p:blipFill>
          <a:blip r:embed="rId5" cstate="print"/>
          <a:srcRect/>
          <a:stretch>
            <a:fillRect/>
          </a:stretch>
        </p:blipFill>
        <p:spPr bwMode="auto">
          <a:xfrm>
            <a:off x="8763000" y="457200"/>
            <a:ext cx="152400" cy="152400"/>
          </a:xfrm>
          <a:prstGeom prst="rect">
            <a:avLst/>
          </a:prstGeom>
          <a:noFill/>
          <a:ln w="9525">
            <a:noFill/>
            <a:miter lim="800000"/>
            <a:headEnd/>
            <a:tailEnd/>
          </a:ln>
        </p:spPr>
      </p:pic>
      <p:sp>
        <p:nvSpPr>
          <p:cNvPr id="32" name="TextBox 31"/>
          <p:cNvSpPr txBox="1"/>
          <p:nvPr/>
        </p:nvSpPr>
        <p:spPr>
          <a:xfrm>
            <a:off x="7848600" y="2286000"/>
            <a:ext cx="1143000" cy="553998"/>
          </a:xfrm>
          <a:prstGeom prst="rect">
            <a:avLst/>
          </a:prstGeom>
          <a:noFill/>
        </p:spPr>
        <p:txBody>
          <a:bodyPr wrap="square" rtlCol="0">
            <a:spAutoFit/>
          </a:bodyPr>
          <a:lstStyle/>
          <a:p>
            <a:pPr algn="ctr"/>
            <a:r>
              <a:rPr lang="en-US" sz="1000" b="1" dirty="0" smtClean="0">
                <a:solidFill>
                  <a:schemeClr val="bg1"/>
                </a:solidFill>
              </a:rPr>
              <a:t>Blended TPW      12 UTC            19 Nov 2009</a:t>
            </a:r>
            <a:endParaRPr lang="en-US" sz="1000" b="1" dirty="0">
              <a:solidFill>
                <a:schemeClr val="bg1"/>
              </a:solidFill>
            </a:endParaRPr>
          </a:p>
        </p:txBody>
      </p:sp>
      <p:pic>
        <p:nvPicPr>
          <p:cNvPr id="152580" name="Picture 4" descr="Cumbria floods: Cockermouth residents rescued"/>
          <p:cNvPicPr>
            <a:picLocks noChangeAspect="1" noChangeArrowheads="1"/>
          </p:cNvPicPr>
          <p:nvPr/>
        </p:nvPicPr>
        <p:blipFill>
          <a:blip r:embed="rId6" cstate="print"/>
          <a:srcRect/>
          <a:stretch>
            <a:fillRect/>
          </a:stretch>
        </p:blipFill>
        <p:spPr bwMode="auto">
          <a:xfrm>
            <a:off x="4610100" y="4152900"/>
            <a:ext cx="4305300" cy="2628900"/>
          </a:xfrm>
          <a:prstGeom prst="rect">
            <a:avLst/>
          </a:prstGeom>
          <a:noFill/>
        </p:spPr>
      </p:pic>
      <p:sp>
        <p:nvSpPr>
          <p:cNvPr id="36" name="TextBox 35"/>
          <p:cNvSpPr txBox="1"/>
          <p:nvPr/>
        </p:nvSpPr>
        <p:spPr>
          <a:xfrm>
            <a:off x="7162800" y="6553200"/>
            <a:ext cx="1828800" cy="215444"/>
          </a:xfrm>
          <a:prstGeom prst="rect">
            <a:avLst/>
          </a:prstGeom>
          <a:noFill/>
        </p:spPr>
        <p:txBody>
          <a:bodyPr wrap="square" rtlCol="0">
            <a:spAutoFit/>
          </a:bodyPr>
          <a:lstStyle/>
          <a:p>
            <a:pPr algn="r"/>
            <a:r>
              <a:rPr lang="en-US" sz="800" b="1" dirty="0" smtClean="0"/>
              <a:t>Andrew Yates/AFP/Getty Images</a:t>
            </a:r>
            <a:endParaRPr lang="en-US" sz="800" b="1"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6"/>
          <p:cNvSpPr>
            <a:spLocks noGrp="1" noChangeArrowheads="1"/>
          </p:cNvSpPr>
          <p:nvPr>
            <p:ph type="sldNum" sz="quarter" idx="12"/>
          </p:nvPr>
        </p:nvSpPr>
        <p:spPr>
          <a:xfrm>
            <a:off x="-838200" y="6610350"/>
            <a:ext cx="1143000" cy="476250"/>
          </a:xfrm>
        </p:spPr>
        <p:txBody>
          <a:bodyPr/>
          <a:lstStyle/>
          <a:p>
            <a:pPr>
              <a:defRPr/>
            </a:pPr>
            <a:fld id="{99E56010-2C18-4B76-B1C6-5A52BF18536D}" type="slidenum">
              <a:rPr lang="en-US" smtClean="0"/>
              <a:pPr>
                <a:defRPr/>
              </a:pPr>
              <a:t>21</a:t>
            </a:fld>
            <a:endParaRPr lang="en-US" smtClean="0"/>
          </a:p>
        </p:txBody>
      </p:sp>
      <p:sp>
        <p:nvSpPr>
          <p:cNvPr id="25603" name="Text Box 2"/>
          <p:cNvSpPr txBox="1">
            <a:spLocks noChangeArrowheads="1"/>
          </p:cNvSpPr>
          <p:nvPr/>
        </p:nvSpPr>
        <p:spPr bwMode="auto">
          <a:xfrm>
            <a:off x="0" y="381000"/>
            <a:ext cx="9144000" cy="384175"/>
          </a:xfrm>
          <a:prstGeom prst="rect">
            <a:avLst/>
          </a:prstGeom>
          <a:noFill/>
          <a:ln w="9525">
            <a:noFill/>
            <a:miter lim="800000"/>
            <a:headEnd/>
            <a:tailEnd/>
          </a:ln>
        </p:spPr>
        <p:txBody>
          <a:bodyPr lIns="9144" tIns="9144" rIns="9144" bIns="9144">
            <a:spAutoFit/>
          </a:bodyPr>
          <a:lstStyle/>
          <a:p>
            <a:pPr algn="ctr" eaLnBrk="0" hangingPunct="0">
              <a:spcBef>
                <a:spcPct val="50000"/>
              </a:spcBef>
            </a:pPr>
            <a:r>
              <a:rPr lang="en-US" sz="2400"/>
              <a:t>Geostationary 6.25</a:t>
            </a:r>
            <a:r>
              <a:rPr lang="en-US" sz="2400">
                <a:cs typeface="Times New Roman" pitchFamily="18" charset="0"/>
              </a:rPr>
              <a:t>µ </a:t>
            </a:r>
            <a:r>
              <a:rPr lang="en-US" sz="2400"/>
              <a:t>Water Vapor (WV) </a:t>
            </a:r>
          </a:p>
        </p:txBody>
      </p:sp>
      <p:sp>
        <p:nvSpPr>
          <p:cNvPr id="25604" name="Text Box 3"/>
          <p:cNvSpPr txBox="1">
            <a:spLocks noChangeArrowheads="1"/>
          </p:cNvSpPr>
          <p:nvPr/>
        </p:nvSpPr>
        <p:spPr bwMode="auto">
          <a:xfrm>
            <a:off x="0" y="895350"/>
            <a:ext cx="9144000" cy="323850"/>
          </a:xfrm>
          <a:prstGeom prst="rect">
            <a:avLst/>
          </a:prstGeom>
          <a:noFill/>
          <a:ln w="9525">
            <a:noFill/>
            <a:miter lim="800000"/>
            <a:headEnd/>
            <a:tailEnd/>
          </a:ln>
        </p:spPr>
        <p:txBody>
          <a:bodyPr lIns="9144" tIns="9144" rIns="9144" bIns="9144">
            <a:spAutoFit/>
          </a:bodyPr>
          <a:lstStyle/>
          <a:p>
            <a:pPr algn="ctr" eaLnBrk="0" hangingPunct="0">
              <a:spcBef>
                <a:spcPct val="50000"/>
              </a:spcBef>
            </a:pPr>
            <a:r>
              <a:rPr lang="en-US" sz="2000"/>
              <a:t>Compare and Contrast; Complement and Supplement</a:t>
            </a:r>
          </a:p>
        </p:txBody>
      </p:sp>
      <p:sp>
        <p:nvSpPr>
          <p:cNvPr id="25605" name="Text Box 4"/>
          <p:cNvSpPr txBox="1">
            <a:spLocks noChangeArrowheads="1"/>
          </p:cNvSpPr>
          <p:nvPr/>
        </p:nvSpPr>
        <p:spPr bwMode="auto">
          <a:xfrm>
            <a:off x="4572000" y="4659313"/>
            <a:ext cx="4114800" cy="446087"/>
          </a:xfrm>
          <a:prstGeom prst="rect">
            <a:avLst/>
          </a:prstGeom>
          <a:noFill/>
          <a:ln w="9525">
            <a:noFill/>
            <a:miter lim="800000"/>
            <a:headEnd/>
            <a:tailEnd/>
          </a:ln>
        </p:spPr>
        <p:txBody>
          <a:bodyPr lIns="9144" tIns="9144" rIns="9144" bIns="9144">
            <a:spAutoFit/>
          </a:bodyPr>
          <a:lstStyle/>
          <a:p>
            <a:pPr eaLnBrk="0" hangingPunct="0">
              <a:spcBef>
                <a:spcPct val="50000"/>
              </a:spcBef>
            </a:pPr>
            <a:r>
              <a:rPr lang="en-US" sz="2800">
                <a:latin typeface="Times New Roman" pitchFamily="18" charset="0"/>
              </a:rPr>
              <a:t>Geostationary </a:t>
            </a:r>
            <a:r>
              <a:rPr lang="en-US" sz="2800"/>
              <a:t>6.25µ</a:t>
            </a:r>
            <a:r>
              <a:rPr lang="en-US" sz="2800">
                <a:latin typeface="Times New Roman" pitchFamily="18" charset="0"/>
              </a:rPr>
              <a:t> WV</a:t>
            </a:r>
          </a:p>
        </p:txBody>
      </p:sp>
      <p:sp>
        <p:nvSpPr>
          <p:cNvPr id="25606" name="Text Box 6"/>
          <p:cNvSpPr txBox="1">
            <a:spLocks noChangeArrowheads="1"/>
          </p:cNvSpPr>
          <p:nvPr/>
        </p:nvSpPr>
        <p:spPr bwMode="auto">
          <a:xfrm>
            <a:off x="533400" y="4659313"/>
            <a:ext cx="3733800" cy="446087"/>
          </a:xfrm>
          <a:prstGeom prst="rect">
            <a:avLst/>
          </a:prstGeom>
          <a:noFill/>
          <a:ln w="9525">
            <a:noFill/>
            <a:miter lim="800000"/>
            <a:headEnd/>
            <a:tailEnd/>
          </a:ln>
        </p:spPr>
        <p:txBody>
          <a:bodyPr lIns="9144" tIns="9144" rIns="9144" bIns="9144">
            <a:spAutoFit/>
          </a:bodyPr>
          <a:lstStyle/>
          <a:p>
            <a:pPr eaLnBrk="0" hangingPunct="0">
              <a:spcBef>
                <a:spcPct val="50000"/>
              </a:spcBef>
            </a:pPr>
            <a:r>
              <a:rPr lang="en-US" sz="2800" b="1">
                <a:latin typeface="Times New Roman" pitchFamily="18" charset="0"/>
              </a:rPr>
              <a:t>TPW</a:t>
            </a:r>
            <a:endParaRPr lang="en-US" sz="2800">
              <a:latin typeface="Times New Roman" pitchFamily="18" charset="0"/>
            </a:endParaRPr>
          </a:p>
        </p:txBody>
      </p:sp>
      <p:sp>
        <p:nvSpPr>
          <p:cNvPr id="25607" name="Text Box 12"/>
          <p:cNvSpPr txBox="1">
            <a:spLocks noChangeArrowheads="1"/>
          </p:cNvSpPr>
          <p:nvPr/>
        </p:nvSpPr>
        <p:spPr bwMode="auto">
          <a:xfrm>
            <a:off x="609600" y="1276350"/>
            <a:ext cx="3657600" cy="171450"/>
          </a:xfrm>
          <a:prstGeom prst="rect">
            <a:avLst/>
          </a:prstGeom>
          <a:noFill/>
          <a:ln w="9525">
            <a:noFill/>
            <a:miter lim="800000"/>
            <a:headEnd/>
            <a:tailEnd/>
          </a:ln>
        </p:spPr>
        <p:txBody>
          <a:bodyPr lIns="9144" tIns="9144" rIns="9144" bIns="9144">
            <a:spAutoFit/>
          </a:bodyPr>
          <a:lstStyle/>
          <a:p>
            <a:pPr>
              <a:spcBef>
                <a:spcPct val="50000"/>
              </a:spcBef>
            </a:pPr>
            <a:r>
              <a:rPr lang="en-US" sz="1000" b="1" dirty="0"/>
              <a:t>0400-1000 UTC  18  August  </a:t>
            </a:r>
            <a:r>
              <a:rPr lang="en-US" sz="1000" b="1" dirty="0" smtClean="0"/>
              <a:t>2012                       Blended TPW</a:t>
            </a:r>
            <a:endParaRPr lang="en-US" sz="1000" b="1" dirty="0"/>
          </a:p>
        </p:txBody>
      </p:sp>
      <p:sp>
        <p:nvSpPr>
          <p:cNvPr id="25608" name="Text Box 13"/>
          <p:cNvSpPr txBox="1">
            <a:spLocks noChangeArrowheads="1"/>
          </p:cNvSpPr>
          <p:nvPr/>
        </p:nvSpPr>
        <p:spPr bwMode="auto">
          <a:xfrm>
            <a:off x="4724400" y="1276350"/>
            <a:ext cx="3657600" cy="171450"/>
          </a:xfrm>
          <a:prstGeom prst="rect">
            <a:avLst/>
          </a:prstGeom>
          <a:noFill/>
          <a:ln w="9525">
            <a:noFill/>
            <a:miter lim="800000"/>
            <a:headEnd/>
            <a:tailEnd/>
          </a:ln>
        </p:spPr>
        <p:txBody>
          <a:bodyPr wrap="square" lIns="9144" tIns="9144" rIns="9144" bIns="9144">
            <a:spAutoFit/>
          </a:bodyPr>
          <a:lstStyle/>
          <a:p>
            <a:pPr>
              <a:spcBef>
                <a:spcPct val="50000"/>
              </a:spcBef>
            </a:pPr>
            <a:r>
              <a:rPr lang="en-US" sz="1000" dirty="0"/>
              <a:t>1130 UTC 18  August  </a:t>
            </a:r>
            <a:r>
              <a:rPr lang="en-US" sz="1000" dirty="0" smtClean="0"/>
              <a:t>2012                                    METSAT WV                             </a:t>
            </a:r>
            <a:endParaRPr lang="en-US" sz="1000" dirty="0"/>
          </a:p>
        </p:txBody>
      </p:sp>
      <p:sp>
        <p:nvSpPr>
          <p:cNvPr id="25609" name="Text Box 14"/>
          <p:cNvSpPr txBox="1">
            <a:spLocks noChangeArrowheads="1"/>
          </p:cNvSpPr>
          <p:nvPr/>
        </p:nvSpPr>
        <p:spPr bwMode="auto">
          <a:xfrm>
            <a:off x="76200" y="3943350"/>
            <a:ext cx="6858000" cy="171450"/>
          </a:xfrm>
          <a:prstGeom prst="rect">
            <a:avLst/>
          </a:prstGeom>
          <a:noFill/>
          <a:ln w="9525">
            <a:noFill/>
            <a:miter lim="800000"/>
            <a:headEnd/>
            <a:tailEnd/>
          </a:ln>
        </p:spPr>
        <p:txBody>
          <a:bodyPr lIns="9144" tIns="9144" rIns="9144" bIns="9144">
            <a:spAutoFit/>
          </a:bodyPr>
          <a:lstStyle/>
          <a:p>
            <a:pPr>
              <a:spcBef>
                <a:spcPct val="50000"/>
              </a:spcBef>
            </a:pPr>
            <a:r>
              <a:rPr lang="en-US" sz="1000" b="1"/>
              <a:t>                   </a:t>
            </a:r>
          </a:p>
        </p:txBody>
      </p:sp>
      <p:grpSp>
        <p:nvGrpSpPr>
          <p:cNvPr id="25610" name="Group 37"/>
          <p:cNvGrpSpPr>
            <a:grpSpLocks/>
          </p:cNvGrpSpPr>
          <p:nvPr/>
        </p:nvGrpSpPr>
        <p:grpSpPr bwMode="auto">
          <a:xfrm>
            <a:off x="457200" y="4267200"/>
            <a:ext cx="3810000" cy="304800"/>
            <a:chOff x="457200" y="4114800"/>
            <a:chExt cx="3810000" cy="304800"/>
          </a:xfrm>
        </p:grpSpPr>
        <p:pic>
          <p:nvPicPr>
            <p:cNvPr id="25643" name="Picture 15" descr="60916MODISTPW_NWA31"/>
            <p:cNvPicPr>
              <a:picLocks noChangeAspect="1" noChangeArrowheads="1"/>
            </p:cNvPicPr>
            <p:nvPr/>
          </p:nvPicPr>
          <p:blipFill>
            <a:blip r:embed="rId3" cstate="print"/>
            <a:srcRect l="71597" t="98102" r="1117" b="1392"/>
            <a:stretch>
              <a:fillRect/>
            </a:stretch>
          </p:blipFill>
          <p:spPr bwMode="auto">
            <a:xfrm>
              <a:off x="990600" y="4114800"/>
              <a:ext cx="3276600" cy="152400"/>
            </a:xfrm>
            <a:prstGeom prst="rect">
              <a:avLst/>
            </a:prstGeom>
            <a:noFill/>
            <a:ln w="9525">
              <a:noFill/>
              <a:miter lim="800000"/>
              <a:headEnd/>
              <a:tailEnd/>
            </a:ln>
          </p:spPr>
        </p:pic>
        <p:pic>
          <p:nvPicPr>
            <p:cNvPr id="25644" name="Picture 16"/>
            <p:cNvPicPr>
              <a:picLocks noChangeAspect="1" noChangeArrowheads="1"/>
            </p:cNvPicPr>
            <p:nvPr/>
          </p:nvPicPr>
          <p:blipFill>
            <a:blip r:embed="rId4" cstate="print"/>
            <a:srcRect l="4715" t="94443" r="87181" b="975"/>
            <a:stretch>
              <a:fillRect/>
            </a:stretch>
          </p:blipFill>
          <p:spPr bwMode="auto">
            <a:xfrm>
              <a:off x="609600" y="4114800"/>
              <a:ext cx="381000" cy="152400"/>
            </a:xfrm>
            <a:prstGeom prst="rect">
              <a:avLst/>
            </a:prstGeom>
            <a:noFill/>
            <a:ln w="9525">
              <a:noFill/>
              <a:miter lim="800000"/>
              <a:headEnd/>
              <a:tailEnd/>
            </a:ln>
          </p:spPr>
        </p:pic>
        <p:sp>
          <p:nvSpPr>
            <p:cNvPr id="25645" name="Text Box 17"/>
            <p:cNvSpPr txBox="1">
              <a:spLocks noChangeArrowheads="1"/>
            </p:cNvSpPr>
            <p:nvPr/>
          </p:nvSpPr>
          <p:spPr bwMode="auto">
            <a:xfrm>
              <a:off x="457200" y="4248150"/>
              <a:ext cx="3810000" cy="171450"/>
            </a:xfrm>
            <a:prstGeom prst="rect">
              <a:avLst/>
            </a:prstGeom>
            <a:noFill/>
            <a:ln w="9525">
              <a:noFill/>
              <a:miter lim="800000"/>
              <a:headEnd/>
              <a:tailEnd/>
            </a:ln>
          </p:spPr>
          <p:txBody>
            <a:bodyPr lIns="9144" tIns="9144" rIns="9144" bIns="9144">
              <a:spAutoFit/>
            </a:bodyPr>
            <a:lstStyle/>
            <a:p>
              <a:pPr>
                <a:spcBef>
                  <a:spcPct val="50000"/>
                </a:spcBef>
              </a:pPr>
              <a:r>
                <a:rPr lang="en-US" sz="1000"/>
                <a:t>              </a:t>
              </a:r>
              <a:r>
                <a:rPr lang="en-US" sz="1000" b="1"/>
                <a:t>6     12             25              38            50                &gt; 62  mm</a:t>
              </a:r>
            </a:p>
          </p:txBody>
        </p:sp>
      </p:grpSp>
      <p:sp>
        <p:nvSpPr>
          <p:cNvPr id="25611" name="Text Box 19"/>
          <p:cNvSpPr txBox="1">
            <a:spLocks noChangeArrowheads="1"/>
          </p:cNvSpPr>
          <p:nvPr/>
        </p:nvSpPr>
        <p:spPr bwMode="auto">
          <a:xfrm>
            <a:off x="4724400" y="4400550"/>
            <a:ext cx="3733800" cy="171450"/>
          </a:xfrm>
          <a:prstGeom prst="rect">
            <a:avLst/>
          </a:prstGeom>
          <a:noFill/>
          <a:ln w="9525">
            <a:noFill/>
            <a:miter lim="800000"/>
            <a:headEnd/>
            <a:tailEnd/>
          </a:ln>
        </p:spPr>
        <p:txBody>
          <a:bodyPr lIns="9144" tIns="9144" rIns="9144" bIns="9144">
            <a:spAutoFit/>
          </a:bodyPr>
          <a:lstStyle/>
          <a:p>
            <a:pPr>
              <a:spcBef>
                <a:spcPct val="50000"/>
              </a:spcBef>
            </a:pPr>
            <a:r>
              <a:rPr lang="en-US" sz="1000" b="1"/>
              <a:t>     &lt;&lt;&lt;&lt;&lt;&lt;&lt; lower moisture      higher moisture &gt;&gt;&gt;&gt;&gt;&gt;&gt;&gt;</a:t>
            </a:r>
          </a:p>
        </p:txBody>
      </p:sp>
      <p:sp>
        <p:nvSpPr>
          <p:cNvPr id="25612" name="Text Box 39"/>
          <p:cNvSpPr txBox="1">
            <a:spLocks noChangeArrowheads="1"/>
          </p:cNvSpPr>
          <p:nvPr/>
        </p:nvSpPr>
        <p:spPr bwMode="auto">
          <a:xfrm>
            <a:off x="304800" y="5881688"/>
            <a:ext cx="4114800" cy="366712"/>
          </a:xfrm>
          <a:prstGeom prst="rect">
            <a:avLst/>
          </a:prstGeom>
          <a:noFill/>
          <a:ln w="9525">
            <a:noFill/>
            <a:miter lim="800000"/>
            <a:headEnd/>
            <a:tailEnd/>
          </a:ln>
        </p:spPr>
        <p:txBody>
          <a:bodyPr>
            <a:spAutoFit/>
          </a:bodyPr>
          <a:lstStyle/>
          <a:p>
            <a:pPr>
              <a:buFontTx/>
              <a:buChar char="•"/>
            </a:pPr>
            <a:r>
              <a:rPr lang="en-US" b="1">
                <a:latin typeface="Times New Roman" pitchFamily="18" charset="0"/>
              </a:rPr>
              <a:t> Identifying moisture plumes </a:t>
            </a:r>
            <a:endParaRPr lang="en-US" b="1"/>
          </a:p>
        </p:txBody>
      </p:sp>
      <p:sp>
        <p:nvSpPr>
          <p:cNvPr id="25613" name="Text Box 40"/>
          <p:cNvSpPr txBox="1">
            <a:spLocks noChangeArrowheads="1"/>
          </p:cNvSpPr>
          <p:nvPr/>
        </p:nvSpPr>
        <p:spPr bwMode="auto">
          <a:xfrm>
            <a:off x="304800" y="6262688"/>
            <a:ext cx="4267200" cy="366712"/>
          </a:xfrm>
          <a:prstGeom prst="rect">
            <a:avLst/>
          </a:prstGeom>
          <a:noFill/>
          <a:ln w="9525">
            <a:noFill/>
            <a:miter lim="800000"/>
            <a:headEnd/>
            <a:tailEnd/>
          </a:ln>
        </p:spPr>
        <p:txBody>
          <a:bodyPr>
            <a:spAutoFit/>
          </a:bodyPr>
          <a:lstStyle/>
          <a:p>
            <a:pPr>
              <a:buFontTx/>
              <a:buChar char="•"/>
            </a:pPr>
            <a:r>
              <a:rPr lang="en-US" b="1">
                <a:latin typeface="Times New Roman" pitchFamily="18" charset="0"/>
              </a:rPr>
              <a:t> For moisture transport  700 - 900hPa </a:t>
            </a:r>
            <a:endParaRPr lang="en-US">
              <a:latin typeface="Times New Roman" pitchFamily="18" charset="0"/>
            </a:endParaRPr>
          </a:p>
        </p:txBody>
      </p:sp>
      <p:sp>
        <p:nvSpPr>
          <p:cNvPr id="25614" name="Text Box 7"/>
          <p:cNvSpPr txBox="1">
            <a:spLocks noChangeArrowheads="1"/>
          </p:cNvSpPr>
          <p:nvPr/>
        </p:nvSpPr>
        <p:spPr bwMode="auto">
          <a:xfrm>
            <a:off x="304800" y="5119688"/>
            <a:ext cx="4267200" cy="366712"/>
          </a:xfrm>
          <a:prstGeom prst="rect">
            <a:avLst/>
          </a:prstGeom>
          <a:noFill/>
          <a:ln w="9525">
            <a:noFill/>
            <a:miter lim="800000"/>
            <a:headEnd/>
            <a:tailEnd/>
          </a:ln>
        </p:spPr>
        <p:txBody>
          <a:bodyPr>
            <a:spAutoFit/>
          </a:bodyPr>
          <a:lstStyle/>
          <a:p>
            <a:pPr eaLnBrk="0" hangingPunct="0">
              <a:spcBef>
                <a:spcPct val="50000"/>
              </a:spcBef>
              <a:buFontTx/>
              <a:buChar char="•"/>
            </a:pPr>
            <a:r>
              <a:rPr lang="en-US">
                <a:latin typeface="Times New Roman" pitchFamily="18" charset="0"/>
              </a:rPr>
              <a:t> </a:t>
            </a:r>
            <a:r>
              <a:rPr lang="en-US" b="1">
                <a:latin typeface="Times New Roman" pitchFamily="18" charset="0"/>
              </a:rPr>
              <a:t>Total moisture</a:t>
            </a:r>
            <a:r>
              <a:rPr lang="en-US">
                <a:latin typeface="Times New Roman" pitchFamily="18" charset="0"/>
              </a:rPr>
              <a:t>    </a:t>
            </a:r>
          </a:p>
        </p:txBody>
      </p:sp>
      <p:sp>
        <p:nvSpPr>
          <p:cNvPr id="25615" name="Text Box 38"/>
          <p:cNvSpPr txBox="1">
            <a:spLocks noChangeArrowheads="1"/>
          </p:cNvSpPr>
          <p:nvPr/>
        </p:nvSpPr>
        <p:spPr bwMode="auto">
          <a:xfrm>
            <a:off x="304800" y="5500688"/>
            <a:ext cx="4191000" cy="366712"/>
          </a:xfrm>
          <a:prstGeom prst="rect">
            <a:avLst/>
          </a:prstGeom>
          <a:noFill/>
          <a:ln w="9525">
            <a:noFill/>
            <a:miter lim="800000"/>
            <a:headEnd/>
            <a:tailEnd/>
          </a:ln>
        </p:spPr>
        <p:txBody>
          <a:bodyPr>
            <a:spAutoFit/>
          </a:bodyPr>
          <a:lstStyle/>
          <a:p>
            <a:pPr>
              <a:buFontTx/>
              <a:buChar char="•"/>
            </a:pPr>
            <a:r>
              <a:rPr lang="en-US" b="1">
                <a:latin typeface="Times New Roman" pitchFamily="18" charset="0"/>
              </a:rPr>
              <a:t> Senses low/mid level moisture</a:t>
            </a:r>
            <a:endParaRPr lang="en-US">
              <a:latin typeface="Times New Roman" pitchFamily="18" charset="0"/>
            </a:endParaRPr>
          </a:p>
        </p:txBody>
      </p:sp>
      <p:sp>
        <p:nvSpPr>
          <p:cNvPr id="25616" name="Text Box 5"/>
          <p:cNvSpPr txBox="1">
            <a:spLocks noChangeArrowheads="1"/>
          </p:cNvSpPr>
          <p:nvPr/>
        </p:nvSpPr>
        <p:spPr bwMode="auto">
          <a:xfrm>
            <a:off x="4724400" y="5119688"/>
            <a:ext cx="4419600" cy="366712"/>
          </a:xfrm>
          <a:prstGeom prst="rect">
            <a:avLst/>
          </a:prstGeom>
          <a:noFill/>
          <a:ln w="9525">
            <a:noFill/>
            <a:miter lim="800000"/>
            <a:headEnd/>
            <a:tailEnd/>
          </a:ln>
        </p:spPr>
        <p:txBody>
          <a:bodyPr>
            <a:spAutoFit/>
          </a:bodyPr>
          <a:lstStyle/>
          <a:p>
            <a:pPr eaLnBrk="0" hangingPunct="0">
              <a:spcBef>
                <a:spcPct val="50000"/>
              </a:spcBef>
              <a:buFontTx/>
              <a:buChar char="•"/>
            </a:pPr>
            <a:r>
              <a:rPr lang="en-US">
                <a:latin typeface="Times New Roman" pitchFamily="18" charset="0"/>
              </a:rPr>
              <a:t> Moisture  3000-8000 m</a:t>
            </a:r>
          </a:p>
        </p:txBody>
      </p:sp>
      <p:sp>
        <p:nvSpPr>
          <p:cNvPr id="25617" name="Text Box 41"/>
          <p:cNvSpPr txBox="1">
            <a:spLocks noChangeArrowheads="1"/>
          </p:cNvSpPr>
          <p:nvPr/>
        </p:nvSpPr>
        <p:spPr bwMode="auto">
          <a:xfrm>
            <a:off x="4724400" y="5500688"/>
            <a:ext cx="4495800" cy="366712"/>
          </a:xfrm>
          <a:prstGeom prst="rect">
            <a:avLst/>
          </a:prstGeom>
          <a:noFill/>
          <a:ln w="9525">
            <a:noFill/>
            <a:miter lim="800000"/>
            <a:headEnd/>
            <a:tailEnd/>
          </a:ln>
        </p:spPr>
        <p:txBody>
          <a:bodyPr>
            <a:spAutoFit/>
          </a:bodyPr>
          <a:lstStyle/>
          <a:p>
            <a:pPr>
              <a:buFontTx/>
              <a:buChar char="•"/>
            </a:pPr>
            <a:r>
              <a:rPr lang="en-US" dirty="0">
                <a:latin typeface="Times New Roman" pitchFamily="18" charset="0"/>
              </a:rPr>
              <a:t> Senses mid/high level moisture    </a:t>
            </a:r>
          </a:p>
        </p:txBody>
      </p:sp>
      <p:sp>
        <p:nvSpPr>
          <p:cNvPr id="25618" name="Text Box 42"/>
          <p:cNvSpPr txBox="1">
            <a:spLocks noChangeArrowheads="1"/>
          </p:cNvSpPr>
          <p:nvPr/>
        </p:nvSpPr>
        <p:spPr bwMode="auto">
          <a:xfrm>
            <a:off x="4724400" y="5881688"/>
            <a:ext cx="4191000" cy="366712"/>
          </a:xfrm>
          <a:prstGeom prst="rect">
            <a:avLst/>
          </a:prstGeom>
          <a:noFill/>
          <a:ln w="9525">
            <a:noFill/>
            <a:miter lim="800000"/>
            <a:headEnd/>
            <a:tailEnd/>
          </a:ln>
        </p:spPr>
        <p:txBody>
          <a:bodyPr>
            <a:spAutoFit/>
          </a:bodyPr>
          <a:lstStyle/>
          <a:p>
            <a:pPr>
              <a:buFontTx/>
              <a:buChar char="•"/>
            </a:pPr>
            <a:r>
              <a:rPr lang="en-US"/>
              <a:t> </a:t>
            </a:r>
            <a:r>
              <a:rPr lang="en-US">
                <a:latin typeface="Times New Roman" pitchFamily="18" charset="0"/>
                <a:cs typeface="Times New Roman" pitchFamily="18" charset="0"/>
              </a:rPr>
              <a:t>Identifying </a:t>
            </a:r>
            <a:r>
              <a:rPr lang="en-US">
                <a:latin typeface="Times New Roman" pitchFamily="18" charset="0"/>
              </a:rPr>
              <a:t>jets, troughs, short waves </a:t>
            </a:r>
          </a:p>
        </p:txBody>
      </p:sp>
      <p:sp>
        <p:nvSpPr>
          <p:cNvPr id="25619" name="Text Box 43"/>
          <p:cNvSpPr txBox="1">
            <a:spLocks noChangeArrowheads="1"/>
          </p:cNvSpPr>
          <p:nvPr/>
        </p:nvSpPr>
        <p:spPr bwMode="auto">
          <a:xfrm>
            <a:off x="4724400" y="6262688"/>
            <a:ext cx="4267200" cy="366712"/>
          </a:xfrm>
          <a:prstGeom prst="rect">
            <a:avLst/>
          </a:prstGeom>
          <a:noFill/>
          <a:ln w="9525">
            <a:noFill/>
            <a:miter lim="800000"/>
            <a:headEnd/>
            <a:tailEnd/>
          </a:ln>
        </p:spPr>
        <p:txBody>
          <a:bodyPr>
            <a:spAutoFit/>
          </a:bodyPr>
          <a:lstStyle/>
          <a:p>
            <a:pPr>
              <a:buFontTx/>
              <a:buChar char="•"/>
            </a:pPr>
            <a:r>
              <a:rPr lang="en-US">
                <a:latin typeface="Times New Roman" pitchFamily="18" charset="0"/>
              </a:rPr>
              <a:t> Moisture transport  300 - 600hPa </a:t>
            </a:r>
          </a:p>
        </p:txBody>
      </p:sp>
      <p:sp>
        <p:nvSpPr>
          <p:cNvPr id="25620" name="TextBox 38"/>
          <p:cNvSpPr txBox="1">
            <a:spLocks noChangeArrowheads="1"/>
          </p:cNvSpPr>
          <p:nvPr/>
        </p:nvSpPr>
        <p:spPr bwMode="auto">
          <a:xfrm>
            <a:off x="0" y="0"/>
            <a:ext cx="9144000" cy="461963"/>
          </a:xfrm>
          <a:prstGeom prst="rect">
            <a:avLst/>
          </a:prstGeom>
          <a:noFill/>
          <a:ln w="9525">
            <a:noFill/>
            <a:miter lim="800000"/>
            <a:headEnd/>
            <a:tailEnd/>
          </a:ln>
        </p:spPr>
        <p:txBody>
          <a:bodyPr>
            <a:spAutoFit/>
          </a:bodyPr>
          <a:lstStyle/>
          <a:p>
            <a:pPr algn="ctr"/>
            <a:r>
              <a:rPr lang="en-US" sz="2400" b="1" dirty="0" smtClean="0"/>
              <a:t>Blended Total </a:t>
            </a:r>
            <a:r>
              <a:rPr lang="en-US" sz="2400" b="1" dirty="0" err="1"/>
              <a:t>Precipitable</a:t>
            </a:r>
            <a:r>
              <a:rPr lang="en-US" sz="2400" b="1" dirty="0"/>
              <a:t> Water (TPW) and</a:t>
            </a:r>
            <a:endParaRPr lang="en-US" sz="2400" dirty="0"/>
          </a:p>
        </p:txBody>
      </p:sp>
      <p:sp>
        <p:nvSpPr>
          <p:cNvPr id="25621" name="TextBox 39"/>
          <p:cNvSpPr txBox="1">
            <a:spLocks noChangeArrowheads="1"/>
          </p:cNvSpPr>
          <p:nvPr/>
        </p:nvSpPr>
        <p:spPr bwMode="auto">
          <a:xfrm rot="2350367">
            <a:off x="6988175" y="2690813"/>
            <a:ext cx="1339850" cy="244475"/>
          </a:xfrm>
          <a:prstGeom prst="rect">
            <a:avLst/>
          </a:prstGeom>
          <a:noFill/>
          <a:ln w="9525">
            <a:noFill/>
            <a:miter lim="800000"/>
            <a:headEnd/>
            <a:tailEnd/>
          </a:ln>
        </p:spPr>
        <p:txBody>
          <a:bodyPr>
            <a:spAutoFit/>
          </a:bodyPr>
          <a:lstStyle/>
          <a:p>
            <a:r>
              <a:rPr lang="en-US" sz="1000" b="1">
                <a:solidFill>
                  <a:schemeClr val="bg1"/>
                </a:solidFill>
              </a:rPr>
              <a:t>- - - - - - - - - - - - - - -</a:t>
            </a:r>
          </a:p>
        </p:txBody>
      </p:sp>
      <p:pic>
        <p:nvPicPr>
          <p:cNvPr id="25622" name="Picture 73" descr="2012WVJL.GIF"/>
          <p:cNvPicPr>
            <a:picLocks noChangeAspect="1"/>
          </p:cNvPicPr>
          <p:nvPr/>
        </p:nvPicPr>
        <p:blipFill>
          <a:blip r:embed="rId5" cstate="print"/>
          <a:srcRect l="41667" t="97572" r="10001" b="1384"/>
          <a:stretch>
            <a:fillRect/>
          </a:stretch>
        </p:blipFill>
        <p:spPr bwMode="auto">
          <a:xfrm>
            <a:off x="4724400" y="4267200"/>
            <a:ext cx="3657600" cy="152400"/>
          </a:xfrm>
          <a:prstGeom prst="rect">
            <a:avLst/>
          </a:prstGeom>
          <a:noFill/>
          <a:ln w="9525">
            <a:noFill/>
            <a:miter lim="800000"/>
            <a:headEnd/>
            <a:tailEnd/>
          </a:ln>
        </p:spPr>
      </p:pic>
      <p:pic>
        <p:nvPicPr>
          <p:cNvPr id="25623" name="Picture 29" descr="20120818METSATWVJL.GIF"/>
          <p:cNvPicPr>
            <a:picLocks noChangeAspect="1"/>
          </p:cNvPicPr>
          <p:nvPr/>
        </p:nvPicPr>
        <p:blipFill>
          <a:blip r:embed="rId6" cstate="print"/>
          <a:srcRect b="2856"/>
          <a:stretch>
            <a:fillRect/>
          </a:stretch>
        </p:blipFill>
        <p:spPr bwMode="auto">
          <a:xfrm>
            <a:off x="4724400" y="1447800"/>
            <a:ext cx="3657600" cy="2667000"/>
          </a:xfrm>
          <a:prstGeom prst="rect">
            <a:avLst/>
          </a:prstGeom>
          <a:noFill/>
          <a:ln w="9525">
            <a:noFill/>
            <a:miter lim="800000"/>
            <a:headEnd/>
            <a:tailEnd/>
          </a:ln>
        </p:spPr>
      </p:pic>
      <p:pic>
        <p:nvPicPr>
          <p:cNvPr id="25624" name="Picture 30" descr="20120818BLTPW.GIF"/>
          <p:cNvPicPr>
            <a:picLocks noChangeAspect="1"/>
          </p:cNvPicPr>
          <p:nvPr/>
        </p:nvPicPr>
        <p:blipFill>
          <a:blip r:embed="rId7" cstate="print"/>
          <a:srcRect b="3226"/>
          <a:stretch>
            <a:fillRect/>
          </a:stretch>
        </p:blipFill>
        <p:spPr bwMode="auto">
          <a:xfrm>
            <a:off x="609600" y="1447800"/>
            <a:ext cx="3657600" cy="2667000"/>
          </a:xfrm>
          <a:prstGeom prst="rect">
            <a:avLst/>
          </a:prstGeom>
          <a:noFill/>
          <a:ln w="9525">
            <a:noFill/>
            <a:miter lim="800000"/>
            <a:headEnd/>
            <a:tailEnd/>
          </a:ln>
        </p:spPr>
      </p:pic>
      <p:pic>
        <p:nvPicPr>
          <p:cNvPr id="25625" name="Picture 25" descr="noaalogo"/>
          <p:cNvPicPr>
            <a:picLocks noChangeAspect="1" noChangeArrowheads="1"/>
          </p:cNvPicPr>
          <p:nvPr/>
        </p:nvPicPr>
        <p:blipFill>
          <a:blip r:embed="rId8" cstate="print"/>
          <a:srcRect/>
          <a:stretch>
            <a:fillRect/>
          </a:stretch>
        </p:blipFill>
        <p:spPr bwMode="auto">
          <a:xfrm>
            <a:off x="609600" y="3962400"/>
            <a:ext cx="152400" cy="152400"/>
          </a:xfrm>
          <a:prstGeom prst="rect">
            <a:avLst/>
          </a:prstGeom>
          <a:noFill/>
          <a:ln w="9525">
            <a:noFill/>
            <a:miter lim="800000"/>
            <a:headEnd/>
            <a:tailEnd/>
          </a:ln>
        </p:spPr>
      </p:pic>
      <p:pic>
        <p:nvPicPr>
          <p:cNvPr id="25626" name="Picture 37"/>
          <p:cNvPicPr>
            <a:picLocks noChangeAspect="1" noChangeArrowheads="1"/>
          </p:cNvPicPr>
          <p:nvPr/>
        </p:nvPicPr>
        <p:blipFill>
          <a:blip r:embed="rId9" cstate="print"/>
          <a:srcRect l="3334" t="10001" r="71333" b="10001"/>
          <a:stretch>
            <a:fillRect/>
          </a:stretch>
        </p:blipFill>
        <p:spPr bwMode="auto">
          <a:xfrm>
            <a:off x="8077200" y="3992563"/>
            <a:ext cx="304800" cy="122237"/>
          </a:xfrm>
          <a:prstGeom prst="rect">
            <a:avLst/>
          </a:prstGeom>
          <a:noFill/>
          <a:ln w="9525">
            <a:noFill/>
            <a:miter lim="800000"/>
            <a:headEnd/>
            <a:tailEnd/>
          </a:ln>
        </p:spPr>
      </p:pic>
      <p:sp>
        <p:nvSpPr>
          <p:cNvPr id="25627" name="TextBox 29"/>
          <p:cNvSpPr txBox="1">
            <a:spLocks noChangeArrowheads="1"/>
          </p:cNvSpPr>
          <p:nvPr/>
        </p:nvSpPr>
        <p:spPr bwMode="auto">
          <a:xfrm>
            <a:off x="5867400" y="2162175"/>
            <a:ext cx="304800" cy="276225"/>
          </a:xfrm>
          <a:prstGeom prst="rect">
            <a:avLst/>
          </a:prstGeom>
          <a:noFill/>
          <a:ln w="9525">
            <a:noFill/>
            <a:miter lim="800000"/>
            <a:headEnd/>
            <a:tailEnd/>
          </a:ln>
        </p:spPr>
        <p:txBody>
          <a:bodyPr>
            <a:spAutoFit/>
          </a:bodyPr>
          <a:lstStyle/>
          <a:p>
            <a:r>
              <a:rPr lang="en-US" sz="1200" b="1"/>
              <a:t>L</a:t>
            </a:r>
          </a:p>
        </p:txBody>
      </p:sp>
      <p:sp>
        <p:nvSpPr>
          <p:cNvPr id="25628" name="TextBox 30"/>
          <p:cNvSpPr txBox="1">
            <a:spLocks noChangeArrowheads="1"/>
          </p:cNvSpPr>
          <p:nvPr/>
        </p:nvSpPr>
        <p:spPr bwMode="auto">
          <a:xfrm rot="-4467612">
            <a:off x="5098257" y="2691606"/>
            <a:ext cx="1484312" cy="276225"/>
          </a:xfrm>
          <a:prstGeom prst="rect">
            <a:avLst/>
          </a:prstGeom>
          <a:noFill/>
          <a:ln w="9525">
            <a:noFill/>
            <a:miter lim="800000"/>
            <a:headEnd/>
            <a:tailEnd/>
          </a:ln>
        </p:spPr>
        <p:txBody>
          <a:bodyPr>
            <a:spAutoFit/>
          </a:bodyPr>
          <a:lstStyle/>
          <a:p>
            <a:r>
              <a:rPr lang="en-US" sz="1200" b="1"/>
              <a:t>- - - - - - - - - - - -</a:t>
            </a:r>
          </a:p>
        </p:txBody>
      </p:sp>
      <p:sp>
        <p:nvSpPr>
          <p:cNvPr id="32" name="Right Arrow 31"/>
          <p:cNvSpPr/>
          <p:nvPr/>
        </p:nvSpPr>
        <p:spPr>
          <a:xfrm rot="17941121">
            <a:off x="6045200" y="2747963"/>
            <a:ext cx="228600" cy="76200"/>
          </a:xfrm>
          <a:prstGeom prst="rightArrow">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3" name="Right Arrow 32"/>
          <p:cNvSpPr/>
          <p:nvPr/>
        </p:nvSpPr>
        <p:spPr>
          <a:xfrm rot="17941121">
            <a:off x="5918200" y="2976563"/>
            <a:ext cx="228600" cy="76200"/>
          </a:xfrm>
          <a:prstGeom prst="rightArrow">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4" name="Right Arrow 33"/>
          <p:cNvSpPr/>
          <p:nvPr/>
        </p:nvSpPr>
        <p:spPr>
          <a:xfrm rot="18407164">
            <a:off x="6197600" y="2519363"/>
            <a:ext cx="228600" cy="76200"/>
          </a:xfrm>
          <a:prstGeom prst="rightArrow">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5" name="Right Arrow 34"/>
          <p:cNvSpPr/>
          <p:nvPr/>
        </p:nvSpPr>
        <p:spPr>
          <a:xfrm>
            <a:off x="6070600" y="5943600"/>
            <a:ext cx="228600" cy="76200"/>
          </a:xfrm>
          <a:prstGeom prst="rightArrow">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6" name="Right Arrow 35"/>
          <p:cNvSpPr/>
          <p:nvPr/>
        </p:nvSpPr>
        <p:spPr>
          <a:xfrm rot="1640488">
            <a:off x="1223963" y="3171825"/>
            <a:ext cx="228600" cy="76200"/>
          </a:xfrm>
          <a:prstGeom prst="right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7" name="Right Arrow 36"/>
          <p:cNvSpPr/>
          <p:nvPr/>
        </p:nvSpPr>
        <p:spPr>
          <a:xfrm rot="457836">
            <a:off x="1454150" y="3225800"/>
            <a:ext cx="228600" cy="76200"/>
          </a:xfrm>
          <a:prstGeom prst="right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8" name="Right Arrow 37"/>
          <p:cNvSpPr/>
          <p:nvPr/>
        </p:nvSpPr>
        <p:spPr>
          <a:xfrm rot="20107291">
            <a:off x="1677988" y="3182938"/>
            <a:ext cx="228600" cy="76200"/>
          </a:xfrm>
          <a:prstGeom prst="right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9" name="Right Arrow 38"/>
          <p:cNvSpPr/>
          <p:nvPr/>
        </p:nvSpPr>
        <p:spPr>
          <a:xfrm rot="18965830">
            <a:off x="2055813" y="2876550"/>
            <a:ext cx="228600" cy="76200"/>
          </a:xfrm>
          <a:prstGeom prst="right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0" name="Right Arrow 39"/>
          <p:cNvSpPr/>
          <p:nvPr/>
        </p:nvSpPr>
        <p:spPr>
          <a:xfrm>
            <a:off x="1447800" y="6608763"/>
            <a:ext cx="228600" cy="76200"/>
          </a:xfrm>
          <a:prstGeom prst="right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5638" name="TextBox 40"/>
          <p:cNvSpPr txBox="1">
            <a:spLocks noChangeArrowheads="1"/>
          </p:cNvSpPr>
          <p:nvPr/>
        </p:nvSpPr>
        <p:spPr bwMode="auto">
          <a:xfrm>
            <a:off x="-76200" y="2286000"/>
            <a:ext cx="762000" cy="369888"/>
          </a:xfrm>
          <a:prstGeom prst="rect">
            <a:avLst/>
          </a:prstGeom>
          <a:noFill/>
          <a:ln w="9525">
            <a:noFill/>
            <a:miter lim="800000"/>
            <a:headEnd/>
            <a:tailEnd/>
          </a:ln>
        </p:spPr>
        <p:txBody>
          <a:bodyPr>
            <a:spAutoFit/>
          </a:bodyPr>
          <a:lstStyle/>
          <a:p>
            <a:r>
              <a:rPr lang="en-US" sz="900" b="1"/>
              <a:t>Hurricane Gordon</a:t>
            </a:r>
          </a:p>
        </p:txBody>
      </p:sp>
      <p:sp>
        <p:nvSpPr>
          <p:cNvPr id="42" name="Right Arrow 41"/>
          <p:cNvSpPr/>
          <p:nvPr/>
        </p:nvSpPr>
        <p:spPr>
          <a:xfrm rot="2273967">
            <a:off x="990600" y="3033713"/>
            <a:ext cx="228600" cy="76200"/>
          </a:xfrm>
          <a:prstGeom prst="right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44" name="Straight Arrow Connector 43"/>
          <p:cNvCxnSpPr/>
          <p:nvPr/>
        </p:nvCxnSpPr>
        <p:spPr>
          <a:xfrm>
            <a:off x="381000" y="2590800"/>
            <a:ext cx="457200" cy="7620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50" name="Right Arrow 49"/>
          <p:cNvSpPr/>
          <p:nvPr/>
        </p:nvSpPr>
        <p:spPr>
          <a:xfrm rot="19101103">
            <a:off x="2212975" y="2733675"/>
            <a:ext cx="228600" cy="76200"/>
          </a:xfrm>
          <a:prstGeom prst="right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1" name="Right Arrow 50"/>
          <p:cNvSpPr/>
          <p:nvPr/>
        </p:nvSpPr>
        <p:spPr>
          <a:xfrm rot="19101103">
            <a:off x="1901825" y="3038475"/>
            <a:ext cx="228600" cy="76200"/>
          </a:xfrm>
          <a:prstGeom prst="right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9803E86E-1983-44A1-85DF-F37222CD473E}" type="slidenum">
              <a:rPr lang="en-US" smtClean="0"/>
              <a:pPr>
                <a:defRPr/>
              </a:pPr>
              <a:t>22</a:t>
            </a:fld>
            <a:endParaRPr lang="en-US"/>
          </a:p>
        </p:txBody>
      </p:sp>
      <p:pic>
        <p:nvPicPr>
          <p:cNvPr id="26627" name="Picture 44"/>
          <p:cNvPicPr>
            <a:picLocks noChangeAspect="1" noChangeArrowheads="1"/>
          </p:cNvPicPr>
          <p:nvPr/>
        </p:nvPicPr>
        <p:blipFill>
          <a:blip r:embed="rId2" cstate="print"/>
          <a:srcRect l="2905" t="-7063" r="8789" b="89220"/>
          <a:stretch>
            <a:fillRect/>
          </a:stretch>
        </p:blipFill>
        <p:spPr bwMode="auto">
          <a:xfrm>
            <a:off x="4038600" y="2438400"/>
            <a:ext cx="4876800" cy="228600"/>
          </a:xfrm>
          <a:prstGeom prst="rect">
            <a:avLst/>
          </a:prstGeom>
          <a:noFill/>
          <a:ln w="9525">
            <a:noFill/>
            <a:miter lim="800000"/>
            <a:headEnd/>
            <a:tailEnd/>
          </a:ln>
        </p:spPr>
      </p:pic>
      <p:sp>
        <p:nvSpPr>
          <p:cNvPr id="26628" name="Text Box 45"/>
          <p:cNvSpPr txBox="1">
            <a:spLocks noChangeArrowheads="1"/>
          </p:cNvSpPr>
          <p:nvPr/>
        </p:nvSpPr>
        <p:spPr bwMode="auto">
          <a:xfrm>
            <a:off x="4038600" y="2667000"/>
            <a:ext cx="5105400" cy="233363"/>
          </a:xfrm>
          <a:prstGeom prst="rect">
            <a:avLst/>
          </a:prstGeom>
          <a:solidFill>
            <a:schemeClr val="bg1"/>
          </a:solidFill>
          <a:ln w="9525">
            <a:noFill/>
            <a:miter lim="800000"/>
            <a:headEnd/>
            <a:tailEnd/>
          </a:ln>
        </p:spPr>
        <p:txBody>
          <a:bodyPr lIns="9144" tIns="9144" rIns="9144" bIns="9144">
            <a:spAutoFit/>
          </a:bodyPr>
          <a:lstStyle/>
          <a:p>
            <a:pPr>
              <a:spcBef>
                <a:spcPct val="50000"/>
              </a:spcBef>
            </a:pPr>
            <a:r>
              <a:rPr lang="en-US" sz="1400" b="1"/>
              <a:t>        </a:t>
            </a:r>
            <a:r>
              <a:rPr lang="en-US" sz="1200" b="1"/>
              <a:t>6        12               25                 38               50                   &gt;62 mm                  </a:t>
            </a:r>
          </a:p>
        </p:txBody>
      </p:sp>
      <p:pic>
        <p:nvPicPr>
          <p:cNvPr id="26629" name="Picture 22" descr="TPWanomalycolorbar"/>
          <p:cNvPicPr>
            <a:picLocks noChangeAspect="1" noChangeArrowheads="1"/>
          </p:cNvPicPr>
          <p:nvPr/>
        </p:nvPicPr>
        <p:blipFill>
          <a:blip r:embed="rId3" cstate="print"/>
          <a:srcRect/>
          <a:stretch>
            <a:fillRect/>
          </a:stretch>
        </p:blipFill>
        <p:spPr bwMode="auto">
          <a:xfrm>
            <a:off x="3276600" y="3200400"/>
            <a:ext cx="457200" cy="3581400"/>
          </a:xfrm>
          <a:prstGeom prst="rect">
            <a:avLst/>
          </a:prstGeom>
          <a:noFill/>
          <a:ln w="9525">
            <a:noFill/>
            <a:miter lim="800000"/>
            <a:headEnd/>
            <a:tailEnd/>
          </a:ln>
        </p:spPr>
      </p:pic>
      <p:grpSp>
        <p:nvGrpSpPr>
          <p:cNvPr id="26630" name="Group 13"/>
          <p:cNvGrpSpPr>
            <a:grpSpLocks/>
          </p:cNvGrpSpPr>
          <p:nvPr/>
        </p:nvGrpSpPr>
        <p:grpSpPr bwMode="auto">
          <a:xfrm>
            <a:off x="0" y="2058988"/>
            <a:ext cx="3810000" cy="4319587"/>
            <a:chOff x="0" y="990600"/>
            <a:chExt cx="3810000" cy="4319132"/>
          </a:xfrm>
        </p:grpSpPr>
        <p:sp>
          <p:nvSpPr>
            <p:cNvPr id="26637" name="Text Box 2"/>
            <p:cNvSpPr txBox="1">
              <a:spLocks noChangeArrowheads="1"/>
            </p:cNvSpPr>
            <p:nvPr/>
          </p:nvSpPr>
          <p:spPr bwMode="auto">
            <a:xfrm>
              <a:off x="0" y="990600"/>
              <a:ext cx="3810000" cy="4319132"/>
            </a:xfrm>
            <a:prstGeom prst="rect">
              <a:avLst/>
            </a:prstGeom>
            <a:noFill/>
            <a:ln w="9525">
              <a:noFill/>
              <a:miter lim="800000"/>
              <a:headEnd/>
              <a:tailEnd/>
            </a:ln>
          </p:spPr>
          <p:txBody>
            <a:bodyPr>
              <a:spAutoFit/>
            </a:bodyPr>
            <a:lstStyle/>
            <a:p>
              <a:pPr>
                <a:spcBef>
                  <a:spcPct val="50000"/>
                </a:spcBef>
                <a:buFontTx/>
                <a:buChar char="•"/>
              </a:pPr>
              <a:r>
                <a:rPr lang="en-US" sz="1600" b="1" dirty="0"/>
                <a:t> </a:t>
              </a:r>
              <a:r>
                <a:rPr lang="en-US" sz="1600" b="1" dirty="0" smtClean="0"/>
                <a:t>Blended </a:t>
              </a:r>
              <a:r>
                <a:rPr lang="en-US" sz="1600" b="1" dirty="0"/>
                <a:t>TPW Product is compared to a climatology                                                             </a:t>
              </a:r>
              <a:r>
                <a:rPr lang="en-US" sz="1600" b="1" baseline="-10000" dirty="0"/>
                <a:t>– NASA Water Vapor project 1988-1999</a:t>
              </a:r>
            </a:p>
            <a:p>
              <a:pPr>
                <a:spcBef>
                  <a:spcPct val="50000"/>
                </a:spcBef>
              </a:pPr>
              <a:endParaRPr lang="en-US" sz="1600" b="1" baseline="-10000" dirty="0"/>
            </a:p>
            <a:p>
              <a:pPr>
                <a:spcBef>
                  <a:spcPct val="50000"/>
                </a:spcBef>
                <a:buFontTx/>
                <a:buChar char="•"/>
              </a:pPr>
              <a:r>
                <a:rPr lang="en-US" sz="1600" b="1" dirty="0"/>
                <a:t> Brown = below normal</a:t>
              </a:r>
            </a:p>
            <a:p>
              <a:pPr>
                <a:spcBef>
                  <a:spcPct val="50000"/>
                </a:spcBef>
                <a:buFont typeface="Arial" charset="0"/>
                <a:buChar char="•"/>
              </a:pPr>
              <a:r>
                <a:rPr lang="en-US" sz="1600" b="1" dirty="0"/>
                <a:t> Aqua = above normal  </a:t>
              </a:r>
            </a:p>
            <a:p>
              <a:pPr>
                <a:spcBef>
                  <a:spcPct val="50000"/>
                </a:spcBef>
                <a:buFont typeface="Arial" charset="0"/>
                <a:buChar char="•"/>
              </a:pPr>
              <a:r>
                <a:rPr lang="en-US" sz="1600" b="1" dirty="0"/>
                <a:t> Yellow 200+%</a:t>
              </a:r>
              <a:r>
                <a:rPr lang="en-US" sz="1600" b="1" dirty="0">
                  <a:solidFill>
                    <a:srgbClr val="996600"/>
                  </a:solidFill>
                </a:rPr>
                <a:t>  </a:t>
              </a:r>
            </a:p>
            <a:p>
              <a:pPr>
                <a:spcBef>
                  <a:spcPct val="50000"/>
                </a:spcBef>
              </a:pPr>
              <a:endParaRPr lang="en-US" sz="1600" b="1" dirty="0">
                <a:solidFill>
                  <a:srgbClr val="996600"/>
                </a:solidFill>
              </a:endParaRPr>
            </a:p>
            <a:p>
              <a:pPr>
                <a:spcBef>
                  <a:spcPct val="50000"/>
                </a:spcBef>
                <a:buFontTx/>
                <a:buChar char="•"/>
              </a:pPr>
              <a:r>
                <a:rPr lang="en-US" sz="1600" b="1" dirty="0"/>
                <a:t> 150% related to 2 standard </a:t>
              </a:r>
            </a:p>
            <a:p>
              <a:pPr>
                <a:spcBef>
                  <a:spcPct val="50000"/>
                </a:spcBef>
              </a:pPr>
              <a:r>
                <a:rPr lang="en-US" sz="1600" b="1" dirty="0"/>
                <a:t>  deviations above normal</a:t>
              </a:r>
            </a:p>
            <a:p>
              <a:pPr>
                <a:spcBef>
                  <a:spcPct val="50000"/>
                </a:spcBef>
              </a:pPr>
              <a:r>
                <a:rPr lang="en-US" sz="1600" b="1" dirty="0">
                  <a:solidFill>
                    <a:srgbClr val="996600"/>
                  </a:solidFill>
                </a:rPr>
                <a:t>                                        </a:t>
              </a:r>
            </a:p>
            <a:p>
              <a:pPr>
                <a:spcBef>
                  <a:spcPct val="50000"/>
                </a:spcBef>
                <a:buFontTx/>
                <a:buChar char="•"/>
              </a:pPr>
              <a:r>
                <a:rPr lang="en-US" sz="1600" b="1" dirty="0"/>
                <a:t> High impact events more </a:t>
              </a:r>
            </a:p>
            <a:p>
              <a:pPr>
                <a:spcBef>
                  <a:spcPct val="50000"/>
                </a:spcBef>
              </a:pPr>
              <a:r>
                <a:rPr lang="en-US" sz="1600" b="1" dirty="0"/>
                <a:t>  easily seen</a:t>
              </a:r>
            </a:p>
          </p:txBody>
        </p:sp>
        <p:sp>
          <p:nvSpPr>
            <p:cNvPr id="26638" name="Rectangle 13"/>
            <p:cNvSpPr>
              <a:spLocks noChangeArrowheads="1"/>
            </p:cNvSpPr>
            <p:nvPr/>
          </p:nvSpPr>
          <p:spPr bwMode="auto">
            <a:xfrm>
              <a:off x="76200" y="2055812"/>
              <a:ext cx="2438400" cy="228600"/>
            </a:xfrm>
            <a:prstGeom prst="rect">
              <a:avLst/>
            </a:prstGeom>
            <a:noFill/>
            <a:ln w="38100">
              <a:solidFill>
                <a:srgbClr val="CC6600"/>
              </a:solidFill>
              <a:miter lim="800000"/>
              <a:headEnd/>
              <a:tailEnd/>
            </a:ln>
          </p:spPr>
          <p:txBody>
            <a:bodyPr wrap="none" anchor="ctr"/>
            <a:lstStyle/>
            <a:p>
              <a:endParaRPr lang="en-US"/>
            </a:p>
          </p:txBody>
        </p:sp>
        <p:sp>
          <p:nvSpPr>
            <p:cNvPr id="26639" name="Rectangle 14"/>
            <p:cNvSpPr>
              <a:spLocks noChangeArrowheads="1"/>
            </p:cNvSpPr>
            <p:nvPr/>
          </p:nvSpPr>
          <p:spPr bwMode="auto">
            <a:xfrm>
              <a:off x="76200" y="2436812"/>
              <a:ext cx="2286000" cy="228600"/>
            </a:xfrm>
            <a:prstGeom prst="rect">
              <a:avLst/>
            </a:prstGeom>
            <a:noFill/>
            <a:ln w="38100">
              <a:solidFill>
                <a:srgbClr val="00FFFF"/>
              </a:solidFill>
              <a:miter lim="800000"/>
              <a:headEnd/>
              <a:tailEnd/>
            </a:ln>
          </p:spPr>
          <p:txBody>
            <a:bodyPr wrap="none" anchor="ctr"/>
            <a:lstStyle/>
            <a:p>
              <a:endParaRPr lang="en-US"/>
            </a:p>
          </p:txBody>
        </p:sp>
      </p:grpSp>
      <p:sp>
        <p:nvSpPr>
          <p:cNvPr id="26631" name="TextBox 12"/>
          <p:cNvSpPr txBox="1">
            <a:spLocks noChangeArrowheads="1"/>
          </p:cNvSpPr>
          <p:nvPr/>
        </p:nvSpPr>
        <p:spPr bwMode="auto">
          <a:xfrm>
            <a:off x="4038600" y="0"/>
            <a:ext cx="4876800" cy="307975"/>
          </a:xfrm>
          <a:prstGeom prst="rect">
            <a:avLst/>
          </a:prstGeom>
          <a:noFill/>
          <a:ln w="9525">
            <a:noFill/>
            <a:miter lim="800000"/>
            <a:headEnd/>
            <a:tailEnd/>
          </a:ln>
        </p:spPr>
        <p:txBody>
          <a:bodyPr>
            <a:spAutoFit/>
          </a:bodyPr>
          <a:lstStyle/>
          <a:p>
            <a:pPr algn="ctr"/>
            <a:r>
              <a:rPr lang="en-US" sz="1400" b="1" dirty="0" smtClean="0"/>
              <a:t>Blended Total </a:t>
            </a:r>
            <a:r>
              <a:rPr lang="en-US" sz="1400" b="1" dirty="0" err="1"/>
              <a:t>Precipitable</a:t>
            </a:r>
            <a:r>
              <a:rPr lang="en-US" sz="1400" b="1" dirty="0"/>
              <a:t> Water (TPW)</a:t>
            </a:r>
          </a:p>
        </p:txBody>
      </p:sp>
      <p:sp>
        <p:nvSpPr>
          <p:cNvPr id="26632" name="TextBox 13"/>
          <p:cNvSpPr txBox="1">
            <a:spLocks noChangeArrowheads="1"/>
          </p:cNvSpPr>
          <p:nvPr/>
        </p:nvSpPr>
        <p:spPr bwMode="auto">
          <a:xfrm>
            <a:off x="3276600" y="2968625"/>
            <a:ext cx="5791200" cy="338138"/>
          </a:xfrm>
          <a:prstGeom prst="rect">
            <a:avLst/>
          </a:prstGeom>
          <a:noFill/>
          <a:ln w="9525">
            <a:noFill/>
            <a:miter lim="800000"/>
            <a:headEnd/>
            <a:tailEnd/>
          </a:ln>
        </p:spPr>
        <p:txBody>
          <a:bodyPr>
            <a:spAutoFit/>
          </a:bodyPr>
          <a:lstStyle/>
          <a:p>
            <a:pPr algn="ctr"/>
            <a:r>
              <a:rPr lang="en-US" sz="1600" b="1" dirty="0" smtClean="0"/>
              <a:t>Blended </a:t>
            </a:r>
            <a:r>
              <a:rPr lang="en-US" sz="1600" b="1" dirty="0"/>
              <a:t>TPW Percent of Normal</a:t>
            </a:r>
          </a:p>
        </p:txBody>
      </p:sp>
      <p:pic>
        <p:nvPicPr>
          <p:cNvPr id="26633" name="Picture 14" descr="20120818BLTPW.GIF"/>
          <p:cNvPicPr>
            <a:picLocks noChangeAspect="1"/>
          </p:cNvPicPr>
          <p:nvPr/>
        </p:nvPicPr>
        <p:blipFill>
          <a:blip r:embed="rId4" cstate="print"/>
          <a:srcRect/>
          <a:stretch>
            <a:fillRect/>
          </a:stretch>
        </p:blipFill>
        <p:spPr bwMode="auto">
          <a:xfrm>
            <a:off x="4038600" y="304800"/>
            <a:ext cx="4876800" cy="2209800"/>
          </a:xfrm>
          <a:prstGeom prst="rect">
            <a:avLst/>
          </a:prstGeom>
          <a:noFill/>
          <a:ln w="9525">
            <a:noFill/>
            <a:miter lim="800000"/>
            <a:headEnd/>
            <a:tailEnd/>
          </a:ln>
        </p:spPr>
      </p:pic>
      <p:pic>
        <p:nvPicPr>
          <p:cNvPr id="26634" name="Picture 15" descr="20120818BLTPWPCT.GIF"/>
          <p:cNvPicPr>
            <a:picLocks noChangeAspect="1"/>
          </p:cNvPicPr>
          <p:nvPr/>
        </p:nvPicPr>
        <p:blipFill>
          <a:blip r:embed="rId5" cstate="print"/>
          <a:srcRect b="2225"/>
          <a:stretch>
            <a:fillRect/>
          </a:stretch>
        </p:blipFill>
        <p:spPr bwMode="auto">
          <a:xfrm>
            <a:off x="3733800" y="3279775"/>
            <a:ext cx="5334000" cy="3502025"/>
          </a:xfrm>
          <a:prstGeom prst="rect">
            <a:avLst/>
          </a:prstGeom>
          <a:noFill/>
          <a:ln w="9525">
            <a:noFill/>
            <a:miter lim="800000"/>
            <a:headEnd/>
            <a:tailEnd/>
          </a:ln>
        </p:spPr>
      </p:pic>
      <p:sp>
        <p:nvSpPr>
          <p:cNvPr id="26635" name="Text Box 72"/>
          <p:cNvSpPr txBox="1">
            <a:spLocks noChangeArrowheads="1"/>
          </p:cNvSpPr>
          <p:nvPr/>
        </p:nvSpPr>
        <p:spPr bwMode="auto">
          <a:xfrm>
            <a:off x="8001000" y="3048000"/>
            <a:ext cx="1066800" cy="173038"/>
          </a:xfrm>
          <a:prstGeom prst="rect">
            <a:avLst/>
          </a:prstGeom>
          <a:noFill/>
          <a:ln w="9525">
            <a:noFill/>
            <a:miter lim="800000"/>
            <a:headEnd/>
            <a:tailEnd/>
          </a:ln>
        </p:spPr>
        <p:txBody>
          <a:bodyPr lIns="9144" tIns="9144" rIns="9144" bIns="9144">
            <a:spAutoFit/>
          </a:bodyPr>
          <a:lstStyle/>
          <a:p>
            <a:pPr>
              <a:spcBef>
                <a:spcPct val="50000"/>
              </a:spcBef>
            </a:pPr>
            <a:r>
              <a:rPr lang="en-US" sz="1000" b="1" i="1"/>
              <a:t>18 August 2012</a:t>
            </a:r>
          </a:p>
        </p:txBody>
      </p:sp>
      <p:sp>
        <p:nvSpPr>
          <p:cNvPr id="26636" name="Rectangle 15"/>
          <p:cNvSpPr>
            <a:spLocks noChangeArrowheads="1"/>
          </p:cNvSpPr>
          <p:nvPr/>
        </p:nvSpPr>
        <p:spPr bwMode="auto">
          <a:xfrm>
            <a:off x="76200" y="3810000"/>
            <a:ext cx="1600200" cy="304800"/>
          </a:xfrm>
          <a:prstGeom prst="rect">
            <a:avLst/>
          </a:prstGeom>
          <a:noFill/>
          <a:ln w="38100">
            <a:solidFill>
              <a:srgbClr val="FFFF00"/>
            </a:solidFill>
            <a:miter lim="800000"/>
            <a:headEnd/>
            <a:tailEnd/>
          </a:ln>
        </p:spPr>
        <p:txBody>
          <a:bodyPr wrap="none" anchor="ctr"/>
          <a:lstStyle/>
          <a:p>
            <a:endParaRPr lang="en-US"/>
          </a:p>
        </p:txBody>
      </p:sp>
      <p:pic>
        <p:nvPicPr>
          <p:cNvPr id="16" name="Picture 25" descr="noaalogo"/>
          <p:cNvPicPr>
            <a:picLocks noChangeAspect="1" noChangeArrowheads="1"/>
          </p:cNvPicPr>
          <p:nvPr/>
        </p:nvPicPr>
        <p:blipFill>
          <a:blip r:embed="rId6" cstate="print"/>
          <a:srcRect/>
          <a:stretch>
            <a:fillRect/>
          </a:stretch>
        </p:blipFill>
        <p:spPr bwMode="auto">
          <a:xfrm>
            <a:off x="4038600" y="2362200"/>
            <a:ext cx="152400" cy="152400"/>
          </a:xfrm>
          <a:prstGeom prst="rect">
            <a:avLst/>
          </a:prstGeom>
          <a:noFill/>
          <a:ln w="9525">
            <a:noFill/>
            <a:miter lim="800000"/>
            <a:headEnd/>
            <a:tailEnd/>
          </a:ln>
        </p:spPr>
      </p:pic>
      <p:pic>
        <p:nvPicPr>
          <p:cNvPr id="17" name="Picture 25" descr="noaalogo"/>
          <p:cNvPicPr>
            <a:picLocks noChangeAspect="1" noChangeArrowheads="1"/>
          </p:cNvPicPr>
          <p:nvPr/>
        </p:nvPicPr>
        <p:blipFill>
          <a:blip r:embed="rId6" cstate="print"/>
          <a:srcRect/>
          <a:stretch>
            <a:fillRect/>
          </a:stretch>
        </p:blipFill>
        <p:spPr bwMode="auto">
          <a:xfrm>
            <a:off x="3733800" y="6629400"/>
            <a:ext cx="152400" cy="152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Number Placeholder 1"/>
          <p:cNvSpPr txBox="1">
            <a:spLocks noGrp="1"/>
          </p:cNvSpPr>
          <p:nvPr/>
        </p:nvSpPr>
        <p:spPr bwMode="auto">
          <a:xfrm>
            <a:off x="-762000" y="6610350"/>
            <a:ext cx="1143000" cy="476250"/>
          </a:xfrm>
          <a:prstGeom prst="rect">
            <a:avLst/>
          </a:prstGeom>
          <a:noFill/>
          <a:ln w="9525">
            <a:noFill/>
            <a:miter lim="800000"/>
            <a:headEnd/>
            <a:tailEnd/>
          </a:ln>
        </p:spPr>
        <p:txBody>
          <a:bodyPr/>
          <a:lstStyle/>
          <a:p>
            <a:pPr algn="r"/>
            <a:fld id="{A2FF089A-1547-417D-900F-4D0891A7F328}" type="slidenum">
              <a:rPr lang="en-US" sz="1400"/>
              <a:pPr algn="r"/>
              <a:t>23</a:t>
            </a:fld>
            <a:endParaRPr lang="en-US" sz="1400"/>
          </a:p>
        </p:txBody>
      </p:sp>
      <p:sp>
        <p:nvSpPr>
          <p:cNvPr id="27651" name="TextBox 2"/>
          <p:cNvSpPr txBox="1">
            <a:spLocks noChangeArrowheads="1"/>
          </p:cNvSpPr>
          <p:nvPr/>
        </p:nvSpPr>
        <p:spPr bwMode="auto">
          <a:xfrm>
            <a:off x="0" y="0"/>
            <a:ext cx="9144000" cy="461963"/>
          </a:xfrm>
          <a:prstGeom prst="rect">
            <a:avLst/>
          </a:prstGeom>
          <a:noFill/>
          <a:ln w="9525">
            <a:noFill/>
            <a:miter lim="800000"/>
            <a:headEnd/>
            <a:tailEnd/>
          </a:ln>
        </p:spPr>
        <p:txBody>
          <a:bodyPr>
            <a:spAutoFit/>
          </a:bodyPr>
          <a:lstStyle/>
          <a:p>
            <a:r>
              <a:rPr lang="en-US" sz="2400" b="1"/>
              <a:t>TPW Percent of Normal Concepts and Applications</a:t>
            </a:r>
          </a:p>
        </p:txBody>
      </p:sp>
      <p:grpSp>
        <p:nvGrpSpPr>
          <p:cNvPr id="2" name="Group 16"/>
          <p:cNvGrpSpPr>
            <a:grpSpLocks/>
          </p:cNvGrpSpPr>
          <p:nvPr/>
        </p:nvGrpSpPr>
        <p:grpSpPr bwMode="auto">
          <a:xfrm>
            <a:off x="76200" y="533400"/>
            <a:ext cx="4876800" cy="3893503"/>
            <a:chOff x="76200" y="762000"/>
            <a:chExt cx="4876800" cy="3893503"/>
          </a:xfrm>
        </p:grpSpPr>
        <p:sp>
          <p:nvSpPr>
            <p:cNvPr id="27665" name="TextBox 13"/>
            <p:cNvSpPr txBox="1">
              <a:spLocks noChangeArrowheads="1"/>
            </p:cNvSpPr>
            <p:nvPr/>
          </p:nvSpPr>
          <p:spPr bwMode="auto">
            <a:xfrm>
              <a:off x="381000" y="1219200"/>
              <a:ext cx="4495800" cy="1739900"/>
            </a:xfrm>
            <a:prstGeom prst="rect">
              <a:avLst/>
            </a:prstGeom>
            <a:noFill/>
            <a:ln w="9525">
              <a:noFill/>
              <a:miter lim="800000"/>
              <a:headEnd/>
              <a:tailEnd/>
            </a:ln>
          </p:spPr>
          <p:txBody>
            <a:bodyPr>
              <a:spAutoFit/>
            </a:bodyPr>
            <a:lstStyle/>
            <a:p>
              <a:r>
                <a:rPr lang="en-US" dirty="0"/>
                <a:t>Higher the percentage of normal,  increased potential for heavy rain/flooding</a:t>
              </a:r>
            </a:p>
            <a:p>
              <a:endParaRPr lang="en-US" dirty="0"/>
            </a:p>
            <a:p>
              <a:r>
                <a:rPr lang="en-US" dirty="0"/>
                <a:t>Increasing and/or persistent above normal moisture can lead to increased heavy rain/</a:t>
              </a:r>
            </a:p>
            <a:p>
              <a:r>
                <a:rPr lang="en-US" dirty="0"/>
                <a:t>flood potential </a:t>
              </a:r>
            </a:p>
          </p:txBody>
        </p:sp>
        <p:sp>
          <p:nvSpPr>
            <p:cNvPr id="27666" name="TextBox 15"/>
            <p:cNvSpPr txBox="1">
              <a:spLocks noChangeArrowheads="1"/>
            </p:cNvSpPr>
            <p:nvPr/>
          </p:nvSpPr>
          <p:spPr bwMode="auto">
            <a:xfrm>
              <a:off x="76200" y="762000"/>
              <a:ext cx="3657600" cy="400050"/>
            </a:xfrm>
            <a:prstGeom prst="rect">
              <a:avLst/>
            </a:prstGeom>
            <a:noFill/>
            <a:ln w="9525">
              <a:noFill/>
              <a:miter lim="800000"/>
              <a:headEnd/>
              <a:tailEnd/>
            </a:ln>
          </p:spPr>
          <p:txBody>
            <a:bodyPr>
              <a:spAutoFit/>
            </a:bodyPr>
            <a:lstStyle/>
            <a:p>
              <a:r>
                <a:rPr lang="en-US" sz="2000" b="1" i="1"/>
                <a:t>TPW Percent of Normal  </a:t>
              </a:r>
            </a:p>
          </p:txBody>
        </p:sp>
        <p:sp>
          <p:nvSpPr>
            <p:cNvPr id="27667" name="TextBox 17"/>
            <p:cNvSpPr txBox="1">
              <a:spLocks noChangeArrowheads="1"/>
            </p:cNvSpPr>
            <p:nvPr/>
          </p:nvSpPr>
          <p:spPr bwMode="auto">
            <a:xfrm>
              <a:off x="381000" y="3178175"/>
              <a:ext cx="4572000" cy="1477328"/>
            </a:xfrm>
            <a:prstGeom prst="rect">
              <a:avLst/>
            </a:prstGeom>
            <a:noFill/>
            <a:ln w="9525">
              <a:noFill/>
              <a:miter lim="800000"/>
              <a:headEnd/>
              <a:tailEnd/>
            </a:ln>
          </p:spPr>
          <p:txBody>
            <a:bodyPr>
              <a:spAutoFit/>
            </a:bodyPr>
            <a:lstStyle/>
            <a:p>
              <a:r>
                <a:rPr lang="en-US" dirty="0"/>
                <a:t>Sharp gradient between below and     above normal moisture can lead to increased chance of severe weather   and/or heavy rain/flash flood</a:t>
              </a:r>
            </a:p>
            <a:p>
              <a:endParaRPr lang="en-US" dirty="0"/>
            </a:p>
          </p:txBody>
        </p:sp>
      </p:grpSp>
      <p:pic>
        <p:nvPicPr>
          <p:cNvPr id="27653" name="Picture 5"/>
          <p:cNvPicPr>
            <a:picLocks noChangeAspect="1" noChangeArrowheads="1"/>
          </p:cNvPicPr>
          <p:nvPr/>
        </p:nvPicPr>
        <p:blipFill>
          <a:blip r:embed="rId2" cstate="print"/>
          <a:srcRect l="39000" t="92667" r="9000" b="221"/>
          <a:stretch>
            <a:fillRect/>
          </a:stretch>
        </p:blipFill>
        <p:spPr bwMode="auto">
          <a:xfrm>
            <a:off x="4876800" y="3429000"/>
            <a:ext cx="4038600" cy="441325"/>
          </a:xfrm>
          <a:prstGeom prst="rect">
            <a:avLst/>
          </a:prstGeom>
          <a:noFill/>
          <a:ln w="9525">
            <a:noFill/>
            <a:miter lim="800000"/>
            <a:headEnd/>
            <a:tailEnd/>
          </a:ln>
        </p:spPr>
      </p:pic>
      <p:pic>
        <p:nvPicPr>
          <p:cNvPr id="27654" name="Picture 12"/>
          <p:cNvPicPr>
            <a:picLocks noChangeAspect="1" noChangeArrowheads="1"/>
          </p:cNvPicPr>
          <p:nvPr/>
        </p:nvPicPr>
        <p:blipFill>
          <a:blip r:embed="rId3" cstate="print"/>
          <a:srcRect l="667" t="12000" r="94000" b="61000"/>
          <a:stretch>
            <a:fillRect/>
          </a:stretch>
        </p:blipFill>
        <p:spPr bwMode="auto">
          <a:xfrm>
            <a:off x="5181600" y="4495800"/>
            <a:ext cx="304800" cy="2057400"/>
          </a:xfrm>
          <a:prstGeom prst="rect">
            <a:avLst/>
          </a:prstGeom>
          <a:noFill/>
          <a:ln w="9525">
            <a:noFill/>
            <a:miter lim="800000"/>
            <a:headEnd/>
            <a:tailEnd/>
          </a:ln>
        </p:spPr>
      </p:pic>
      <p:sp>
        <p:nvSpPr>
          <p:cNvPr id="27658" name="TextBox 17"/>
          <p:cNvSpPr txBox="1">
            <a:spLocks noChangeArrowheads="1"/>
          </p:cNvSpPr>
          <p:nvPr/>
        </p:nvSpPr>
        <p:spPr bwMode="auto">
          <a:xfrm>
            <a:off x="76200" y="5546725"/>
            <a:ext cx="4800600" cy="646331"/>
          </a:xfrm>
          <a:prstGeom prst="rect">
            <a:avLst/>
          </a:prstGeom>
          <a:noFill/>
          <a:ln w="9525">
            <a:noFill/>
            <a:miter lim="800000"/>
            <a:headEnd/>
            <a:tailEnd/>
          </a:ln>
        </p:spPr>
        <p:txBody>
          <a:bodyPr wrap="square">
            <a:spAutoFit/>
          </a:bodyPr>
          <a:lstStyle/>
          <a:p>
            <a:r>
              <a:rPr lang="en-US" b="1" dirty="0"/>
              <a:t>The addition of model </a:t>
            </a:r>
            <a:r>
              <a:rPr lang="en-US" b="1" dirty="0" smtClean="0"/>
              <a:t>anomaly guidance </a:t>
            </a:r>
            <a:r>
              <a:rPr lang="en-US" b="1" dirty="0"/>
              <a:t>can increase forecast confidence</a:t>
            </a:r>
          </a:p>
        </p:txBody>
      </p:sp>
      <p:sp>
        <p:nvSpPr>
          <p:cNvPr id="27664" name="TextBox 24"/>
          <p:cNvSpPr txBox="1">
            <a:spLocks noChangeArrowheads="1"/>
          </p:cNvSpPr>
          <p:nvPr/>
        </p:nvSpPr>
        <p:spPr bwMode="auto">
          <a:xfrm>
            <a:off x="4648200" y="3962400"/>
            <a:ext cx="4419600" cy="261610"/>
          </a:xfrm>
          <a:prstGeom prst="rect">
            <a:avLst/>
          </a:prstGeom>
          <a:noFill/>
          <a:ln w="9525">
            <a:noFill/>
            <a:miter lim="800000"/>
            <a:headEnd/>
            <a:tailEnd/>
          </a:ln>
        </p:spPr>
        <p:txBody>
          <a:bodyPr wrap="square">
            <a:spAutoFit/>
          </a:bodyPr>
          <a:lstStyle/>
          <a:p>
            <a:pPr algn="ctr"/>
            <a:r>
              <a:rPr lang="en-US" sz="1100" b="1" dirty="0"/>
              <a:t>NCEP </a:t>
            </a:r>
            <a:r>
              <a:rPr lang="en-US" sz="1100" b="1" dirty="0" smtClean="0"/>
              <a:t>GFS </a:t>
            </a:r>
            <a:r>
              <a:rPr lang="en-US" sz="1100" b="1" dirty="0"/>
              <a:t>TPW and Anomaly Forecast for 12 UTC </a:t>
            </a:r>
            <a:r>
              <a:rPr lang="en-US" sz="1100" b="1" dirty="0" smtClean="0"/>
              <a:t>19 Nov 2009</a:t>
            </a:r>
            <a:endParaRPr lang="en-US" sz="1100" b="1" dirty="0"/>
          </a:p>
        </p:txBody>
      </p:sp>
      <p:pic>
        <p:nvPicPr>
          <p:cNvPr id="21" name="Picture 5" descr="K:\UK and Ireland Flood Event of Nov2009\SUPER_NATIONAL_PCT_20091119_12Z.png"/>
          <p:cNvPicPr>
            <a:picLocks noChangeAspect="1" noChangeArrowheads="1"/>
          </p:cNvPicPr>
          <p:nvPr/>
        </p:nvPicPr>
        <p:blipFill>
          <a:blip r:embed="rId4" cstate="print"/>
          <a:srcRect l="62000" t="7333" r="1000" b="23333"/>
          <a:stretch>
            <a:fillRect/>
          </a:stretch>
        </p:blipFill>
        <p:spPr bwMode="auto">
          <a:xfrm>
            <a:off x="4876800" y="457200"/>
            <a:ext cx="4038600" cy="2971800"/>
          </a:xfrm>
          <a:prstGeom prst="rect">
            <a:avLst/>
          </a:prstGeom>
          <a:noFill/>
        </p:spPr>
      </p:pic>
      <p:sp>
        <p:nvSpPr>
          <p:cNvPr id="22" name="TextBox 21"/>
          <p:cNvSpPr txBox="1"/>
          <p:nvPr/>
        </p:nvSpPr>
        <p:spPr>
          <a:xfrm>
            <a:off x="7772400" y="2187714"/>
            <a:ext cx="1295400" cy="707886"/>
          </a:xfrm>
          <a:prstGeom prst="rect">
            <a:avLst/>
          </a:prstGeom>
          <a:noFill/>
        </p:spPr>
        <p:txBody>
          <a:bodyPr wrap="square" rtlCol="0">
            <a:spAutoFit/>
          </a:bodyPr>
          <a:lstStyle/>
          <a:p>
            <a:pPr algn="ctr"/>
            <a:r>
              <a:rPr lang="en-US" sz="1000" dirty="0" smtClean="0">
                <a:solidFill>
                  <a:schemeClr val="bg1"/>
                </a:solidFill>
              </a:rPr>
              <a:t>  Blended </a:t>
            </a:r>
            <a:r>
              <a:rPr lang="en-US" sz="1000" b="1" dirty="0" smtClean="0">
                <a:solidFill>
                  <a:schemeClr val="bg1"/>
                </a:solidFill>
              </a:rPr>
              <a:t>TPW                      % of Normal        12 UTC                 19 Nov 2009</a:t>
            </a:r>
            <a:endParaRPr lang="en-US" sz="1000" b="1" dirty="0">
              <a:solidFill>
                <a:schemeClr val="bg1"/>
              </a:solidFill>
            </a:endParaRPr>
          </a:p>
        </p:txBody>
      </p:sp>
      <p:pic>
        <p:nvPicPr>
          <p:cNvPr id="199683" name="Picture 3"/>
          <p:cNvPicPr>
            <a:picLocks noChangeAspect="1" noChangeArrowheads="1"/>
          </p:cNvPicPr>
          <p:nvPr/>
        </p:nvPicPr>
        <p:blipFill>
          <a:blip r:embed="rId5" cstate="print"/>
          <a:srcRect l="29444" t="42667" r="57479" b="31556"/>
          <a:stretch>
            <a:fillRect/>
          </a:stretch>
        </p:blipFill>
        <p:spPr bwMode="auto">
          <a:xfrm>
            <a:off x="4876800" y="4191000"/>
            <a:ext cx="3962400" cy="2438400"/>
          </a:xfrm>
          <a:prstGeom prst="rect">
            <a:avLst/>
          </a:prstGeom>
          <a:noFill/>
          <a:ln w="9525">
            <a:noFill/>
            <a:miter lim="800000"/>
            <a:headEnd/>
            <a:tailEnd/>
          </a:ln>
        </p:spPr>
      </p:pic>
      <p:sp>
        <p:nvSpPr>
          <p:cNvPr id="24" name="Text Box 13"/>
          <p:cNvSpPr txBox="1">
            <a:spLocks noChangeArrowheads="1"/>
          </p:cNvSpPr>
          <p:nvPr/>
        </p:nvSpPr>
        <p:spPr bwMode="auto">
          <a:xfrm>
            <a:off x="4876800" y="6613525"/>
            <a:ext cx="3962400" cy="244475"/>
          </a:xfrm>
          <a:prstGeom prst="rect">
            <a:avLst/>
          </a:prstGeom>
          <a:noFill/>
          <a:ln w="9525">
            <a:noFill/>
            <a:miter lim="800000"/>
            <a:headEnd/>
            <a:tailEnd/>
          </a:ln>
        </p:spPr>
        <p:txBody>
          <a:bodyPr wrap="square">
            <a:spAutoFit/>
          </a:bodyPr>
          <a:lstStyle/>
          <a:p>
            <a:pPr algn="ctr">
              <a:spcBef>
                <a:spcPct val="50000"/>
              </a:spcBef>
            </a:pPr>
            <a:r>
              <a:rPr lang="en-US" sz="1000" dirty="0">
                <a:hlinkClick r:id="rId6"/>
              </a:rPr>
              <a:t>http://nws.met.psu.edu/ensembles/global.html</a:t>
            </a:r>
            <a:endParaRPr lang="en-US" sz="1000" dirty="0"/>
          </a:p>
        </p:txBody>
      </p:sp>
      <p:pic>
        <p:nvPicPr>
          <p:cNvPr id="18" name="Picture 25" descr="noaalogo"/>
          <p:cNvPicPr>
            <a:picLocks noChangeAspect="1" noChangeArrowheads="1"/>
          </p:cNvPicPr>
          <p:nvPr/>
        </p:nvPicPr>
        <p:blipFill>
          <a:blip r:embed="rId7" cstate="print"/>
          <a:srcRect/>
          <a:stretch>
            <a:fillRect/>
          </a:stretch>
        </p:blipFill>
        <p:spPr bwMode="auto">
          <a:xfrm>
            <a:off x="4876800" y="3200400"/>
            <a:ext cx="152400" cy="152400"/>
          </a:xfrm>
          <a:prstGeom prst="rect">
            <a:avLst/>
          </a:prstGeom>
          <a:noFill/>
          <a:ln w="9525">
            <a:noFill/>
            <a:miter lim="800000"/>
            <a:headEnd/>
            <a:tailEnd/>
          </a:ln>
        </p:spPr>
      </p:pic>
      <p:sp>
        <p:nvSpPr>
          <p:cNvPr id="20" name="5-Point Star 19"/>
          <p:cNvSpPr/>
          <p:nvPr/>
        </p:nvSpPr>
        <p:spPr>
          <a:xfrm>
            <a:off x="76200" y="1219200"/>
            <a:ext cx="228600" cy="2286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5-Point Star 22"/>
          <p:cNvSpPr/>
          <p:nvPr/>
        </p:nvSpPr>
        <p:spPr>
          <a:xfrm>
            <a:off x="76200" y="2133600"/>
            <a:ext cx="228600" cy="2286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5-Point Star 25"/>
          <p:cNvSpPr/>
          <p:nvPr/>
        </p:nvSpPr>
        <p:spPr>
          <a:xfrm>
            <a:off x="76200" y="3429000"/>
            <a:ext cx="228600" cy="2286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15"/>
          <p:cNvPicPr>
            <a:picLocks noChangeAspect="1" noChangeArrowheads="1"/>
          </p:cNvPicPr>
          <p:nvPr/>
        </p:nvPicPr>
        <p:blipFill>
          <a:blip r:embed="rId8" cstate="print"/>
          <a:srcRect/>
          <a:stretch>
            <a:fillRect/>
          </a:stretch>
        </p:blipFill>
        <p:spPr bwMode="auto">
          <a:xfrm>
            <a:off x="8796337" y="6545262"/>
            <a:ext cx="347663" cy="312738"/>
          </a:xfrm>
          <a:prstGeom prst="rect">
            <a:avLst/>
          </a:prstGeom>
          <a:noFill/>
          <a:ln w="9525">
            <a:noFill/>
            <a:miter lim="800000"/>
            <a:headEnd/>
            <a:tailEnd/>
          </a:ln>
        </p:spPr>
      </p:pic>
      <p:pic>
        <p:nvPicPr>
          <p:cNvPr id="19" name="Picture 14"/>
          <p:cNvPicPr>
            <a:picLocks noChangeAspect="1" noChangeArrowheads="1"/>
          </p:cNvPicPr>
          <p:nvPr/>
        </p:nvPicPr>
        <p:blipFill>
          <a:blip r:embed="rId9" cstate="print"/>
          <a:srcRect/>
          <a:stretch>
            <a:fillRect/>
          </a:stretch>
        </p:blipFill>
        <p:spPr bwMode="auto">
          <a:xfrm>
            <a:off x="4876800" y="6553200"/>
            <a:ext cx="304800" cy="304800"/>
          </a:xfrm>
          <a:prstGeom prst="rect">
            <a:avLst/>
          </a:prstGeom>
          <a:noFill/>
          <a:ln w="9525">
            <a:noFill/>
            <a:miter lim="800000"/>
            <a:headEnd/>
            <a:tailEnd/>
          </a:ln>
        </p:spPr>
      </p:pic>
      <p:grpSp>
        <p:nvGrpSpPr>
          <p:cNvPr id="32" name="Group 31"/>
          <p:cNvGrpSpPr/>
          <p:nvPr/>
        </p:nvGrpSpPr>
        <p:grpSpPr>
          <a:xfrm>
            <a:off x="8610600" y="4191000"/>
            <a:ext cx="685800" cy="2460724"/>
            <a:chOff x="9525000" y="4267200"/>
            <a:chExt cx="685800" cy="2460724"/>
          </a:xfrm>
        </p:grpSpPr>
        <p:pic>
          <p:nvPicPr>
            <p:cNvPr id="29" name="Picture 2"/>
            <p:cNvPicPr>
              <a:picLocks noChangeAspect="1" noChangeArrowheads="1"/>
            </p:cNvPicPr>
            <p:nvPr/>
          </p:nvPicPr>
          <p:blipFill>
            <a:blip r:embed="rId10" cstate="print"/>
            <a:srcRect l="70988" t="58232" r="28611" b="33072"/>
            <a:stretch>
              <a:fillRect/>
            </a:stretch>
          </p:blipFill>
          <p:spPr bwMode="auto">
            <a:xfrm>
              <a:off x="9525000" y="4267200"/>
              <a:ext cx="228600" cy="2438400"/>
            </a:xfrm>
            <a:prstGeom prst="rect">
              <a:avLst/>
            </a:prstGeom>
            <a:noFill/>
            <a:ln w="9525">
              <a:noFill/>
              <a:miter lim="800000"/>
              <a:headEnd/>
              <a:tailEnd/>
            </a:ln>
          </p:spPr>
        </p:pic>
        <p:sp>
          <p:nvSpPr>
            <p:cNvPr id="30" name="TextBox 29"/>
            <p:cNvSpPr txBox="1"/>
            <p:nvPr/>
          </p:nvSpPr>
          <p:spPr>
            <a:xfrm>
              <a:off x="9601200" y="4419600"/>
              <a:ext cx="609600" cy="2308324"/>
            </a:xfrm>
            <a:prstGeom prst="rect">
              <a:avLst/>
            </a:prstGeom>
            <a:noFill/>
          </p:spPr>
          <p:txBody>
            <a:bodyPr wrap="square" rtlCol="0">
              <a:spAutoFit/>
            </a:bodyPr>
            <a:lstStyle/>
            <a:p>
              <a:r>
                <a:rPr lang="en-US" sz="1600" b="1" dirty="0" smtClean="0"/>
                <a:t>+5       +4 +3 +2   +1   -1     -2    -3    -4</a:t>
              </a:r>
              <a:endParaRPr lang="en-US" sz="1600" b="1" dirty="0"/>
            </a:p>
          </p:txBody>
        </p:sp>
      </p:grpSp>
      <p:sp>
        <p:nvSpPr>
          <p:cNvPr id="35" name="Right Arrow 34"/>
          <p:cNvSpPr/>
          <p:nvPr/>
        </p:nvSpPr>
        <p:spPr>
          <a:xfrm>
            <a:off x="4038600" y="5943600"/>
            <a:ext cx="609600" cy="15240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1264C6F1-35EE-402B-A64E-CA4FA6277C15}" type="slidenum">
              <a:rPr lang="en-US" smtClean="0"/>
              <a:pPr>
                <a:defRPr/>
              </a:pPr>
              <a:t>24</a:t>
            </a:fld>
            <a:endParaRPr lang="en-US"/>
          </a:p>
        </p:txBody>
      </p:sp>
      <p:sp>
        <p:nvSpPr>
          <p:cNvPr id="28675" name="TextBox 2"/>
          <p:cNvSpPr txBox="1">
            <a:spLocks noChangeArrowheads="1"/>
          </p:cNvSpPr>
          <p:nvPr/>
        </p:nvSpPr>
        <p:spPr bwMode="auto">
          <a:xfrm>
            <a:off x="0" y="0"/>
            <a:ext cx="9144000" cy="738664"/>
          </a:xfrm>
          <a:prstGeom prst="rect">
            <a:avLst/>
          </a:prstGeom>
          <a:noFill/>
          <a:ln w="9525">
            <a:noFill/>
            <a:miter lim="800000"/>
            <a:headEnd/>
            <a:tailEnd/>
          </a:ln>
        </p:spPr>
        <p:txBody>
          <a:bodyPr>
            <a:spAutoFit/>
          </a:bodyPr>
          <a:lstStyle/>
          <a:p>
            <a:pPr algn="ctr"/>
            <a:r>
              <a:rPr lang="en-US" sz="2400" b="1" dirty="0"/>
              <a:t>NOAA </a:t>
            </a:r>
            <a:r>
              <a:rPr lang="en-US" sz="2400" b="1" dirty="0" smtClean="0"/>
              <a:t>Blended </a:t>
            </a:r>
            <a:r>
              <a:rPr lang="en-US" sz="2400" b="1" dirty="0"/>
              <a:t>TPW Products on </a:t>
            </a:r>
            <a:r>
              <a:rPr lang="en-US" sz="2400" b="1" dirty="0" smtClean="0"/>
              <a:t>Internet   </a:t>
            </a:r>
            <a:r>
              <a:rPr lang="en-US" b="1" i="1" dirty="0" smtClean="0">
                <a:hlinkClick r:id="rId2"/>
              </a:rPr>
              <a:t>http://www.osdpd.noaa.gov/bTPW</a:t>
            </a:r>
            <a:r>
              <a:rPr lang="en-US" b="1" i="1" dirty="0" smtClean="0"/>
              <a:t> </a:t>
            </a:r>
            <a:endParaRPr lang="en-US" b="1" i="1" dirty="0"/>
          </a:p>
        </p:txBody>
      </p:sp>
      <p:grpSp>
        <p:nvGrpSpPr>
          <p:cNvPr id="28676" name="Group 11"/>
          <p:cNvGrpSpPr>
            <a:grpSpLocks/>
          </p:cNvGrpSpPr>
          <p:nvPr/>
        </p:nvGrpSpPr>
        <p:grpSpPr bwMode="auto">
          <a:xfrm>
            <a:off x="152400" y="838200"/>
            <a:ext cx="5181600" cy="5486400"/>
            <a:chOff x="1447800" y="762000"/>
            <a:chExt cx="6324600" cy="6324600"/>
          </a:xfrm>
        </p:grpSpPr>
        <p:pic>
          <p:nvPicPr>
            <p:cNvPr id="28681" name="Picture 2"/>
            <p:cNvPicPr>
              <a:picLocks noChangeAspect="1" noChangeArrowheads="1"/>
            </p:cNvPicPr>
            <p:nvPr/>
          </p:nvPicPr>
          <p:blipFill>
            <a:blip r:embed="rId3" cstate="print"/>
            <a:srcRect l="1111" t="11555" r="6667" b="3999"/>
            <a:stretch>
              <a:fillRect/>
            </a:stretch>
          </p:blipFill>
          <p:spPr bwMode="auto">
            <a:xfrm>
              <a:off x="1447800" y="762000"/>
              <a:ext cx="6324600" cy="3657600"/>
            </a:xfrm>
            <a:prstGeom prst="rect">
              <a:avLst/>
            </a:prstGeom>
            <a:noFill/>
            <a:ln w="9525">
              <a:noFill/>
              <a:miter lim="800000"/>
              <a:headEnd/>
              <a:tailEnd/>
            </a:ln>
          </p:spPr>
        </p:pic>
        <p:pic>
          <p:nvPicPr>
            <p:cNvPr id="28682" name="Picture 4"/>
            <p:cNvPicPr>
              <a:picLocks noChangeAspect="1" noChangeArrowheads="1"/>
            </p:cNvPicPr>
            <p:nvPr/>
          </p:nvPicPr>
          <p:blipFill>
            <a:blip r:embed="rId4" cstate="print"/>
            <a:srcRect l="555" t="12666" r="5556" b="26889"/>
            <a:stretch>
              <a:fillRect/>
            </a:stretch>
          </p:blipFill>
          <p:spPr bwMode="auto">
            <a:xfrm>
              <a:off x="1447800" y="4419600"/>
              <a:ext cx="6324600" cy="2667000"/>
            </a:xfrm>
            <a:prstGeom prst="rect">
              <a:avLst/>
            </a:prstGeom>
            <a:noFill/>
            <a:ln w="9525">
              <a:noFill/>
              <a:miter lim="800000"/>
              <a:headEnd/>
              <a:tailEnd/>
            </a:ln>
          </p:spPr>
        </p:pic>
      </p:grpSp>
      <p:sp>
        <p:nvSpPr>
          <p:cNvPr id="28677" name="TextBox 12"/>
          <p:cNvSpPr txBox="1">
            <a:spLocks noChangeArrowheads="1"/>
          </p:cNvSpPr>
          <p:nvPr/>
        </p:nvSpPr>
        <p:spPr bwMode="auto">
          <a:xfrm>
            <a:off x="3048000" y="1752600"/>
            <a:ext cx="6172200" cy="276225"/>
          </a:xfrm>
          <a:prstGeom prst="rect">
            <a:avLst/>
          </a:prstGeom>
          <a:noFill/>
          <a:ln w="9525">
            <a:noFill/>
            <a:miter lim="800000"/>
            <a:headEnd/>
            <a:tailEnd/>
          </a:ln>
        </p:spPr>
        <p:txBody>
          <a:bodyPr>
            <a:spAutoFit/>
          </a:bodyPr>
          <a:lstStyle/>
          <a:p>
            <a:r>
              <a:rPr lang="en-US" sz="1200" b="1" dirty="0">
                <a:hlinkClick r:id="rId5"/>
              </a:rPr>
              <a:t>http://www.osdpd.noaa.gov/bTPW/TPW_Animation.html?product=EUROPE_TPW</a:t>
            </a:r>
            <a:r>
              <a:rPr lang="en-US" sz="1200" b="1" dirty="0"/>
              <a:t> </a:t>
            </a:r>
          </a:p>
        </p:txBody>
      </p:sp>
      <p:sp>
        <p:nvSpPr>
          <p:cNvPr id="28678" name="TextBox 13"/>
          <p:cNvSpPr txBox="1">
            <a:spLocks noChangeArrowheads="1"/>
          </p:cNvSpPr>
          <p:nvPr/>
        </p:nvSpPr>
        <p:spPr bwMode="auto">
          <a:xfrm>
            <a:off x="3124200" y="6324600"/>
            <a:ext cx="6172200" cy="276225"/>
          </a:xfrm>
          <a:prstGeom prst="rect">
            <a:avLst/>
          </a:prstGeom>
          <a:noFill/>
          <a:ln w="9525">
            <a:noFill/>
            <a:miter lim="800000"/>
            <a:headEnd/>
            <a:tailEnd/>
          </a:ln>
        </p:spPr>
        <p:txBody>
          <a:bodyPr>
            <a:spAutoFit/>
          </a:bodyPr>
          <a:lstStyle/>
          <a:p>
            <a:r>
              <a:rPr lang="en-US" sz="1200" b="1" dirty="0">
                <a:hlinkClick r:id="rId5"/>
              </a:rPr>
              <a:t>http://www.osdpd.noaa.gov/bTPW/TPW_Animation.html?product=EUROPE_PCT </a:t>
            </a:r>
            <a:endParaRPr lang="en-US" sz="1200" b="1" dirty="0"/>
          </a:p>
        </p:txBody>
      </p:sp>
      <p:sp>
        <p:nvSpPr>
          <p:cNvPr id="28679" name="TextBox 2"/>
          <p:cNvSpPr txBox="1">
            <a:spLocks noChangeArrowheads="1"/>
          </p:cNvSpPr>
          <p:nvPr/>
        </p:nvSpPr>
        <p:spPr bwMode="auto">
          <a:xfrm>
            <a:off x="4495800" y="2876550"/>
            <a:ext cx="4495800" cy="400050"/>
          </a:xfrm>
          <a:prstGeom prst="rect">
            <a:avLst/>
          </a:prstGeom>
          <a:noFill/>
          <a:ln w="9525">
            <a:noFill/>
            <a:miter lim="800000"/>
            <a:headEnd/>
            <a:tailEnd/>
          </a:ln>
        </p:spPr>
        <p:txBody>
          <a:bodyPr>
            <a:spAutoFit/>
          </a:bodyPr>
          <a:lstStyle/>
          <a:p>
            <a:pPr algn="ctr"/>
            <a:r>
              <a:rPr lang="en-US" sz="2000" b="1" dirty="0" smtClean="0"/>
              <a:t>Blended TPW </a:t>
            </a:r>
            <a:endParaRPr lang="en-US" sz="2000" b="1" dirty="0"/>
          </a:p>
        </p:txBody>
      </p:sp>
      <p:sp>
        <p:nvSpPr>
          <p:cNvPr id="28680" name="TextBox 2"/>
          <p:cNvSpPr txBox="1">
            <a:spLocks noChangeArrowheads="1"/>
          </p:cNvSpPr>
          <p:nvPr/>
        </p:nvSpPr>
        <p:spPr bwMode="auto">
          <a:xfrm>
            <a:off x="4648200" y="4933950"/>
            <a:ext cx="4495800" cy="400050"/>
          </a:xfrm>
          <a:prstGeom prst="rect">
            <a:avLst/>
          </a:prstGeom>
          <a:noFill/>
          <a:ln w="9525">
            <a:noFill/>
            <a:miter lim="800000"/>
            <a:headEnd/>
            <a:tailEnd/>
          </a:ln>
        </p:spPr>
        <p:txBody>
          <a:bodyPr>
            <a:spAutoFit/>
          </a:bodyPr>
          <a:lstStyle/>
          <a:p>
            <a:pPr algn="ctr"/>
            <a:r>
              <a:rPr lang="en-US" sz="2000" b="1" dirty="0" smtClean="0"/>
              <a:t>Blended </a:t>
            </a:r>
            <a:r>
              <a:rPr lang="en-US" sz="2000" b="1" dirty="0"/>
              <a:t>TPW Percent of Normal </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ext Box 21"/>
          <p:cNvSpPr txBox="1">
            <a:spLocks noChangeArrowheads="1"/>
          </p:cNvSpPr>
          <p:nvPr/>
        </p:nvSpPr>
        <p:spPr bwMode="auto">
          <a:xfrm rot="2728200">
            <a:off x="3138488" y="3403600"/>
            <a:ext cx="2952750" cy="263525"/>
          </a:xfrm>
          <a:prstGeom prst="rect">
            <a:avLst/>
          </a:prstGeom>
          <a:noFill/>
          <a:ln w="9525">
            <a:noFill/>
            <a:miter lim="800000"/>
            <a:headEnd/>
            <a:tailEnd/>
          </a:ln>
        </p:spPr>
        <p:txBody>
          <a:bodyPr lIns="9144" tIns="9144" rIns="9144" bIns="9144">
            <a:spAutoFit/>
          </a:bodyPr>
          <a:lstStyle/>
          <a:p>
            <a:pPr>
              <a:spcBef>
                <a:spcPct val="50000"/>
              </a:spcBef>
            </a:pPr>
            <a:r>
              <a:rPr lang="en-US" sz="1600" b="1"/>
              <a:t>   </a:t>
            </a:r>
          </a:p>
        </p:txBody>
      </p:sp>
      <p:sp>
        <p:nvSpPr>
          <p:cNvPr id="29699" name="Text Box 31"/>
          <p:cNvSpPr txBox="1">
            <a:spLocks noChangeArrowheads="1"/>
          </p:cNvSpPr>
          <p:nvPr/>
        </p:nvSpPr>
        <p:spPr bwMode="auto">
          <a:xfrm>
            <a:off x="0" y="0"/>
            <a:ext cx="9144000" cy="327025"/>
          </a:xfrm>
          <a:prstGeom prst="rect">
            <a:avLst/>
          </a:prstGeom>
          <a:noFill/>
          <a:ln w="9525">
            <a:noFill/>
            <a:miter lim="800000"/>
            <a:headEnd/>
            <a:tailEnd/>
          </a:ln>
        </p:spPr>
        <p:txBody>
          <a:bodyPr lIns="9144" tIns="9144" rIns="9144" bIns="9144">
            <a:spAutoFit/>
          </a:bodyPr>
          <a:lstStyle/>
          <a:p>
            <a:pPr algn="ctr">
              <a:spcBef>
                <a:spcPct val="50000"/>
              </a:spcBef>
            </a:pPr>
            <a:r>
              <a:rPr lang="en-US" sz="2000" b="1" dirty="0"/>
              <a:t>LEO Satellites Used to produce a </a:t>
            </a:r>
            <a:r>
              <a:rPr lang="en-US" sz="2000" b="1" dirty="0" smtClean="0"/>
              <a:t>Blended </a:t>
            </a:r>
            <a:r>
              <a:rPr lang="en-US" sz="2000" b="1" dirty="0"/>
              <a:t>Rain Rate (RR) Product                                                     </a:t>
            </a:r>
          </a:p>
        </p:txBody>
      </p:sp>
      <p:sp>
        <p:nvSpPr>
          <p:cNvPr id="29700" name="Text Box 72"/>
          <p:cNvSpPr txBox="1">
            <a:spLocks noChangeArrowheads="1"/>
          </p:cNvSpPr>
          <p:nvPr/>
        </p:nvSpPr>
        <p:spPr bwMode="auto">
          <a:xfrm>
            <a:off x="7848600" y="3408363"/>
            <a:ext cx="1066800" cy="173037"/>
          </a:xfrm>
          <a:prstGeom prst="rect">
            <a:avLst/>
          </a:prstGeom>
          <a:noFill/>
          <a:ln w="9525">
            <a:noFill/>
            <a:miter lim="800000"/>
            <a:headEnd/>
            <a:tailEnd/>
          </a:ln>
        </p:spPr>
        <p:txBody>
          <a:bodyPr lIns="9144" tIns="9144" rIns="9144" bIns="9144">
            <a:spAutoFit/>
          </a:bodyPr>
          <a:lstStyle/>
          <a:p>
            <a:pPr>
              <a:spcBef>
                <a:spcPct val="50000"/>
              </a:spcBef>
            </a:pPr>
            <a:r>
              <a:rPr lang="en-US" sz="1000" b="1" i="1"/>
              <a:t>18 August 2012</a:t>
            </a:r>
          </a:p>
        </p:txBody>
      </p:sp>
      <p:sp>
        <p:nvSpPr>
          <p:cNvPr id="29701" name="Text Box 12"/>
          <p:cNvSpPr txBox="1">
            <a:spLocks noChangeArrowheads="1"/>
          </p:cNvSpPr>
          <p:nvPr/>
        </p:nvSpPr>
        <p:spPr bwMode="auto">
          <a:xfrm>
            <a:off x="1143000" y="533400"/>
            <a:ext cx="3200400" cy="307975"/>
          </a:xfrm>
          <a:prstGeom prst="rect">
            <a:avLst/>
          </a:prstGeom>
          <a:noFill/>
          <a:ln w="9525">
            <a:noFill/>
            <a:miter lim="800000"/>
            <a:headEnd/>
            <a:tailEnd/>
          </a:ln>
        </p:spPr>
        <p:txBody>
          <a:bodyPr>
            <a:spAutoFit/>
          </a:bodyPr>
          <a:lstStyle/>
          <a:p>
            <a:pPr algn="ctr">
              <a:spcBef>
                <a:spcPct val="50000"/>
              </a:spcBef>
            </a:pPr>
            <a:r>
              <a:rPr lang="en-US" sz="1400" b="1"/>
              <a:t>SSMIS F16, 17, 18 </a:t>
            </a:r>
          </a:p>
        </p:txBody>
      </p:sp>
      <p:sp>
        <p:nvSpPr>
          <p:cNvPr id="29702" name="Rectangle 6"/>
          <p:cNvSpPr txBox="1">
            <a:spLocks noGrp="1" noChangeArrowheads="1"/>
          </p:cNvSpPr>
          <p:nvPr/>
        </p:nvSpPr>
        <p:spPr bwMode="auto">
          <a:xfrm>
            <a:off x="-838200" y="6610350"/>
            <a:ext cx="1143000" cy="476250"/>
          </a:xfrm>
          <a:prstGeom prst="rect">
            <a:avLst/>
          </a:prstGeom>
          <a:noFill/>
          <a:ln w="9525">
            <a:noFill/>
            <a:miter lim="800000"/>
            <a:headEnd/>
            <a:tailEnd/>
          </a:ln>
        </p:spPr>
        <p:txBody>
          <a:bodyPr/>
          <a:lstStyle/>
          <a:p>
            <a:pPr algn="r"/>
            <a:fld id="{CC9CB0BC-0FA3-42F1-A83B-C778E13BE18A}" type="slidenum">
              <a:rPr lang="en-US" sz="1400"/>
              <a:pPr algn="r"/>
              <a:t>25</a:t>
            </a:fld>
            <a:endParaRPr lang="en-US" sz="1400"/>
          </a:p>
        </p:txBody>
      </p:sp>
      <p:sp>
        <p:nvSpPr>
          <p:cNvPr id="29703" name="Text Box 55"/>
          <p:cNvSpPr txBox="1">
            <a:spLocks noChangeArrowheads="1"/>
          </p:cNvSpPr>
          <p:nvPr/>
        </p:nvSpPr>
        <p:spPr bwMode="auto">
          <a:xfrm>
            <a:off x="4343400" y="533400"/>
            <a:ext cx="3581400" cy="307975"/>
          </a:xfrm>
          <a:prstGeom prst="rect">
            <a:avLst/>
          </a:prstGeom>
          <a:noFill/>
          <a:ln w="9525">
            <a:noFill/>
            <a:miter lim="800000"/>
            <a:headEnd/>
            <a:tailEnd/>
          </a:ln>
        </p:spPr>
        <p:txBody>
          <a:bodyPr>
            <a:spAutoFit/>
          </a:bodyPr>
          <a:lstStyle/>
          <a:p>
            <a:pPr algn="ctr">
              <a:spcBef>
                <a:spcPct val="50000"/>
              </a:spcBef>
            </a:pPr>
            <a:r>
              <a:rPr lang="en-US" sz="1400" b="1"/>
              <a:t>NOAA 18, 19 &amp; METOP-A MHS AMSU-B </a:t>
            </a:r>
          </a:p>
        </p:txBody>
      </p:sp>
      <p:sp>
        <p:nvSpPr>
          <p:cNvPr id="29704" name="AutoShape 7"/>
          <p:cNvSpPr>
            <a:spLocks noChangeArrowheads="1"/>
          </p:cNvSpPr>
          <p:nvPr/>
        </p:nvSpPr>
        <p:spPr bwMode="auto">
          <a:xfrm rot="-163013">
            <a:off x="-1588" y="1490663"/>
            <a:ext cx="1263651" cy="4638675"/>
          </a:xfrm>
          <a:prstGeom prst="curvedRightArrow">
            <a:avLst>
              <a:gd name="adj1" fmla="val 94711"/>
              <a:gd name="adj2" fmla="val 188930"/>
              <a:gd name="adj3" fmla="val 33333"/>
            </a:avLst>
          </a:prstGeom>
          <a:solidFill>
            <a:srgbClr val="FF0066"/>
          </a:solidFill>
          <a:ln w="9525">
            <a:noFill/>
            <a:miter lim="800000"/>
            <a:headEnd/>
            <a:tailEnd/>
          </a:ln>
        </p:spPr>
        <p:txBody>
          <a:bodyPr wrap="none" anchor="ctr"/>
          <a:lstStyle/>
          <a:p>
            <a:endParaRPr lang="en-US"/>
          </a:p>
        </p:txBody>
      </p:sp>
      <p:sp>
        <p:nvSpPr>
          <p:cNvPr id="29705" name="AutoShape 17"/>
          <p:cNvSpPr>
            <a:spLocks noChangeArrowheads="1"/>
          </p:cNvSpPr>
          <p:nvPr/>
        </p:nvSpPr>
        <p:spPr bwMode="auto">
          <a:xfrm>
            <a:off x="7696200" y="1295400"/>
            <a:ext cx="1447800" cy="4872038"/>
          </a:xfrm>
          <a:prstGeom prst="curvedLeftArrow">
            <a:avLst>
              <a:gd name="adj1" fmla="val 81869"/>
              <a:gd name="adj2" fmla="val 163723"/>
              <a:gd name="adj3" fmla="val 33333"/>
            </a:avLst>
          </a:prstGeom>
          <a:solidFill>
            <a:srgbClr val="FF0066"/>
          </a:solidFill>
          <a:ln w="9525">
            <a:noFill/>
            <a:miter lim="800000"/>
            <a:headEnd/>
            <a:tailEnd/>
          </a:ln>
        </p:spPr>
        <p:txBody>
          <a:bodyPr wrap="none" anchor="ctr"/>
          <a:lstStyle/>
          <a:p>
            <a:pPr defTabSz="4597400"/>
            <a:endParaRPr lang="en-US" sz="9100"/>
          </a:p>
        </p:txBody>
      </p:sp>
      <p:sp>
        <p:nvSpPr>
          <p:cNvPr id="29706" name="Text Box 18"/>
          <p:cNvSpPr txBox="1">
            <a:spLocks noChangeArrowheads="1"/>
          </p:cNvSpPr>
          <p:nvPr/>
        </p:nvSpPr>
        <p:spPr bwMode="auto">
          <a:xfrm rot="3097457">
            <a:off x="7402513" y="1993900"/>
            <a:ext cx="2228850" cy="523875"/>
          </a:xfrm>
          <a:prstGeom prst="rect">
            <a:avLst/>
          </a:prstGeom>
          <a:noFill/>
          <a:ln w="9525">
            <a:noFill/>
            <a:miter lim="800000"/>
            <a:headEnd/>
            <a:tailEnd/>
          </a:ln>
        </p:spPr>
        <p:txBody>
          <a:bodyPr>
            <a:spAutoFit/>
          </a:bodyPr>
          <a:lstStyle/>
          <a:p>
            <a:pPr algn="ctr">
              <a:spcBef>
                <a:spcPct val="50000"/>
              </a:spcBef>
            </a:pPr>
            <a:r>
              <a:rPr lang="en-US" sz="1400" b="1"/>
              <a:t>NOAA 18, 19 MHS AMSU-B             </a:t>
            </a:r>
          </a:p>
        </p:txBody>
      </p:sp>
      <p:pic>
        <p:nvPicPr>
          <p:cNvPr id="29707" name="Picture 2" descr="NOAA Office of Satellite and Product Operations"/>
          <p:cNvPicPr>
            <a:picLocks noChangeAspect="1" noChangeArrowheads="1"/>
          </p:cNvPicPr>
          <p:nvPr/>
        </p:nvPicPr>
        <p:blipFill>
          <a:blip r:embed="rId3" cstate="print"/>
          <a:srcRect r="17857"/>
          <a:stretch>
            <a:fillRect/>
          </a:stretch>
        </p:blipFill>
        <p:spPr bwMode="auto">
          <a:xfrm>
            <a:off x="7848600" y="6642100"/>
            <a:ext cx="1295400" cy="215900"/>
          </a:xfrm>
          <a:prstGeom prst="rect">
            <a:avLst/>
          </a:prstGeom>
          <a:noFill/>
          <a:ln w="9525">
            <a:noFill/>
            <a:miter lim="800000"/>
            <a:headEnd/>
            <a:tailEnd/>
          </a:ln>
        </p:spPr>
      </p:pic>
      <p:sp>
        <p:nvSpPr>
          <p:cNvPr id="29708" name="TextBox 29"/>
          <p:cNvSpPr txBox="1">
            <a:spLocks noChangeArrowheads="1"/>
          </p:cNvSpPr>
          <p:nvPr/>
        </p:nvSpPr>
        <p:spPr bwMode="auto">
          <a:xfrm>
            <a:off x="1219200" y="3090863"/>
            <a:ext cx="6553200" cy="338137"/>
          </a:xfrm>
          <a:prstGeom prst="rect">
            <a:avLst/>
          </a:prstGeom>
          <a:noFill/>
          <a:ln w="9525">
            <a:noFill/>
            <a:miter lim="800000"/>
            <a:headEnd/>
            <a:tailEnd/>
          </a:ln>
        </p:spPr>
        <p:txBody>
          <a:bodyPr>
            <a:spAutoFit/>
          </a:bodyPr>
          <a:lstStyle/>
          <a:p>
            <a:pPr algn="ctr"/>
            <a:r>
              <a:rPr lang="en-US" sz="1600" b="1" dirty="0" smtClean="0"/>
              <a:t>Blended </a:t>
            </a:r>
            <a:r>
              <a:rPr lang="en-US" sz="1600" b="1" dirty="0"/>
              <a:t>Rain Rate</a:t>
            </a:r>
          </a:p>
        </p:txBody>
      </p:sp>
      <p:sp>
        <p:nvSpPr>
          <p:cNvPr id="29709" name="Text Box 18"/>
          <p:cNvSpPr txBox="1">
            <a:spLocks noChangeArrowheads="1"/>
          </p:cNvSpPr>
          <p:nvPr/>
        </p:nvSpPr>
        <p:spPr bwMode="auto">
          <a:xfrm rot="-2767274">
            <a:off x="7389019" y="4347369"/>
            <a:ext cx="2228850" cy="306388"/>
          </a:xfrm>
          <a:prstGeom prst="rect">
            <a:avLst/>
          </a:prstGeom>
          <a:noFill/>
          <a:ln w="9525">
            <a:noFill/>
            <a:miter lim="800000"/>
            <a:headEnd/>
            <a:tailEnd/>
          </a:ln>
        </p:spPr>
        <p:txBody>
          <a:bodyPr>
            <a:spAutoFit/>
          </a:bodyPr>
          <a:lstStyle/>
          <a:p>
            <a:pPr>
              <a:spcBef>
                <a:spcPct val="50000"/>
              </a:spcBef>
            </a:pPr>
            <a:r>
              <a:rPr lang="en-US" sz="1400" b="1"/>
              <a:t> METOP MHS AMSU-B             </a:t>
            </a:r>
          </a:p>
        </p:txBody>
      </p:sp>
      <p:pic>
        <p:nvPicPr>
          <p:cNvPr id="29710" name="Picture 27" descr="20120818AMSURR.GIF"/>
          <p:cNvPicPr>
            <a:picLocks noChangeAspect="1"/>
          </p:cNvPicPr>
          <p:nvPr/>
        </p:nvPicPr>
        <p:blipFill>
          <a:blip r:embed="rId4" cstate="print"/>
          <a:srcRect b="3571"/>
          <a:stretch>
            <a:fillRect/>
          </a:stretch>
        </p:blipFill>
        <p:spPr bwMode="auto">
          <a:xfrm>
            <a:off x="4495800" y="914400"/>
            <a:ext cx="3276600" cy="2133600"/>
          </a:xfrm>
          <a:prstGeom prst="rect">
            <a:avLst/>
          </a:prstGeom>
          <a:noFill/>
          <a:ln w="9525">
            <a:noFill/>
            <a:miter lim="800000"/>
            <a:headEnd/>
            <a:tailEnd/>
          </a:ln>
        </p:spPr>
      </p:pic>
      <p:pic>
        <p:nvPicPr>
          <p:cNvPr id="29711" name="Picture 28" descr="20120818SSMISRR.GIF"/>
          <p:cNvPicPr>
            <a:picLocks noChangeAspect="1"/>
          </p:cNvPicPr>
          <p:nvPr/>
        </p:nvPicPr>
        <p:blipFill>
          <a:blip r:embed="rId5" cstate="print"/>
          <a:srcRect b="3571"/>
          <a:stretch>
            <a:fillRect/>
          </a:stretch>
        </p:blipFill>
        <p:spPr bwMode="auto">
          <a:xfrm>
            <a:off x="1143000" y="914400"/>
            <a:ext cx="3200400" cy="2133600"/>
          </a:xfrm>
          <a:prstGeom prst="rect">
            <a:avLst/>
          </a:prstGeom>
          <a:noFill/>
          <a:ln w="9525">
            <a:noFill/>
            <a:miter lim="800000"/>
            <a:headEnd/>
            <a:tailEnd/>
          </a:ln>
        </p:spPr>
      </p:pic>
      <p:pic>
        <p:nvPicPr>
          <p:cNvPr id="29712" name="Picture 34" descr="noaalogo"/>
          <p:cNvPicPr>
            <a:picLocks noChangeAspect="1" noChangeArrowheads="1"/>
          </p:cNvPicPr>
          <p:nvPr/>
        </p:nvPicPr>
        <p:blipFill>
          <a:blip r:embed="rId6" cstate="print"/>
          <a:srcRect/>
          <a:stretch>
            <a:fillRect/>
          </a:stretch>
        </p:blipFill>
        <p:spPr bwMode="auto">
          <a:xfrm>
            <a:off x="1143000" y="2895600"/>
            <a:ext cx="163513" cy="152400"/>
          </a:xfrm>
          <a:prstGeom prst="rect">
            <a:avLst/>
          </a:prstGeom>
          <a:noFill/>
          <a:ln w="9525">
            <a:noFill/>
            <a:miter lim="800000"/>
            <a:headEnd/>
            <a:tailEnd/>
          </a:ln>
        </p:spPr>
      </p:pic>
      <p:pic>
        <p:nvPicPr>
          <p:cNvPr id="29713" name="Picture 35"/>
          <p:cNvPicPr>
            <a:picLocks noChangeAspect="1" noChangeArrowheads="1"/>
          </p:cNvPicPr>
          <p:nvPr/>
        </p:nvPicPr>
        <p:blipFill>
          <a:blip r:embed="rId7" cstate="print"/>
          <a:srcRect/>
          <a:stretch>
            <a:fillRect/>
          </a:stretch>
        </p:blipFill>
        <p:spPr bwMode="auto">
          <a:xfrm>
            <a:off x="4191000" y="2897188"/>
            <a:ext cx="152400" cy="150812"/>
          </a:xfrm>
          <a:prstGeom prst="rect">
            <a:avLst/>
          </a:prstGeom>
          <a:noFill/>
          <a:ln w="9525">
            <a:noFill/>
            <a:miter lim="800000"/>
            <a:headEnd/>
            <a:tailEnd/>
          </a:ln>
        </p:spPr>
      </p:pic>
      <p:pic>
        <p:nvPicPr>
          <p:cNvPr id="29714" name="Picture 34" descr="noaalogo"/>
          <p:cNvPicPr>
            <a:picLocks noChangeAspect="1" noChangeArrowheads="1"/>
          </p:cNvPicPr>
          <p:nvPr/>
        </p:nvPicPr>
        <p:blipFill>
          <a:blip r:embed="rId6" cstate="print"/>
          <a:srcRect/>
          <a:stretch>
            <a:fillRect/>
          </a:stretch>
        </p:blipFill>
        <p:spPr bwMode="auto">
          <a:xfrm>
            <a:off x="4495800" y="2895600"/>
            <a:ext cx="163513" cy="152400"/>
          </a:xfrm>
          <a:prstGeom prst="rect">
            <a:avLst/>
          </a:prstGeom>
          <a:noFill/>
          <a:ln w="9525">
            <a:noFill/>
            <a:miter lim="800000"/>
            <a:headEnd/>
            <a:tailEnd/>
          </a:ln>
        </p:spPr>
      </p:pic>
      <p:pic>
        <p:nvPicPr>
          <p:cNvPr id="29715" name="Picture 37"/>
          <p:cNvPicPr>
            <a:picLocks noChangeAspect="1" noChangeArrowheads="1"/>
          </p:cNvPicPr>
          <p:nvPr/>
        </p:nvPicPr>
        <p:blipFill>
          <a:blip r:embed="rId8" cstate="print"/>
          <a:srcRect l="3334" t="10001" r="71333" b="10001"/>
          <a:stretch>
            <a:fillRect/>
          </a:stretch>
        </p:blipFill>
        <p:spPr bwMode="auto">
          <a:xfrm>
            <a:off x="7391400" y="2895600"/>
            <a:ext cx="381000" cy="152400"/>
          </a:xfrm>
          <a:prstGeom prst="rect">
            <a:avLst/>
          </a:prstGeom>
          <a:noFill/>
          <a:ln w="9525">
            <a:noFill/>
            <a:miter lim="800000"/>
            <a:headEnd/>
            <a:tailEnd/>
          </a:ln>
        </p:spPr>
      </p:pic>
      <p:pic>
        <p:nvPicPr>
          <p:cNvPr id="29716" name="Picture 33" descr="20120818BLRR.GIF"/>
          <p:cNvPicPr>
            <a:picLocks noChangeAspect="1"/>
          </p:cNvPicPr>
          <p:nvPr/>
        </p:nvPicPr>
        <p:blipFill>
          <a:blip r:embed="rId9" cstate="print"/>
          <a:srcRect b="2499"/>
          <a:stretch>
            <a:fillRect/>
          </a:stretch>
        </p:blipFill>
        <p:spPr bwMode="auto">
          <a:xfrm>
            <a:off x="1295400" y="3352800"/>
            <a:ext cx="6400800" cy="2971800"/>
          </a:xfrm>
          <a:prstGeom prst="rect">
            <a:avLst/>
          </a:prstGeom>
          <a:noFill/>
          <a:ln w="9525">
            <a:noFill/>
            <a:miter lim="800000"/>
            <a:headEnd/>
            <a:tailEnd/>
          </a:ln>
        </p:spPr>
      </p:pic>
      <p:sp>
        <p:nvSpPr>
          <p:cNvPr id="29717" name="Text Box 8"/>
          <p:cNvSpPr txBox="1">
            <a:spLocks noChangeArrowheads="1"/>
          </p:cNvSpPr>
          <p:nvPr/>
        </p:nvSpPr>
        <p:spPr bwMode="auto">
          <a:xfrm rot="3039828">
            <a:off x="-200818" y="4456906"/>
            <a:ext cx="1601788" cy="682625"/>
          </a:xfrm>
          <a:prstGeom prst="rect">
            <a:avLst/>
          </a:prstGeom>
          <a:noFill/>
          <a:ln w="9525">
            <a:noFill/>
            <a:miter lim="800000"/>
            <a:headEnd/>
            <a:tailEnd/>
          </a:ln>
        </p:spPr>
        <p:txBody>
          <a:bodyPr>
            <a:spAutoFit/>
          </a:bodyPr>
          <a:lstStyle/>
          <a:p>
            <a:pPr algn="ctr">
              <a:spcBef>
                <a:spcPct val="50000"/>
              </a:spcBef>
            </a:pPr>
            <a:r>
              <a:rPr lang="en-US" sz="1500" b="1"/>
              <a:t>   DMSP SSMIS           F-17&amp; 18</a:t>
            </a:r>
          </a:p>
        </p:txBody>
      </p:sp>
      <p:sp>
        <p:nvSpPr>
          <p:cNvPr id="29718" name="Text Box 8"/>
          <p:cNvSpPr txBox="1">
            <a:spLocks noChangeArrowheads="1"/>
          </p:cNvSpPr>
          <p:nvPr/>
        </p:nvSpPr>
        <p:spPr bwMode="auto">
          <a:xfrm rot="-3301554">
            <a:off x="-167481" y="1953419"/>
            <a:ext cx="1371600" cy="677862"/>
          </a:xfrm>
          <a:prstGeom prst="rect">
            <a:avLst/>
          </a:prstGeom>
          <a:noFill/>
          <a:ln w="9525">
            <a:noFill/>
            <a:miter lim="800000"/>
            <a:headEnd/>
            <a:tailEnd/>
          </a:ln>
        </p:spPr>
        <p:txBody>
          <a:bodyPr>
            <a:spAutoFit/>
          </a:bodyPr>
          <a:lstStyle/>
          <a:p>
            <a:pPr>
              <a:spcBef>
                <a:spcPct val="50000"/>
              </a:spcBef>
            </a:pPr>
            <a:r>
              <a:rPr lang="en-US" sz="1500" b="1"/>
              <a:t>      DMSP         SSMIS F-16</a:t>
            </a:r>
          </a:p>
        </p:txBody>
      </p:sp>
      <p:pic>
        <p:nvPicPr>
          <p:cNvPr id="29719" name="Picture 13" descr="2012RRCOLORBAR"/>
          <p:cNvPicPr>
            <a:picLocks noChangeAspect="1" noChangeArrowheads="1"/>
          </p:cNvPicPr>
          <p:nvPr/>
        </p:nvPicPr>
        <p:blipFill>
          <a:blip r:embed="rId10" cstate="print"/>
          <a:srcRect l="41217" t="97586" r="13124" b="1324"/>
          <a:stretch>
            <a:fillRect/>
          </a:stretch>
        </p:blipFill>
        <p:spPr bwMode="auto">
          <a:xfrm>
            <a:off x="1295400" y="6248400"/>
            <a:ext cx="6400800" cy="152400"/>
          </a:xfrm>
          <a:prstGeom prst="rect">
            <a:avLst/>
          </a:prstGeom>
          <a:noFill/>
          <a:ln w="9525">
            <a:noFill/>
            <a:miter lim="800000"/>
            <a:headEnd/>
            <a:tailEnd/>
          </a:ln>
        </p:spPr>
      </p:pic>
      <p:sp>
        <p:nvSpPr>
          <p:cNvPr id="29720" name="Text Box 5"/>
          <p:cNvSpPr txBox="1">
            <a:spLocks noChangeArrowheads="1"/>
          </p:cNvSpPr>
          <p:nvPr/>
        </p:nvSpPr>
        <p:spPr bwMode="auto">
          <a:xfrm>
            <a:off x="1447800" y="6324600"/>
            <a:ext cx="6934200" cy="369888"/>
          </a:xfrm>
          <a:prstGeom prst="rect">
            <a:avLst/>
          </a:prstGeom>
          <a:noFill/>
          <a:ln w="9525">
            <a:noFill/>
            <a:miter lim="800000"/>
            <a:headEnd/>
            <a:tailEnd/>
          </a:ln>
        </p:spPr>
        <p:txBody>
          <a:bodyPr>
            <a:spAutoFit/>
          </a:bodyPr>
          <a:lstStyle/>
          <a:p>
            <a:pPr>
              <a:spcBef>
                <a:spcPct val="50000"/>
              </a:spcBef>
            </a:pPr>
            <a:r>
              <a:rPr lang="en-US"/>
              <a:t>                   </a:t>
            </a:r>
            <a:r>
              <a:rPr lang="en-US" sz="1600" b="1"/>
              <a:t>6                13         19       25         32        38        44 mm/hr  </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38AA70A0-48B7-405A-BA98-8A432825E391}" type="slidenum">
              <a:rPr lang="en-US" smtClean="0"/>
              <a:pPr>
                <a:defRPr/>
              </a:pPr>
              <a:t>26</a:t>
            </a:fld>
            <a:endParaRPr lang="en-US"/>
          </a:p>
        </p:txBody>
      </p:sp>
      <p:pic>
        <p:nvPicPr>
          <p:cNvPr id="30723" name="Picture 2" descr="20120818METSATVIS.GIF"/>
          <p:cNvPicPr>
            <a:picLocks noChangeAspect="1"/>
          </p:cNvPicPr>
          <p:nvPr/>
        </p:nvPicPr>
        <p:blipFill>
          <a:blip r:embed="rId3" cstate="print"/>
          <a:srcRect t="7588" r="30380" b="22224"/>
          <a:stretch>
            <a:fillRect/>
          </a:stretch>
        </p:blipFill>
        <p:spPr bwMode="auto">
          <a:xfrm>
            <a:off x="533400" y="381000"/>
            <a:ext cx="3810000" cy="2819400"/>
          </a:xfrm>
          <a:prstGeom prst="rect">
            <a:avLst/>
          </a:prstGeom>
          <a:noFill/>
          <a:ln w="9525">
            <a:noFill/>
            <a:miter lim="800000"/>
            <a:headEnd/>
            <a:tailEnd/>
          </a:ln>
        </p:spPr>
      </p:pic>
      <p:sp>
        <p:nvSpPr>
          <p:cNvPr id="30724" name="TextBox 7"/>
          <p:cNvSpPr txBox="1">
            <a:spLocks noChangeArrowheads="1"/>
          </p:cNvSpPr>
          <p:nvPr/>
        </p:nvSpPr>
        <p:spPr bwMode="auto">
          <a:xfrm>
            <a:off x="533400" y="76200"/>
            <a:ext cx="3810000" cy="304800"/>
          </a:xfrm>
          <a:prstGeom prst="rect">
            <a:avLst/>
          </a:prstGeom>
          <a:noFill/>
          <a:ln w="9525">
            <a:noFill/>
            <a:miter lim="800000"/>
            <a:headEnd/>
            <a:tailEnd/>
          </a:ln>
        </p:spPr>
        <p:txBody>
          <a:bodyPr wrap="square">
            <a:spAutoFit/>
          </a:bodyPr>
          <a:lstStyle/>
          <a:p>
            <a:pPr algn="ctr"/>
            <a:r>
              <a:rPr lang="en-US" sz="1400" b="1" dirty="0"/>
              <a:t>METSAT VIS </a:t>
            </a:r>
            <a:r>
              <a:rPr lang="en-US" sz="1400" b="1" dirty="0" smtClean="0"/>
              <a:t>1200 </a:t>
            </a:r>
            <a:r>
              <a:rPr lang="en-US" sz="1400" b="1" dirty="0"/>
              <a:t>UTC </a:t>
            </a:r>
            <a:r>
              <a:rPr lang="en-US" sz="1400" b="1" dirty="0" smtClean="0"/>
              <a:t>18 </a:t>
            </a:r>
            <a:r>
              <a:rPr lang="en-US" sz="1400" b="1" dirty="0"/>
              <a:t>August 2012</a:t>
            </a:r>
          </a:p>
        </p:txBody>
      </p:sp>
      <p:sp>
        <p:nvSpPr>
          <p:cNvPr id="30725" name="TextBox 12"/>
          <p:cNvSpPr txBox="1">
            <a:spLocks noChangeArrowheads="1"/>
          </p:cNvSpPr>
          <p:nvPr/>
        </p:nvSpPr>
        <p:spPr bwMode="auto">
          <a:xfrm>
            <a:off x="7086600" y="4562475"/>
            <a:ext cx="1905000" cy="923330"/>
          </a:xfrm>
          <a:prstGeom prst="rect">
            <a:avLst/>
          </a:prstGeom>
          <a:noFill/>
          <a:ln w="9525">
            <a:noFill/>
            <a:miter lim="800000"/>
            <a:headEnd/>
            <a:tailEnd/>
          </a:ln>
        </p:spPr>
        <p:txBody>
          <a:bodyPr wrap="square">
            <a:spAutoFit/>
          </a:bodyPr>
          <a:lstStyle/>
          <a:p>
            <a:pPr algn="ctr"/>
            <a:r>
              <a:rPr lang="en-US" b="1" dirty="0" smtClean="0"/>
              <a:t>Blended </a:t>
            </a:r>
            <a:r>
              <a:rPr lang="en-US" b="1" dirty="0"/>
              <a:t>RR 1000-1445 UTC      18 August </a:t>
            </a:r>
            <a:r>
              <a:rPr lang="en-US" b="1" dirty="0" smtClean="0"/>
              <a:t>2012</a:t>
            </a:r>
            <a:endParaRPr lang="en-US" b="1" dirty="0"/>
          </a:p>
        </p:txBody>
      </p:sp>
      <p:pic>
        <p:nvPicPr>
          <p:cNvPr id="30726" name="Picture 33" descr="20120818BLRR.GIF"/>
          <p:cNvPicPr>
            <a:picLocks noChangeAspect="1"/>
          </p:cNvPicPr>
          <p:nvPr/>
        </p:nvPicPr>
        <p:blipFill>
          <a:blip r:embed="rId4" cstate="print"/>
          <a:srcRect t="7500" r="29762" b="22501"/>
          <a:stretch>
            <a:fillRect/>
          </a:stretch>
        </p:blipFill>
        <p:spPr bwMode="auto">
          <a:xfrm>
            <a:off x="1524000" y="3581400"/>
            <a:ext cx="5486400" cy="2819400"/>
          </a:xfrm>
          <a:prstGeom prst="rect">
            <a:avLst/>
          </a:prstGeom>
          <a:noFill/>
          <a:ln w="9525">
            <a:noFill/>
            <a:miter lim="800000"/>
            <a:headEnd/>
            <a:tailEnd/>
          </a:ln>
        </p:spPr>
      </p:pic>
      <p:pic>
        <p:nvPicPr>
          <p:cNvPr id="30727" name="Picture 10"/>
          <p:cNvPicPr>
            <a:picLocks noChangeAspect="1" noChangeArrowheads="1"/>
          </p:cNvPicPr>
          <p:nvPr/>
        </p:nvPicPr>
        <p:blipFill>
          <a:blip r:embed="rId5" cstate="print"/>
          <a:srcRect/>
          <a:stretch>
            <a:fillRect/>
          </a:stretch>
        </p:blipFill>
        <p:spPr bwMode="auto">
          <a:xfrm>
            <a:off x="1552575" y="6096000"/>
            <a:ext cx="352425" cy="304800"/>
          </a:xfrm>
          <a:prstGeom prst="rect">
            <a:avLst/>
          </a:prstGeom>
          <a:noFill/>
          <a:ln w="9525">
            <a:noFill/>
            <a:miter lim="800000"/>
            <a:headEnd/>
            <a:tailEnd/>
          </a:ln>
        </p:spPr>
      </p:pic>
      <p:pic>
        <p:nvPicPr>
          <p:cNvPr id="30728" name="Picture 2"/>
          <p:cNvPicPr>
            <a:picLocks noChangeAspect="1" noChangeArrowheads="1"/>
          </p:cNvPicPr>
          <p:nvPr/>
        </p:nvPicPr>
        <p:blipFill>
          <a:blip r:embed="rId6" cstate="print"/>
          <a:srcRect/>
          <a:stretch>
            <a:fillRect/>
          </a:stretch>
        </p:blipFill>
        <p:spPr bwMode="auto">
          <a:xfrm>
            <a:off x="6629399" y="6096000"/>
            <a:ext cx="381001" cy="304800"/>
          </a:xfrm>
          <a:prstGeom prst="rect">
            <a:avLst/>
          </a:prstGeom>
          <a:noFill/>
          <a:ln w="9525">
            <a:noFill/>
            <a:miter lim="800000"/>
            <a:headEnd/>
            <a:tailEnd/>
          </a:ln>
        </p:spPr>
      </p:pic>
      <p:pic>
        <p:nvPicPr>
          <p:cNvPr id="30729" name="Picture 2"/>
          <p:cNvPicPr>
            <a:picLocks noChangeAspect="1" noChangeArrowheads="1"/>
          </p:cNvPicPr>
          <p:nvPr/>
        </p:nvPicPr>
        <p:blipFill>
          <a:blip r:embed="rId7" cstate="print"/>
          <a:srcRect/>
          <a:stretch>
            <a:fillRect/>
          </a:stretch>
        </p:blipFill>
        <p:spPr bwMode="auto">
          <a:xfrm>
            <a:off x="1903413" y="6096000"/>
            <a:ext cx="458787" cy="304800"/>
          </a:xfrm>
          <a:prstGeom prst="rect">
            <a:avLst/>
          </a:prstGeom>
          <a:noFill/>
          <a:ln w="9525">
            <a:noFill/>
            <a:miter lim="800000"/>
            <a:headEnd/>
            <a:tailEnd/>
          </a:ln>
        </p:spPr>
      </p:pic>
      <p:grpSp>
        <p:nvGrpSpPr>
          <p:cNvPr id="30730" name="Group 17"/>
          <p:cNvGrpSpPr>
            <a:grpSpLocks/>
          </p:cNvGrpSpPr>
          <p:nvPr/>
        </p:nvGrpSpPr>
        <p:grpSpPr bwMode="auto">
          <a:xfrm>
            <a:off x="1524000" y="6400800"/>
            <a:ext cx="6400800" cy="446088"/>
            <a:chOff x="1295400" y="6400800"/>
            <a:chExt cx="6400800" cy="445532"/>
          </a:xfrm>
        </p:grpSpPr>
        <p:pic>
          <p:nvPicPr>
            <p:cNvPr id="30732" name="Picture 13" descr="2012RRCOLORBAR"/>
            <p:cNvPicPr>
              <a:picLocks noChangeAspect="1" noChangeArrowheads="1"/>
            </p:cNvPicPr>
            <p:nvPr/>
          </p:nvPicPr>
          <p:blipFill>
            <a:blip r:embed="rId8" cstate="print"/>
            <a:srcRect l="41217" t="97586" r="13124" b="1324"/>
            <a:stretch>
              <a:fillRect/>
            </a:stretch>
          </p:blipFill>
          <p:spPr bwMode="auto">
            <a:xfrm>
              <a:off x="1295400" y="6400800"/>
              <a:ext cx="5486400" cy="152400"/>
            </a:xfrm>
            <a:prstGeom prst="rect">
              <a:avLst/>
            </a:prstGeom>
            <a:noFill/>
            <a:ln w="9525">
              <a:noFill/>
              <a:miter lim="800000"/>
              <a:headEnd/>
              <a:tailEnd/>
            </a:ln>
          </p:spPr>
        </p:pic>
        <p:sp>
          <p:nvSpPr>
            <p:cNvPr id="30733" name="Text Box 5"/>
            <p:cNvSpPr txBox="1">
              <a:spLocks noChangeArrowheads="1"/>
            </p:cNvSpPr>
            <p:nvPr/>
          </p:nvSpPr>
          <p:spPr bwMode="auto">
            <a:xfrm>
              <a:off x="1371600" y="6477000"/>
              <a:ext cx="6324600" cy="369332"/>
            </a:xfrm>
            <a:prstGeom prst="rect">
              <a:avLst/>
            </a:prstGeom>
            <a:noFill/>
            <a:ln w="9525">
              <a:noFill/>
              <a:miter lim="800000"/>
              <a:headEnd/>
              <a:tailEnd/>
            </a:ln>
          </p:spPr>
          <p:txBody>
            <a:bodyPr>
              <a:spAutoFit/>
            </a:bodyPr>
            <a:lstStyle/>
            <a:p>
              <a:pPr>
                <a:spcBef>
                  <a:spcPct val="50000"/>
                </a:spcBef>
              </a:pPr>
              <a:r>
                <a:rPr lang="en-US"/>
                <a:t>                  </a:t>
              </a:r>
              <a:r>
                <a:rPr lang="en-US" sz="1600" b="1"/>
                <a:t>6            13       19      25        32      38     44 mm/hr  </a:t>
              </a:r>
            </a:p>
          </p:txBody>
        </p:sp>
      </p:grpSp>
      <p:pic>
        <p:nvPicPr>
          <p:cNvPr id="14" name="Picture 2"/>
          <p:cNvPicPr>
            <a:picLocks noChangeAspect="1" noChangeArrowheads="1"/>
          </p:cNvPicPr>
          <p:nvPr/>
        </p:nvPicPr>
        <p:blipFill>
          <a:blip r:embed="rId7" cstate="print"/>
          <a:srcRect/>
          <a:stretch>
            <a:fillRect/>
          </a:stretch>
        </p:blipFill>
        <p:spPr bwMode="auto">
          <a:xfrm>
            <a:off x="533400" y="2895600"/>
            <a:ext cx="458787" cy="304800"/>
          </a:xfrm>
          <a:prstGeom prst="rect">
            <a:avLst/>
          </a:prstGeom>
          <a:noFill/>
          <a:ln w="9525">
            <a:noFill/>
            <a:miter lim="800000"/>
            <a:headEnd/>
            <a:tailEnd/>
          </a:ln>
        </p:spPr>
      </p:pic>
      <p:pic>
        <p:nvPicPr>
          <p:cNvPr id="101377" name="Picture 1"/>
          <p:cNvPicPr>
            <a:picLocks noChangeAspect="1" noChangeArrowheads="1"/>
          </p:cNvPicPr>
          <p:nvPr/>
        </p:nvPicPr>
        <p:blipFill>
          <a:blip r:embed="rId9" cstate="print"/>
          <a:srcRect l="27222" t="28445" r="28950" b="8444"/>
          <a:stretch>
            <a:fillRect/>
          </a:stretch>
        </p:blipFill>
        <p:spPr bwMode="auto">
          <a:xfrm>
            <a:off x="4800600" y="381000"/>
            <a:ext cx="3810000" cy="2819400"/>
          </a:xfrm>
          <a:prstGeom prst="rect">
            <a:avLst/>
          </a:prstGeom>
          <a:noFill/>
          <a:ln w="9525">
            <a:noFill/>
            <a:miter lim="800000"/>
            <a:headEnd/>
            <a:tailEnd/>
          </a:ln>
        </p:spPr>
      </p:pic>
      <p:sp>
        <p:nvSpPr>
          <p:cNvPr id="16" name="TextBox 7"/>
          <p:cNvSpPr txBox="1">
            <a:spLocks noChangeArrowheads="1"/>
          </p:cNvSpPr>
          <p:nvPr/>
        </p:nvSpPr>
        <p:spPr bwMode="auto">
          <a:xfrm>
            <a:off x="4800600" y="76200"/>
            <a:ext cx="3810000" cy="307777"/>
          </a:xfrm>
          <a:prstGeom prst="rect">
            <a:avLst/>
          </a:prstGeom>
          <a:noFill/>
          <a:ln w="9525">
            <a:noFill/>
            <a:miter lim="800000"/>
            <a:headEnd/>
            <a:tailEnd/>
          </a:ln>
        </p:spPr>
        <p:txBody>
          <a:bodyPr wrap="square">
            <a:spAutoFit/>
          </a:bodyPr>
          <a:lstStyle/>
          <a:p>
            <a:pPr algn="ctr"/>
            <a:r>
              <a:rPr lang="en-US" sz="1400" b="1" dirty="0" smtClean="0"/>
              <a:t>MPE 1200 </a:t>
            </a:r>
            <a:r>
              <a:rPr lang="en-US" sz="1400" b="1" dirty="0"/>
              <a:t>UTC </a:t>
            </a:r>
            <a:r>
              <a:rPr lang="en-US" sz="1400" b="1" dirty="0" smtClean="0"/>
              <a:t>18 </a:t>
            </a:r>
            <a:r>
              <a:rPr lang="en-US" sz="1400" b="1" dirty="0"/>
              <a:t>August 2012</a:t>
            </a:r>
          </a:p>
        </p:txBody>
      </p:sp>
      <p:pic>
        <p:nvPicPr>
          <p:cNvPr id="17" name="Picture 2"/>
          <p:cNvPicPr>
            <a:picLocks noChangeAspect="1" noChangeArrowheads="1"/>
          </p:cNvPicPr>
          <p:nvPr/>
        </p:nvPicPr>
        <p:blipFill>
          <a:blip r:embed="rId7" cstate="print"/>
          <a:srcRect/>
          <a:stretch>
            <a:fillRect/>
          </a:stretch>
        </p:blipFill>
        <p:spPr bwMode="auto">
          <a:xfrm>
            <a:off x="4800600" y="2895600"/>
            <a:ext cx="458787" cy="304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55EE7D00-129E-4FA9-8085-39E4D848D8A7}" type="slidenum">
              <a:rPr lang="en-US" smtClean="0"/>
              <a:pPr>
                <a:defRPr/>
              </a:pPr>
              <a:t>27</a:t>
            </a:fld>
            <a:endParaRPr lang="en-US"/>
          </a:p>
        </p:txBody>
      </p:sp>
      <p:sp>
        <p:nvSpPr>
          <p:cNvPr id="31747" name="TextBox 3"/>
          <p:cNvSpPr txBox="1">
            <a:spLocks noChangeArrowheads="1"/>
          </p:cNvSpPr>
          <p:nvPr/>
        </p:nvSpPr>
        <p:spPr bwMode="auto">
          <a:xfrm>
            <a:off x="0" y="6553200"/>
            <a:ext cx="9144000" cy="307975"/>
          </a:xfrm>
          <a:prstGeom prst="rect">
            <a:avLst/>
          </a:prstGeom>
          <a:noFill/>
          <a:ln w="9525">
            <a:noFill/>
            <a:miter lim="800000"/>
            <a:headEnd/>
            <a:tailEnd/>
          </a:ln>
        </p:spPr>
        <p:txBody>
          <a:bodyPr>
            <a:spAutoFit/>
          </a:bodyPr>
          <a:lstStyle/>
          <a:p>
            <a:pPr algn="ctr"/>
            <a:r>
              <a:rPr lang="en-US" sz="1400" b="1" i="1" dirty="0"/>
              <a:t>http://www.ospo.noaa.gov/Products/atmosphere/brr/brr_loops.html?product=EU&amp;maptype=RR</a:t>
            </a:r>
          </a:p>
        </p:txBody>
      </p:sp>
      <p:sp>
        <p:nvSpPr>
          <p:cNvPr id="31748" name="TextBox 4"/>
          <p:cNvSpPr txBox="1">
            <a:spLocks noChangeArrowheads="1"/>
          </p:cNvSpPr>
          <p:nvPr/>
        </p:nvSpPr>
        <p:spPr bwMode="auto">
          <a:xfrm>
            <a:off x="0" y="0"/>
            <a:ext cx="9144000" cy="738664"/>
          </a:xfrm>
          <a:prstGeom prst="rect">
            <a:avLst/>
          </a:prstGeom>
          <a:noFill/>
          <a:ln w="9525">
            <a:noFill/>
            <a:miter lim="800000"/>
            <a:headEnd/>
            <a:tailEnd/>
          </a:ln>
        </p:spPr>
        <p:txBody>
          <a:bodyPr>
            <a:spAutoFit/>
          </a:bodyPr>
          <a:lstStyle/>
          <a:p>
            <a:pPr algn="ctr"/>
            <a:r>
              <a:rPr lang="en-US" sz="2400" b="1" dirty="0" smtClean="0"/>
              <a:t>NOAA Blended Rain </a:t>
            </a:r>
            <a:r>
              <a:rPr lang="en-US" sz="2400" b="1" dirty="0"/>
              <a:t>Rate Product on the </a:t>
            </a:r>
            <a:r>
              <a:rPr lang="en-US" sz="2400" b="1" dirty="0" smtClean="0"/>
              <a:t>Internet  </a:t>
            </a:r>
            <a:r>
              <a:rPr lang="en-US" b="1" i="1" dirty="0" smtClean="0">
                <a:hlinkClick r:id="rId2"/>
              </a:rPr>
              <a:t>http://www.ospo.noaa.gov/Products/atmosphere/brr</a:t>
            </a:r>
            <a:r>
              <a:rPr lang="en-US" b="1" i="1" dirty="0" smtClean="0"/>
              <a:t> </a:t>
            </a:r>
            <a:endParaRPr lang="en-US" b="1" i="1" dirty="0"/>
          </a:p>
        </p:txBody>
      </p:sp>
      <p:pic>
        <p:nvPicPr>
          <p:cNvPr id="31749" name="Picture 2"/>
          <p:cNvPicPr>
            <a:picLocks noChangeAspect="1" noChangeArrowheads="1"/>
          </p:cNvPicPr>
          <p:nvPr/>
        </p:nvPicPr>
        <p:blipFill>
          <a:blip r:embed="rId3" cstate="print"/>
          <a:srcRect l="6250" t="13281" r="56876" b="19043"/>
          <a:stretch>
            <a:fillRect/>
          </a:stretch>
        </p:blipFill>
        <p:spPr bwMode="auto">
          <a:xfrm>
            <a:off x="1143000" y="762000"/>
            <a:ext cx="6934200" cy="5867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D0E6D491-8299-4E7B-930C-391C343151F9}" type="slidenum">
              <a:rPr lang="en-US" smtClean="0"/>
              <a:pPr>
                <a:defRPr/>
              </a:pPr>
              <a:t>28</a:t>
            </a:fld>
            <a:endParaRPr lang="en-US"/>
          </a:p>
        </p:txBody>
      </p:sp>
      <p:sp>
        <p:nvSpPr>
          <p:cNvPr id="33795" name="TextBox 2"/>
          <p:cNvSpPr txBox="1">
            <a:spLocks noChangeArrowheads="1"/>
          </p:cNvSpPr>
          <p:nvPr/>
        </p:nvSpPr>
        <p:spPr bwMode="auto">
          <a:xfrm>
            <a:off x="0" y="2971800"/>
            <a:ext cx="9144000" cy="523875"/>
          </a:xfrm>
          <a:prstGeom prst="rect">
            <a:avLst/>
          </a:prstGeom>
          <a:noFill/>
          <a:ln w="9525">
            <a:noFill/>
            <a:miter lim="800000"/>
            <a:headEnd/>
            <a:tailEnd/>
          </a:ln>
        </p:spPr>
        <p:txBody>
          <a:bodyPr wrap="square">
            <a:spAutoFit/>
          </a:bodyPr>
          <a:lstStyle/>
          <a:p>
            <a:pPr algn="ctr"/>
            <a:r>
              <a:rPr lang="en-US" sz="2800" b="1" dirty="0"/>
              <a:t>The </a:t>
            </a:r>
            <a:r>
              <a:rPr lang="en-US" sz="2800" b="1" dirty="0" err="1"/>
              <a:t>Madiera</a:t>
            </a:r>
            <a:r>
              <a:rPr lang="en-US" sz="2800" b="1" dirty="0"/>
              <a:t> Flood Event: Use of TPW and RR</a:t>
            </a:r>
          </a:p>
        </p:txBody>
      </p:sp>
      <p:sp>
        <p:nvSpPr>
          <p:cNvPr id="33796" name="TextBox 3"/>
          <p:cNvSpPr txBox="1">
            <a:spLocks noChangeArrowheads="1"/>
          </p:cNvSpPr>
          <p:nvPr/>
        </p:nvSpPr>
        <p:spPr bwMode="auto">
          <a:xfrm>
            <a:off x="0" y="6629400"/>
            <a:ext cx="9144000" cy="215444"/>
          </a:xfrm>
          <a:prstGeom prst="rect">
            <a:avLst/>
          </a:prstGeom>
          <a:noFill/>
          <a:ln w="9525">
            <a:noFill/>
            <a:miter lim="800000"/>
            <a:headEnd/>
            <a:tailEnd/>
          </a:ln>
        </p:spPr>
        <p:txBody>
          <a:bodyPr wrap="square">
            <a:spAutoFit/>
          </a:bodyPr>
          <a:lstStyle/>
          <a:p>
            <a:pPr algn="r"/>
            <a:r>
              <a:rPr lang="en-US" sz="800" b="1" dirty="0"/>
              <a:t>The 20 February 2010 Madeira flash-floods: synoptic analysis and extreme rainfall </a:t>
            </a:r>
            <a:r>
              <a:rPr lang="en-US" sz="800" b="1" dirty="0" smtClean="0"/>
              <a:t>assessment  </a:t>
            </a:r>
            <a:r>
              <a:rPr lang="en-US" sz="800" b="1" dirty="0" smtClean="0">
                <a:hlinkClick r:id="rId3"/>
              </a:rPr>
              <a:t> </a:t>
            </a:r>
            <a:r>
              <a:rPr lang="en-US" sz="800" b="1" dirty="0">
                <a:hlinkClick r:id="rId3"/>
              </a:rPr>
              <a:t>http://www.nat-hazards-earth-syst-sci.net/12/715/2012/nhess-12-715-2012.pdf</a:t>
            </a:r>
            <a:r>
              <a:rPr lang="en-US" sz="800" b="1" dirty="0"/>
              <a:t> </a:t>
            </a:r>
          </a:p>
        </p:txBody>
      </p:sp>
      <p:sp>
        <p:nvSpPr>
          <p:cNvPr id="33797" name="TextBox 4"/>
          <p:cNvSpPr txBox="1">
            <a:spLocks noChangeArrowheads="1"/>
          </p:cNvSpPr>
          <p:nvPr/>
        </p:nvSpPr>
        <p:spPr bwMode="auto">
          <a:xfrm>
            <a:off x="0" y="6490156"/>
            <a:ext cx="9144000" cy="215444"/>
          </a:xfrm>
          <a:prstGeom prst="rect">
            <a:avLst/>
          </a:prstGeom>
          <a:noFill/>
          <a:ln w="9525">
            <a:noFill/>
            <a:miter lim="800000"/>
            <a:headEnd/>
            <a:tailEnd/>
          </a:ln>
        </p:spPr>
        <p:txBody>
          <a:bodyPr wrap="square">
            <a:spAutoFit/>
          </a:bodyPr>
          <a:lstStyle/>
          <a:p>
            <a:pPr algn="r"/>
            <a:r>
              <a:rPr lang="en-US" sz="800" b="1" dirty="0"/>
              <a:t>The Madeira Island Floods of 20 February </a:t>
            </a:r>
            <a:r>
              <a:rPr lang="en-US" sz="800" b="1" dirty="0" smtClean="0"/>
              <a:t>2010  </a:t>
            </a:r>
            <a:r>
              <a:rPr lang="en-US" sz="800" dirty="0" smtClean="0">
                <a:hlinkClick r:id="rId4"/>
              </a:rPr>
              <a:t> </a:t>
            </a:r>
            <a:r>
              <a:rPr lang="en-US" sz="800" b="1" dirty="0">
                <a:hlinkClick r:id="rId4"/>
              </a:rPr>
              <a:t>http://nws.met.psu.edu/severe/2010/20Feb2010.pdf</a:t>
            </a:r>
            <a:r>
              <a:rPr lang="en-US" sz="800" b="1" dirty="0"/>
              <a:t> </a:t>
            </a:r>
          </a:p>
        </p:txBody>
      </p:sp>
      <p:pic>
        <p:nvPicPr>
          <p:cNvPr id="43" name="Picture 42" descr="blrr09zFeb 20, 2010.gif"/>
          <p:cNvPicPr>
            <a:picLocks noChangeAspect="1"/>
          </p:cNvPicPr>
          <p:nvPr/>
        </p:nvPicPr>
        <p:blipFill>
          <a:blip r:embed="rId5" cstate="print"/>
          <a:stretch>
            <a:fillRect/>
          </a:stretch>
        </p:blipFill>
        <p:spPr>
          <a:xfrm>
            <a:off x="3166" y="0"/>
            <a:ext cx="4111633" cy="2971800"/>
          </a:xfrm>
          <a:prstGeom prst="rect">
            <a:avLst/>
          </a:prstGeom>
        </p:spPr>
      </p:pic>
      <p:sp>
        <p:nvSpPr>
          <p:cNvPr id="44" name="TextBox 15"/>
          <p:cNvSpPr txBox="1">
            <a:spLocks noChangeArrowheads="1"/>
          </p:cNvSpPr>
          <p:nvPr/>
        </p:nvSpPr>
        <p:spPr bwMode="auto">
          <a:xfrm>
            <a:off x="1676400" y="0"/>
            <a:ext cx="2438400" cy="215900"/>
          </a:xfrm>
          <a:prstGeom prst="rect">
            <a:avLst/>
          </a:prstGeom>
          <a:solidFill>
            <a:schemeClr val="bg1"/>
          </a:solidFill>
          <a:ln w="9525">
            <a:noFill/>
            <a:miter lim="800000"/>
            <a:headEnd/>
            <a:tailEnd/>
          </a:ln>
        </p:spPr>
        <p:txBody>
          <a:bodyPr>
            <a:spAutoFit/>
          </a:bodyPr>
          <a:lstStyle/>
          <a:p>
            <a:pPr algn="ctr"/>
            <a:r>
              <a:rPr lang="en-US" sz="800" b="1" dirty="0" smtClean="0"/>
              <a:t>0900 UTC  20 February 2010                                                                  </a:t>
            </a:r>
            <a:endParaRPr lang="en-US" sz="800" b="1" dirty="0"/>
          </a:p>
        </p:txBody>
      </p:sp>
      <p:sp>
        <p:nvSpPr>
          <p:cNvPr id="45" name="TextBox 17"/>
          <p:cNvSpPr txBox="1">
            <a:spLocks noChangeArrowheads="1"/>
          </p:cNvSpPr>
          <p:nvPr/>
        </p:nvSpPr>
        <p:spPr bwMode="auto">
          <a:xfrm>
            <a:off x="152400" y="0"/>
            <a:ext cx="1524000" cy="215900"/>
          </a:xfrm>
          <a:prstGeom prst="rect">
            <a:avLst/>
          </a:prstGeom>
          <a:solidFill>
            <a:schemeClr val="bg1"/>
          </a:solidFill>
          <a:ln w="9525">
            <a:noFill/>
            <a:miter lim="800000"/>
            <a:headEnd/>
            <a:tailEnd/>
          </a:ln>
        </p:spPr>
        <p:txBody>
          <a:bodyPr>
            <a:spAutoFit/>
          </a:bodyPr>
          <a:lstStyle/>
          <a:p>
            <a:pPr algn="ctr"/>
            <a:r>
              <a:rPr lang="en-US" sz="800" b="1" dirty="0" smtClean="0"/>
              <a:t>Blended Rain Rate   </a:t>
            </a:r>
            <a:r>
              <a:rPr lang="en-US" sz="800" b="1" dirty="0" smtClean="0">
                <a:solidFill>
                  <a:schemeClr val="bg1"/>
                </a:solidFill>
              </a:rPr>
              <a:t>                                      </a:t>
            </a:r>
            <a:endParaRPr lang="en-US" sz="800" b="1" dirty="0">
              <a:solidFill>
                <a:schemeClr val="bg1"/>
              </a:solidFill>
            </a:endParaRPr>
          </a:p>
        </p:txBody>
      </p:sp>
      <p:pic>
        <p:nvPicPr>
          <p:cNvPr id="46" name="Picture 6" descr="noaalogo"/>
          <p:cNvPicPr>
            <a:picLocks noChangeAspect="1" noChangeArrowheads="1"/>
          </p:cNvPicPr>
          <p:nvPr/>
        </p:nvPicPr>
        <p:blipFill>
          <a:blip r:embed="rId6" cstate="print"/>
          <a:srcRect/>
          <a:stretch>
            <a:fillRect/>
          </a:stretch>
        </p:blipFill>
        <p:spPr bwMode="auto">
          <a:xfrm>
            <a:off x="0" y="0"/>
            <a:ext cx="228600" cy="228600"/>
          </a:xfrm>
          <a:prstGeom prst="rect">
            <a:avLst/>
          </a:prstGeom>
          <a:noFill/>
          <a:ln w="9525">
            <a:noFill/>
            <a:miter lim="800000"/>
            <a:headEnd/>
            <a:tailEnd/>
          </a:ln>
        </p:spPr>
      </p:pic>
      <p:grpSp>
        <p:nvGrpSpPr>
          <p:cNvPr id="47" name="Group 31"/>
          <p:cNvGrpSpPr/>
          <p:nvPr/>
        </p:nvGrpSpPr>
        <p:grpSpPr>
          <a:xfrm>
            <a:off x="0" y="2648406"/>
            <a:ext cx="4114800" cy="323394"/>
            <a:chOff x="4114800" y="2362200"/>
            <a:chExt cx="3086100" cy="323394"/>
          </a:xfrm>
          <a:solidFill>
            <a:schemeClr val="bg1"/>
          </a:solidFill>
        </p:grpSpPr>
        <p:pic>
          <p:nvPicPr>
            <p:cNvPr id="48" name="Picture 13" descr="2012RRCOLORBAR"/>
            <p:cNvPicPr>
              <a:picLocks noChangeAspect="1" noChangeArrowheads="1"/>
            </p:cNvPicPr>
            <p:nvPr/>
          </p:nvPicPr>
          <p:blipFill>
            <a:blip r:embed="rId7" cstate="print"/>
            <a:srcRect l="41217" t="97586" r="13124" b="1324"/>
            <a:stretch>
              <a:fillRect/>
            </a:stretch>
          </p:blipFill>
          <p:spPr bwMode="auto">
            <a:xfrm>
              <a:off x="4114800" y="2362200"/>
              <a:ext cx="2590800" cy="139700"/>
            </a:xfrm>
            <a:prstGeom prst="rect">
              <a:avLst/>
            </a:prstGeom>
            <a:grpFill/>
            <a:ln w="9525">
              <a:noFill/>
              <a:miter lim="800000"/>
              <a:headEnd/>
              <a:tailEnd/>
            </a:ln>
          </p:spPr>
        </p:pic>
        <p:sp>
          <p:nvSpPr>
            <p:cNvPr id="49" name="Text Box 5"/>
            <p:cNvSpPr txBox="1">
              <a:spLocks noChangeArrowheads="1"/>
            </p:cNvSpPr>
            <p:nvPr/>
          </p:nvSpPr>
          <p:spPr bwMode="auto">
            <a:xfrm>
              <a:off x="4114800" y="2470150"/>
              <a:ext cx="3086100" cy="215444"/>
            </a:xfrm>
            <a:prstGeom prst="rect">
              <a:avLst/>
            </a:prstGeom>
            <a:grpFill/>
            <a:ln w="9525">
              <a:noFill/>
              <a:miter lim="800000"/>
              <a:headEnd/>
              <a:tailEnd/>
            </a:ln>
          </p:spPr>
          <p:txBody>
            <a:bodyPr wrap="square">
              <a:spAutoFit/>
            </a:bodyPr>
            <a:lstStyle/>
            <a:p>
              <a:pPr>
                <a:spcBef>
                  <a:spcPct val="50000"/>
                </a:spcBef>
                <a:defRPr/>
              </a:pPr>
              <a:r>
                <a:rPr lang="en-US" sz="600" dirty="0"/>
                <a:t>                        </a:t>
              </a:r>
              <a:r>
                <a:rPr lang="en-US" sz="600" dirty="0" smtClean="0"/>
                <a:t>       </a:t>
              </a:r>
              <a:r>
                <a:rPr lang="en-US" sz="800" dirty="0" smtClean="0"/>
                <a:t>6</a:t>
              </a:r>
              <a:r>
                <a:rPr lang="en-US" sz="800" b="1" dirty="0" smtClean="0"/>
                <a:t>                 13          </a:t>
              </a:r>
              <a:r>
                <a:rPr lang="en-US" sz="800" b="1" dirty="0"/>
                <a:t>19        </a:t>
              </a:r>
              <a:r>
                <a:rPr lang="en-US" sz="800" b="1" dirty="0" smtClean="0"/>
                <a:t> 25           </a:t>
              </a:r>
              <a:r>
                <a:rPr lang="en-US" sz="800" b="1" dirty="0"/>
                <a:t>32        </a:t>
              </a:r>
              <a:r>
                <a:rPr lang="en-US" sz="800" b="1" dirty="0" smtClean="0"/>
                <a:t>38         </a:t>
              </a:r>
              <a:r>
                <a:rPr lang="en-US" sz="800" b="1" dirty="0"/>
                <a:t>44 mm/hr  </a:t>
              </a:r>
            </a:p>
          </p:txBody>
        </p:sp>
      </p:grpSp>
      <p:grpSp>
        <p:nvGrpSpPr>
          <p:cNvPr id="61" name="Group 60"/>
          <p:cNvGrpSpPr/>
          <p:nvPr/>
        </p:nvGrpSpPr>
        <p:grpSpPr>
          <a:xfrm>
            <a:off x="381000" y="3581400"/>
            <a:ext cx="4114800" cy="2819400"/>
            <a:chOff x="381000" y="3657600"/>
            <a:chExt cx="4114800" cy="2819400"/>
          </a:xfrm>
        </p:grpSpPr>
        <p:pic>
          <p:nvPicPr>
            <p:cNvPr id="51" name="Picture 50" descr="bltpw06zFeb 20, 2010.gif"/>
            <p:cNvPicPr>
              <a:picLocks noChangeAspect="1"/>
            </p:cNvPicPr>
            <p:nvPr/>
          </p:nvPicPr>
          <p:blipFill>
            <a:blip r:embed="rId8" cstate="print"/>
            <a:stretch>
              <a:fillRect/>
            </a:stretch>
          </p:blipFill>
          <p:spPr>
            <a:xfrm>
              <a:off x="381000" y="3657600"/>
              <a:ext cx="3425834" cy="2799756"/>
            </a:xfrm>
            <a:prstGeom prst="rect">
              <a:avLst/>
            </a:prstGeom>
          </p:spPr>
        </p:pic>
        <p:pic>
          <p:nvPicPr>
            <p:cNvPr id="53" name="Picture 18"/>
            <p:cNvPicPr>
              <a:picLocks noChangeAspect="1" noChangeArrowheads="1"/>
            </p:cNvPicPr>
            <p:nvPr/>
          </p:nvPicPr>
          <p:blipFill>
            <a:blip r:embed="rId9" cstate="print"/>
            <a:srcRect l="38000" t="91629" r="2000" b="223"/>
            <a:stretch>
              <a:fillRect/>
            </a:stretch>
          </p:blipFill>
          <p:spPr bwMode="auto">
            <a:xfrm>
              <a:off x="381000" y="6172200"/>
              <a:ext cx="3429000" cy="304800"/>
            </a:xfrm>
            <a:prstGeom prst="rect">
              <a:avLst/>
            </a:prstGeom>
            <a:noFill/>
            <a:ln w="9525">
              <a:noFill/>
              <a:miter lim="800000"/>
              <a:headEnd/>
              <a:tailEnd/>
            </a:ln>
          </p:spPr>
        </p:pic>
        <p:sp>
          <p:nvSpPr>
            <p:cNvPr id="54" name="TextBox 23"/>
            <p:cNvSpPr txBox="1">
              <a:spLocks noChangeArrowheads="1"/>
            </p:cNvSpPr>
            <p:nvPr/>
          </p:nvSpPr>
          <p:spPr bwMode="auto">
            <a:xfrm>
              <a:off x="381000" y="3657600"/>
              <a:ext cx="2133600" cy="215444"/>
            </a:xfrm>
            <a:prstGeom prst="rect">
              <a:avLst/>
            </a:prstGeom>
            <a:solidFill>
              <a:schemeClr val="bg1"/>
            </a:solidFill>
            <a:ln w="9525">
              <a:noFill/>
              <a:miter lim="800000"/>
              <a:headEnd/>
              <a:tailEnd/>
            </a:ln>
          </p:spPr>
          <p:txBody>
            <a:bodyPr wrap="square">
              <a:spAutoFit/>
            </a:bodyPr>
            <a:lstStyle/>
            <a:p>
              <a:pPr algn="ctr"/>
              <a:r>
                <a:rPr lang="en-US" sz="800" b="1" dirty="0" smtClean="0"/>
                <a:t>Blended Total </a:t>
              </a:r>
              <a:r>
                <a:rPr lang="en-US" sz="800" b="1" dirty="0" err="1" smtClean="0"/>
                <a:t>Precipitable</a:t>
              </a:r>
              <a:r>
                <a:rPr lang="en-US" sz="800" b="1" dirty="0" smtClean="0"/>
                <a:t> Water  (TPW)</a:t>
              </a:r>
              <a:endParaRPr lang="en-US" sz="800" b="1" dirty="0"/>
            </a:p>
          </p:txBody>
        </p:sp>
        <p:sp>
          <p:nvSpPr>
            <p:cNvPr id="55" name="TextBox 15"/>
            <p:cNvSpPr txBox="1">
              <a:spLocks noChangeArrowheads="1"/>
            </p:cNvSpPr>
            <p:nvPr/>
          </p:nvSpPr>
          <p:spPr bwMode="auto">
            <a:xfrm>
              <a:off x="2438400" y="3657600"/>
              <a:ext cx="1371600" cy="215444"/>
            </a:xfrm>
            <a:prstGeom prst="rect">
              <a:avLst/>
            </a:prstGeom>
            <a:solidFill>
              <a:schemeClr val="bg1"/>
            </a:solidFill>
            <a:ln w="9525">
              <a:noFill/>
              <a:miter lim="800000"/>
              <a:headEnd/>
              <a:tailEnd/>
            </a:ln>
          </p:spPr>
          <p:txBody>
            <a:bodyPr wrap="square">
              <a:spAutoFit/>
            </a:bodyPr>
            <a:lstStyle/>
            <a:p>
              <a:pPr algn="ctr"/>
              <a:r>
                <a:rPr lang="en-US" sz="800" b="1" dirty="0" smtClean="0"/>
                <a:t>0600 </a:t>
              </a:r>
              <a:r>
                <a:rPr lang="en-US" sz="800" b="1" dirty="0"/>
                <a:t>UTC </a:t>
              </a:r>
              <a:r>
                <a:rPr lang="en-US" sz="800" b="1" dirty="0" smtClean="0"/>
                <a:t> 20 Feb  2010                                                           </a:t>
              </a:r>
              <a:endParaRPr lang="en-US" sz="800" b="1" dirty="0"/>
            </a:p>
          </p:txBody>
        </p:sp>
        <p:pic>
          <p:nvPicPr>
            <p:cNvPr id="56" name="Picture 6" descr="noaalogo"/>
            <p:cNvPicPr>
              <a:picLocks noChangeAspect="1" noChangeArrowheads="1"/>
            </p:cNvPicPr>
            <p:nvPr/>
          </p:nvPicPr>
          <p:blipFill>
            <a:blip r:embed="rId6" cstate="print"/>
            <a:srcRect/>
            <a:stretch>
              <a:fillRect/>
            </a:stretch>
          </p:blipFill>
          <p:spPr bwMode="auto">
            <a:xfrm>
              <a:off x="4267200" y="4876800"/>
              <a:ext cx="228600" cy="228600"/>
            </a:xfrm>
            <a:prstGeom prst="rect">
              <a:avLst/>
            </a:prstGeom>
            <a:noFill/>
            <a:ln w="9525">
              <a:noFill/>
              <a:miter lim="800000"/>
              <a:headEnd/>
              <a:tailEnd/>
            </a:ln>
          </p:spPr>
        </p:pic>
      </p:grpSp>
      <p:grpSp>
        <p:nvGrpSpPr>
          <p:cNvPr id="62" name="Group 61"/>
          <p:cNvGrpSpPr/>
          <p:nvPr/>
        </p:nvGrpSpPr>
        <p:grpSpPr>
          <a:xfrm>
            <a:off x="4953000" y="3581400"/>
            <a:ext cx="3429000" cy="2895600"/>
            <a:chOff x="4876800" y="3657600"/>
            <a:chExt cx="3429000" cy="2895600"/>
          </a:xfrm>
        </p:grpSpPr>
        <p:pic>
          <p:nvPicPr>
            <p:cNvPr id="57" name="Picture 56" descr="bltpwpct06z Feb 20, 2010.gif"/>
            <p:cNvPicPr>
              <a:picLocks noChangeAspect="1"/>
            </p:cNvPicPr>
            <p:nvPr/>
          </p:nvPicPr>
          <p:blipFill>
            <a:blip r:embed="rId10" cstate="print"/>
            <a:stretch>
              <a:fillRect/>
            </a:stretch>
          </p:blipFill>
          <p:spPr>
            <a:xfrm>
              <a:off x="4876801" y="3657600"/>
              <a:ext cx="3428999" cy="2819400"/>
            </a:xfrm>
            <a:prstGeom prst="rect">
              <a:avLst/>
            </a:prstGeom>
          </p:spPr>
        </p:pic>
        <p:sp>
          <p:nvSpPr>
            <p:cNvPr id="58" name="TextBox 25"/>
            <p:cNvSpPr txBox="1">
              <a:spLocks noChangeArrowheads="1"/>
            </p:cNvSpPr>
            <p:nvPr/>
          </p:nvSpPr>
          <p:spPr bwMode="auto">
            <a:xfrm>
              <a:off x="4876800" y="3657600"/>
              <a:ext cx="1905000" cy="215444"/>
            </a:xfrm>
            <a:prstGeom prst="rect">
              <a:avLst/>
            </a:prstGeom>
            <a:solidFill>
              <a:schemeClr val="bg1"/>
            </a:solidFill>
            <a:ln w="9525">
              <a:noFill/>
              <a:miter lim="800000"/>
              <a:headEnd/>
              <a:tailEnd/>
            </a:ln>
          </p:spPr>
          <p:txBody>
            <a:bodyPr wrap="square">
              <a:spAutoFit/>
            </a:bodyPr>
            <a:lstStyle/>
            <a:p>
              <a:pPr algn="ctr"/>
              <a:r>
                <a:rPr lang="en-US" sz="800" b="1" dirty="0" smtClean="0"/>
                <a:t>Blended </a:t>
              </a:r>
              <a:r>
                <a:rPr lang="en-US" sz="800" b="1" dirty="0"/>
                <a:t>TPW </a:t>
              </a:r>
              <a:r>
                <a:rPr lang="en-US" sz="800" b="1" dirty="0" smtClean="0"/>
                <a:t> Percent of Normal </a:t>
              </a:r>
              <a:endParaRPr lang="en-US" sz="800" b="1" dirty="0"/>
            </a:p>
          </p:txBody>
        </p:sp>
        <p:sp>
          <p:nvSpPr>
            <p:cNvPr id="59" name="TextBox 15"/>
            <p:cNvSpPr txBox="1">
              <a:spLocks noChangeArrowheads="1"/>
            </p:cNvSpPr>
            <p:nvPr/>
          </p:nvSpPr>
          <p:spPr bwMode="auto">
            <a:xfrm>
              <a:off x="6781800" y="3657600"/>
              <a:ext cx="1524000" cy="215444"/>
            </a:xfrm>
            <a:prstGeom prst="rect">
              <a:avLst/>
            </a:prstGeom>
            <a:solidFill>
              <a:schemeClr val="bg1"/>
            </a:solidFill>
            <a:ln w="9525">
              <a:noFill/>
              <a:miter lim="800000"/>
              <a:headEnd/>
              <a:tailEnd/>
            </a:ln>
          </p:spPr>
          <p:txBody>
            <a:bodyPr wrap="square">
              <a:spAutoFit/>
            </a:bodyPr>
            <a:lstStyle/>
            <a:p>
              <a:pPr algn="ctr"/>
              <a:r>
                <a:rPr lang="en-US" sz="800" b="1" dirty="0" smtClean="0"/>
                <a:t>0600 </a:t>
              </a:r>
              <a:r>
                <a:rPr lang="en-US" sz="800" b="1" dirty="0"/>
                <a:t>UTC </a:t>
              </a:r>
              <a:r>
                <a:rPr lang="en-US" sz="800" b="1" dirty="0" smtClean="0"/>
                <a:t>20 Feb  2010                                                                  </a:t>
              </a:r>
              <a:endParaRPr lang="en-US" sz="800" b="1" dirty="0"/>
            </a:p>
          </p:txBody>
        </p:sp>
        <p:pic>
          <p:nvPicPr>
            <p:cNvPr id="60" name="Picture 21"/>
            <p:cNvPicPr>
              <a:picLocks noChangeAspect="1" noChangeArrowheads="1"/>
            </p:cNvPicPr>
            <p:nvPr/>
          </p:nvPicPr>
          <p:blipFill>
            <a:blip r:embed="rId11" cstate="print"/>
            <a:srcRect l="39000" t="91710" r="9763" b="-1555"/>
            <a:stretch>
              <a:fillRect/>
            </a:stretch>
          </p:blipFill>
          <p:spPr bwMode="auto">
            <a:xfrm>
              <a:off x="4876800" y="6172200"/>
              <a:ext cx="3429000" cy="381000"/>
            </a:xfrm>
            <a:prstGeom prst="rect">
              <a:avLst/>
            </a:prstGeom>
            <a:noFill/>
            <a:ln w="9525">
              <a:noFill/>
              <a:miter lim="800000"/>
              <a:headEnd/>
              <a:tailEnd/>
            </a:ln>
          </p:spPr>
        </p:pic>
      </p:grpSp>
      <p:pic>
        <p:nvPicPr>
          <p:cNvPr id="32" name="Picture 4"/>
          <p:cNvPicPr>
            <a:picLocks noChangeAspect="1" noChangeArrowheads="1"/>
          </p:cNvPicPr>
          <p:nvPr/>
        </p:nvPicPr>
        <p:blipFill>
          <a:blip r:embed="rId12" cstate="print"/>
          <a:srcRect/>
          <a:stretch>
            <a:fillRect/>
          </a:stretch>
        </p:blipFill>
        <p:spPr bwMode="auto">
          <a:xfrm>
            <a:off x="6934199" y="39848"/>
            <a:ext cx="2209801" cy="1394670"/>
          </a:xfrm>
          <a:prstGeom prst="rect">
            <a:avLst/>
          </a:prstGeom>
          <a:noFill/>
          <a:ln w="9525">
            <a:noFill/>
            <a:miter lim="800000"/>
            <a:headEnd/>
            <a:tailEnd/>
          </a:ln>
        </p:spPr>
      </p:pic>
      <p:pic>
        <p:nvPicPr>
          <p:cNvPr id="34" name="Picture 6"/>
          <p:cNvPicPr>
            <a:picLocks noChangeAspect="1" noChangeArrowheads="1"/>
          </p:cNvPicPr>
          <p:nvPr/>
        </p:nvPicPr>
        <p:blipFill>
          <a:blip r:embed="rId13" cstate="print"/>
          <a:srcRect/>
          <a:stretch>
            <a:fillRect/>
          </a:stretch>
        </p:blipFill>
        <p:spPr bwMode="auto">
          <a:xfrm>
            <a:off x="5715001" y="1470490"/>
            <a:ext cx="2362199" cy="1425110"/>
          </a:xfrm>
          <a:prstGeom prst="rect">
            <a:avLst/>
          </a:prstGeom>
          <a:noFill/>
          <a:ln w="9525">
            <a:noFill/>
            <a:miter lim="800000"/>
            <a:headEnd/>
            <a:tailEnd/>
          </a:ln>
        </p:spPr>
      </p:pic>
      <p:pic>
        <p:nvPicPr>
          <p:cNvPr id="35" name="Picture 7"/>
          <p:cNvPicPr>
            <a:picLocks noChangeAspect="1" noChangeArrowheads="1"/>
          </p:cNvPicPr>
          <p:nvPr/>
        </p:nvPicPr>
        <p:blipFill>
          <a:blip r:embed="rId14" cstate="print"/>
          <a:srcRect/>
          <a:stretch>
            <a:fillRect/>
          </a:stretch>
        </p:blipFill>
        <p:spPr bwMode="auto">
          <a:xfrm>
            <a:off x="4648199" y="0"/>
            <a:ext cx="2209801" cy="1434517"/>
          </a:xfrm>
          <a:prstGeom prst="rect">
            <a:avLst/>
          </a:prstGeom>
          <a:noFill/>
          <a:ln w="9525">
            <a:noFill/>
            <a:miter lim="800000"/>
            <a:headEnd/>
            <a:tailEnd/>
          </a:ln>
        </p:spPr>
      </p:pic>
      <p:sp>
        <p:nvSpPr>
          <p:cNvPr id="36" name="Text Box 8"/>
          <p:cNvSpPr txBox="1">
            <a:spLocks noChangeArrowheads="1"/>
          </p:cNvSpPr>
          <p:nvPr/>
        </p:nvSpPr>
        <p:spPr bwMode="auto">
          <a:xfrm>
            <a:off x="5632174" y="2691048"/>
            <a:ext cx="387626" cy="204552"/>
          </a:xfrm>
          <a:prstGeom prst="rect">
            <a:avLst/>
          </a:prstGeom>
          <a:noFill/>
          <a:ln w="9525">
            <a:noFill/>
            <a:miter lim="800000"/>
            <a:headEnd/>
            <a:tailEnd/>
          </a:ln>
        </p:spPr>
        <p:txBody>
          <a:bodyPr>
            <a:spAutoFit/>
          </a:bodyPr>
          <a:lstStyle/>
          <a:p>
            <a:pPr algn="ctr">
              <a:spcBef>
                <a:spcPct val="50000"/>
              </a:spcBef>
            </a:pPr>
            <a:r>
              <a:rPr lang="en-US" sz="1000" b="1" dirty="0">
                <a:solidFill>
                  <a:schemeClr val="bg1"/>
                </a:solidFill>
              </a:rPr>
              <a:t>AP</a:t>
            </a:r>
          </a:p>
        </p:txBody>
      </p:sp>
      <p:sp>
        <p:nvSpPr>
          <p:cNvPr id="37" name="Text Box 9"/>
          <p:cNvSpPr txBox="1">
            <a:spLocks noChangeArrowheads="1"/>
          </p:cNvSpPr>
          <p:nvPr/>
        </p:nvSpPr>
        <p:spPr bwMode="auto">
          <a:xfrm>
            <a:off x="8763000" y="1243248"/>
            <a:ext cx="387626" cy="204552"/>
          </a:xfrm>
          <a:prstGeom prst="rect">
            <a:avLst/>
          </a:prstGeom>
          <a:noFill/>
          <a:ln w="9525">
            <a:noFill/>
            <a:miter lim="800000"/>
            <a:headEnd/>
            <a:tailEnd/>
          </a:ln>
        </p:spPr>
        <p:txBody>
          <a:bodyPr>
            <a:spAutoFit/>
          </a:bodyPr>
          <a:lstStyle/>
          <a:p>
            <a:pPr algn="ctr">
              <a:spcBef>
                <a:spcPct val="50000"/>
              </a:spcBef>
            </a:pPr>
            <a:r>
              <a:rPr lang="en-US" sz="1000" b="1" dirty="0">
                <a:solidFill>
                  <a:schemeClr val="bg1"/>
                </a:solidFill>
              </a:rPr>
              <a:t>AP</a:t>
            </a:r>
          </a:p>
        </p:txBody>
      </p:sp>
      <p:sp>
        <p:nvSpPr>
          <p:cNvPr id="39" name="Text Box 11"/>
          <p:cNvSpPr txBox="1">
            <a:spLocks noChangeArrowheads="1"/>
          </p:cNvSpPr>
          <p:nvPr/>
        </p:nvSpPr>
        <p:spPr bwMode="auto">
          <a:xfrm>
            <a:off x="4565374" y="1243248"/>
            <a:ext cx="387626" cy="204552"/>
          </a:xfrm>
          <a:prstGeom prst="rect">
            <a:avLst/>
          </a:prstGeom>
          <a:noFill/>
          <a:ln w="9525">
            <a:noFill/>
            <a:miter lim="800000"/>
            <a:headEnd/>
            <a:tailEnd/>
          </a:ln>
        </p:spPr>
        <p:txBody>
          <a:bodyPr>
            <a:spAutoFit/>
          </a:bodyPr>
          <a:lstStyle/>
          <a:p>
            <a:pPr algn="ctr">
              <a:spcBef>
                <a:spcPct val="50000"/>
              </a:spcBef>
            </a:pPr>
            <a:r>
              <a:rPr lang="en-US" sz="1000" b="1" dirty="0">
                <a:solidFill>
                  <a:schemeClr val="bg1"/>
                </a:solidFill>
              </a:rPr>
              <a:t>AP</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6"/>
          <p:cNvSpPr>
            <a:spLocks noGrp="1" noChangeArrowheads="1"/>
          </p:cNvSpPr>
          <p:nvPr>
            <p:ph type="sldNum" sz="quarter" idx="12"/>
          </p:nvPr>
        </p:nvSpPr>
        <p:spPr>
          <a:xfrm>
            <a:off x="-838200" y="6610350"/>
            <a:ext cx="1143000" cy="476250"/>
          </a:xfrm>
        </p:spPr>
        <p:txBody>
          <a:bodyPr/>
          <a:lstStyle/>
          <a:p>
            <a:pPr>
              <a:defRPr/>
            </a:pPr>
            <a:fld id="{C08BD8EC-0C38-43BF-9623-994D9E1C4343}" type="slidenum">
              <a:rPr lang="en-US" smtClean="0"/>
              <a:pPr>
                <a:defRPr/>
              </a:pPr>
              <a:t>29</a:t>
            </a:fld>
            <a:endParaRPr lang="en-US" dirty="0" smtClean="0"/>
          </a:p>
        </p:txBody>
      </p:sp>
      <p:sp>
        <p:nvSpPr>
          <p:cNvPr id="34819" name="Text Box 4"/>
          <p:cNvSpPr txBox="1">
            <a:spLocks noChangeArrowheads="1"/>
          </p:cNvSpPr>
          <p:nvPr/>
        </p:nvSpPr>
        <p:spPr bwMode="auto">
          <a:xfrm>
            <a:off x="0" y="0"/>
            <a:ext cx="9144000" cy="400050"/>
          </a:xfrm>
          <a:prstGeom prst="rect">
            <a:avLst/>
          </a:prstGeom>
          <a:noFill/>
          <a:ln w="9525">
            <a:noFill/>
            <a:miter lim="800000"/>
            <a:headEnd/>
            <a:tailEnd/>
          </a:ln>
        </p:spPr>
        <p:txBody>
          <a:bodyPr>
            <a:spAutoFit/>
          </a:bodyPr>
          <a:lstStyle/>
          <a:p>
            <a:pPr algn="ctr" eaLnBrk="0" hangingPunct="0">
              <a:spcBef>
                <a:spcPct val="50000"/>
              </a:spcBef>
            </a:pPr>
            <a:r>
              <a:rPr lang="en-US" sz="2000" b="1" dirty="0"/>
              <a:t>“Atmospheric River” and low level moisture </a:t>
            </a:r>
            <a:r>
              <a:rPr lang="en-US" sz="2000" b="1" dirty="0" smtClean="0"/>
              <a:t>advection pattern </a:t>
            </a:r>
            <a:r>
              <a:rPr lang="en-US" sz="2000" b="1" dirty="0"/>
              <a:t>recognition</a:t>
            </a:r>
          </a:p>
        </p:txBody>
      </p:sp>
      <p:pic>
        <p:nvPicPr>
          <p:cNvPr id="12" name="Picture 2" descr="0195PIX"/>
          <p:cNvPicPr>
            <a:picLocks noChangeAspect="1" noChangeArrowheads="1"/>
          </p:cNvPicPr>
          <p:nvPr/>
        </p:nvPicPr>
        <p:blipFill>
          <a:blip r:embed="rId3" cstate="print"/>
          <a:srcRect l="7112" t="3867" r="8171" b="25555"/>
          <a:stretch>
            <a:fillRect/>
          </a:stretch>
        </p:blipFill>
        <p:spPr bwMode="auto">
          <a:xfrm>
            <a:off x="6477000" y="533400"/>
            <a:ext cx="2362200" cy="2819400"/>
          </a:xfrm>
          <a:prstGeom prst="rect">
            <a:avLst/>
          </a:prstGeom>
          <a:noFill/>
          <a:ln w="9525">
            <a:noFill/>
            <a:miter lim="800000"/>
            <a:headEnd/>
            <a:tailEnd/>
          </a:ln>
        </p:spPr>
      </p:pic>
      <p:pic>
        <p:nvPicPr>
          <p:cNvPr id="34821" name="Picture 44"/>
          <p:cNvPicPr>
            <a:picLocks noChangeAspect="1" noChangeArrowheads="1"/>
          </p:cNvPicPr>
          <p:nvPr/>
        </p:nvPicPr>
        <p:blipFill>
          <a:blip r:embed="rId4" cstate="print"/>
          <a:srcRect l="2905" t="9814" r="8789" b="89220"/>
          <a:stretch>
            <a:fillRect/>
          </a:stretch>
        </p:blipFill>
        <p:spPr bwMode="auto">
          <a:xfrm>
            <a:off x="381000" y="6477000"/>
            <a:ext cx="5867400" cy="152400"/>
          </a:xfrm>
          <a:prstGeom prst="rect">
            <a:avLst/>
          </a:prstGeom>
          <a:noFill/>
          <a:ln w="9525">
            <a:noFill/>
            <a:miter lim="800000"/>
            <a:headEnd/>
            <a:tailEnd/>
          </a:ln>
        </p:spPr>
      </p:pic>
      <p:sp>
        <p:nvSpPr>
          <p:cNvPr id="34822" name="Text Box 45"/>
          <p:cNvSpPr txBox="1">
            <a:spLocks noChangeArrowheads="1"/>
          </p:cNvSpPr>
          <p:nvPr/>
        </p:nvSpPr>
        <p:spPr bwMode="auto">
          <a:xfrm>
            <a:off x="381000" y="6629400"/>
            <a:ext cx="6096000" cy="231775"/>
          </a:xfrm>
          <a:prstGeom prst="rect">
            <a:avLst/>
          </a:prstGeom>
          <a:noFill/>
          <a:ln w="9525">
            <a:noFill/>
            <a:miter lim="800000"/>
            <a:headEnd/>
            <a:tailEnd/>
          </a:ln>
        </p:spPr>
        <p:txBody>
          <a:bodyPr lIns="9144" tIns="9144" rIns="9144" bIns="9144">
            <a:spAutoFit/>
          </a:bodyPr>
          <a:lstStyle/>
          <a:p>
            <a:pPr>
              <a:spcBef>
                <a:spcPct val="50000"/>
              </a:spcBef>
            </a:pPr>
            <a:r>
              <a:rPr lang="en-US" sz="1400" b="1" dirty="0"/>
              <a:t>          6        12                25                  38                50                  62   mm                  </a:t>
            </a:r>
          </a:p>
        </p:txBody>
      </p:sp>
      <p:pic>
        <p:nvPicPr>
          <p:cNvPr id="34823" name="Picture 2" descr="http://www.dnoticias.pt/diario/graficos/210210/01diario.jpg"/>
          <p:cNvPicPr>
            <a:picLocks noChangeAspect="1" noChangeArrowheads="1"/>
          </p:cNvPicPr>
          <p:nvPr/>
        </p:nvPicPr>
        <p:blipFill>
          <a:blip r:embed="rId5" cstate="print"/>
          <a:srcRect/>
          <a:stretch>
            <a:fillRect/>
          </a:stretch>
        </p:blipFill>
        <p:spPr bwMode="auto">
          <a:xfrm>
            <a:off x="6477000" y="3657600"/>
            <a:ext cx="2438400" cy="2971800"/>
          </a:xfrm>
          <a:prstGeom prst="rect">
            <a:avLst/>
          </a:prstGeom>
          <a:noFill/>
          <a:ln w="9525">
            <a:noFill/>
            <a:miter lim="800000"/>
            <a:headEnd/>
            <a:tailEnd/>
          </a:ln>
        </p:spPr>
      </p:pic>
      <p:pic>
        <p:nvPicPr>
          <p:cNvPr id="34824" name="Picture 12"/>
          <p:cNvPicPr>
            <a:picLocks noChangeAspect="1" noChangeArrowheads="1"/>
          </p:cNvPicPr>
          <p:nvPr/>
        </p:nvPicPr>
        <p:blipFill>
          <a:blip r:embed="rId6" cstate="print"/>
          <a:srcRect/>
          <a:stretch>
            <a:fillRect/>
          </a:stretch>
        </p:blipFill>
        <p:spPr bwMode="auto">
          <a:xfrm>
            <a:off x="76200" y="3429000"/>
            <a:ext cx="228600" cy="228600"/>
          </a:xfrm>
          <a:prstGeom prst="rect">
            <a:avLst/>
          </a:prstGeom>
          <a:noFill/>
          <a:ln w="9525">
            <a:noFill/>
            <a:miter lim="800000"/>
            <a:headEnd/>
            <a:tailEnd/>
          </a:ln>
        </p:spPr>
      </p:pic>
      <p:pic>
        <p:nvPicPr>
          <p:cNvPr id="34825" name="Picture 19"/>
          <p:cNvPicPr>
            <a:picLocks noChangeAspect="1" noChangeArrowheads="1"/>
          </p:cNvPicPr>
          <p:nvPr/>
        </p:nvPicPr>
        <p:blipFill>
          <a:blip r:embed="rId7" cstate="print"/>
          <a:srcRect l="6000" t="10667" r="603" b="18222"/>
          <a:stretch>
            <a:fillRect/>
          </a:stretch>
        </p:blipFill>
        <p:spPr bwMode="auto">
          <a:xfrm>
            <a:off x="381000" y="3657600"/>
            <a:ext cx="5867400" cy="2819400"/>
          </a:xfrm>
          <a:prstGeom prst="rect">
            <a:avLst/>
          </a:prstGeom>
          <a:noFill/>
          <a:ln w="9525">
            <a:noFill/>
            <a:miter lim="800000"/>
            <a:headEnd/>
            <a:tailEnd/>
          </a:ln>
        </p:spPr>
      </p:pic>
      <p:sp>
        <p:nvSpPr>
          <p:cNvPr id="34826" name="TextBox 24"/>
          <p:cNvSpPr txBox="1">
            <a:spLocks noChangeArrowheads="1"/>
          </p:cNvSpPr>
          <p:nvPr/>
        </p:nvSpPr>
        <p:spPr bwMode="auto">
          <a:xfrm>
            <a:off x="381000" y="6246813"/>
            <a:ext cx="2590800" cy="230187"/>
          </a:xfrm>
          <a:prstGeom prst="rect">
            <a:avLst/>
          </a:prstGeom>
          <a:solidFill>
            <a:schemeClr val="bg1"/>
          </a:solidFill>
          <a:ln w="9525">
            <a:noFill/>
            <a:miter lim="800000"/>
            <a:headEnd/>
            <a:tailEnd/>
          </a:ln>
        </p:spPr>
        <p:txBody>
          <a:bodyPr>
            <a:spAutoFit/>
          </a:bodyPr>
          <a:lstStyle/>
          <a:p>
            <a:r>
              <a:rPr lang="en-US" sz="900" b="1" dirty="0"/>
              <a:t>~1200 UTC 20 February 2010   </a:t>
            </a:r>
            <a:r>
              <a:rPr lang="en-US" sz="900" b="1" dirty="0" smtClean="0"/>
              <a:t>Blended </a:t>
            </a:r>
            <a:r>
              <a:rPr lang="en-US" sz="900" b="1" dirty="0"/>
              <a:t>TPW</a:t>
            </a:r>
          </a:p>
        </p:txBody>
      </p:sp>
      <p:pic>
        <p:nvPicPr>
          <p:cNvPr id="34827" name="Picture 4" descr="map"/>
          <p:cNvPicPr>
            <a:picLocks noChangeAspect="1" noChangeArrowheads="1"/>
          </p:cNvPicPr>
          <p:nvPr/>
        </p:nvPicPr>
        <p:blipFill>
          <a:blip r:embed="rId8" cstate="print"/>
          <a:srcRect/>
          <a:stretch>
            <a:fillRect/>
          </a:stretch>
        </p:blipFill>
        <p:spPr bwMode="auto">
          <a:xfrm>
            <a:off x="5945188" y="6248400"/>
            <a:ext cx="303212" cy="228600"/>
          </a:xfrm>
          <a:prstGeom prst="rect">
            <a:avLst/>
          </a:prstGeom>
          <a:noFill/>
          <a:ln w="9525">
            <a:noFill/>
            <a:miter lim="800000"/>
            <a:headEnd/>
            <a:tailEnd/>
          </a:ln>
        </p:spPr>
      </p:pic>
      <p:grpSp>
        <p:nvGrpSpPr>
          <p:cNvPr id="2" name="Group 31"/>
          <p:cNvGrpSpPr>
            <a:grpSpLocks/>
          </p:cNvGrpSpPr>
          <p:nvPr/>
        </p:nvGrpSpPr>
        <p:grpSpPr bwMode="auto">
          <a:xfrm>
            <a:off x="457200" y="533400"/>
            <a:ext cx="5791200" cy="2819400"/>
            <a:chOff x="457200" y="762000"/>
            <a:chExt cx="5029200" cy="2438400"/>
          </a:xfrm>
        </p:grpSpPr>
        <p:pic>
          <p:nvPicPr>
            <p:cNvPr id="34848" name="Picture 2" descr="ION Image"/>
            <p:cNvPicPr>
              <a:picLocks noChangeAspect="1" noChangeArrowheads="1"/>
            </p:cNvPicPr>
            <p:nvPr/>
          </p:nvPicPr>
          <p:blipFill>
            <a:blip r:embed="rId9" cstate="print"/>
            <a:srcRect l="10803" t="34412" r="21976" b="33965"/>
            <a:stretch>
              <a:fillRect/>
            </a:stretch>
          </p:blipFill>
          <p:spPr bwMode="auto">
            <a:xfrm>
              <a:off x="457200" y="762000"/>
              <a:ext cx="5029200" cy="2438400"/>
            </a:xfrm>
            <a:prstGeom prst="rect">
              <a:avLst/>
            </a:prstGeom>
            <a:noFill/>
            <a:ln w="9525">
              <a:noFill/>
              <a:miter lim="800000"/>
              <a:headEnd/>
              <a:tailEnd/>
            </a:ln>
          </p:spPr>
        </p:pic>
        <p:pic>
          <p:nvPicPr>
            <p:cNvPr id="34849" name="Picture 4" descr="ION Image"/>
            <p:cNvPicPr>
              <a:picLocks noChangeAspect="1" noChangeArrowheads="1"/>
            </p:cNvPicPr>
            <p:nvPr/>
          </p:nvPicPr>
          <p:blipFill>
            <a:blip r:embed="rId10" cstate="print"/>
            <a:srcRect l="70882" t="21581" r="26064" b="46794"/>
            <a:stretch>
              <a:fillRect/>
            </a:stretch>
          </p:blipFill>
          <p:spPr bwMode="auto">
            <a:xfrm>
              <a:off x="5029200" y="762000"/>
              <a:ext cx="228600" cy="2438400"/>
            </a:xfrm>
            <a:prstGeom prst="rect">
              <a:avLst/>
            </a:prstGeom>
            <a:noFill/>
            <a:ln w="9525">
              <a:noFill/>
              <a:miter lim="800000"/>
              <a:headEnd/>
              <a:tailEnd/>
            </a:ln>
          </p:spPr>
        </p:pic>
        <p:pic>
          <p:nvPicPr>
            <p:cNvPr id="34850" name="Picture 4" descr="ION Image"/>
            <p:cNvPicPr>
              <a:picLocks noChangeAspect="1" noChangeArrowheads="1"/>
            </p:cNvPicPr>
            <p:nvPr/>
          </p:nvPicPr>
          <p:blipFill>
            <a:blip r:embed="rId10" cstate="print"/>
            <a:srcRect l="57886" t="22762" r="38855" b="46724"/>
            <a:stretch>
              <a:fillRect/>
            </a:stretch>
          </p:blipFill>
          <p:spPr bwMode="auto">
            <a:xfrm>
              <a:off x="4191000" y="762000"/>
              <a:ext cx="304800" cy="2438400"/>
            </a:xfrm>
            <a:prstGeom prst="rect">
              <a:avLst/>
            </a:prstGeom>
            <a:noFill/>
            <a:ln w="9525">
              <a:noFill/>
              <a:miter lim="800000"/>
              <a:headEnd/>
              <a:tailEnd/>
            </a:ln>
          </p:spPr>
        </p:pic>
        <p:pic>
          <p:nvPicPr>
            <p:cNvPr id="34851" name="Picture 4" descr="ION Image"/>
            <p:cNvPicPr>
              <a:picLocks noChangeAspect="1" noChangeArrowheads="1"/>
            </p:cNvPicPr>
            <p:nvPr/>
          </p:nvPicPr>
          <p:blipFill>
            <a:blip r:embed="rId10" cstate="print"/>
            <a:srcRect l="43410" t="21581" r="51498" b="46794"/>
            <a:stretch>
              <a:fillRect/>
            </a:stretch>
          </p:blipFill>
          <p:spPr bwMode="auto">
            <a:xfrm>
              <a:off x="2819400" y="762000"/>
              <a:ext cx="381000" cy="2438400"/>
            </a:xfrm>
            <a:prstGeom prst="rect">
              <a:avLst/>
            </a:prstGeom>
            <a:noFill/>
            <a:ln w="9525">
              <a:noFill/>
              <a:miter lim="800000"/>
              <a:headEnd/>
              <a:tailEnd/>
            </a:ln>
          </p:spPr>
        </p:pic>
        <p:pic>
          <p:nvPicPr>
            <p:cNvPr id="34852" name="Picture 4" descr="ION Image"/>
            <p:cNvPicPr>
              <a:picLocks noChangeAspect="1" noChangeArrowheads="1"/>
            </p:cNvPicPr>
            <p:nvPr/>
          </p:nvPicPr>
          <p:blipFill>
            <a:blip r:embed="rId10" cstate="print"/>
            <a:srcRect l="30127" t="22252" r="66817" b="46123"/>
            <a:stretch>
              <a:fillRect/>
            </a:stretch>
          </p:blipFill>
          <p:spPr bwMode="auto">
            <a:xfrm>
              <a:off x="2057400" y="762000"/>
              <a:ext cx="228600" cy="2438400"/>
            </a:xfrm>
            <a:prstGeom prst="rect">
              <a:avLst/>
            </a:prstGeom>
            <a:noFill/>
            <a:ln w="9525">
              <a:noFill/>
              <a:miter lim="800000"/>
              <a:headEnd/>
              <a:tailEnd/>
            </a:ln>
          </p:spPr>
        </p:pic>
        <p:pic>
          <p:nvPicPr>
            <p:cNvPr id="34853" name="Picture 4" descr="ION Image"/>
            <p:cNvPicPr>
              <a:picLocks noChangeAspect="1" noChangeArrowheads="1"/>
            </p:cNvPicPr>
            <p:nvPr/>
          </p:nvPicPr>
          <p:blipFill>
            <a:blip r:embed="rId10" cstate="print"/>
            <a:srcRect l="15881" t="21581" r="75815" b="64061"/>
            <a:stretch>
              <a:fillRect/>
            </a:stretch>
          </p:blipFill>
          <p:spPr bwMode="auto">
            <a:xfrm>
              <a:off x="914400" y="762000"/>
              <a:ext cx="621145" cy="1107056"/>
            </a:xfrm>
            <a:prstGeom prst="rect">
              <a:avLst/>
            </a:prstGeom>
            <a:noFill/>
            <a:ln w="9525">
              <a:noFill/>
              <a:miter lim="800000"/>
              <a:headEnd/>
              <a:tailEnd/>
            </a:ln>
          </p:spPr>
        </p:pic>
      </p:grpSp>
      <p:sp>
        <p:nvSpPr>
          <p:cNvPr id="34829" name="TextBox 30"/>
          <p:cNvSpPr txBox="1">
            <a:spLocks noChangeArrowheads="1"/>
          </p:cNvSpPr>
          <p:nvPr/>
        </p:nvSpPr>
        <p:spPr bwMode="auto">
          <a:xfrm>
            <a:off x="457200" y="533400"/>
            <a:ext cx="3352800" cy="228600"/>
          </a:xfrm>
          <a:prstGeom prst="rect">
            <a:avLst/>
          </a:prstGeom>
          <a:solidFill>
            <a:schemeClr val="bg1"/>
          </a:solidFill>
          <a:ln w="9525">
            <a:noFill/>
            <a:miter lim="800000"/>
            <a:headEnd/>
            <a:tailEnd/>
          </a:ln>
        </p:spPr>
        <p:txBody>
          <a:bodyPr>
            <a:spAutoFit/>
          </a:bodyPr>
          <a:lstStyle/>
          <a:p>
            <a:r>
              <a:rPr lang="en-US" sz="900" b="1" dirty="0"/>
              <a:t>Morning of  8 January 1995   DMSP SSM/I  TPW  F-10 &amp; 11</a:t>
            </a:r>
          </a:p>
        </p:txBody>
      </p:sp>
      <p:sp>
        <p:nvSpPr>
          <p:cNvPr id="42" name="Right Arrow 41"/>
          <p:cNvSpPr/>
          <p:nvPr/>
        </p:nvSpPr>
        <p:spPr>
          <a:xfrm rot="19216566">
            <a:off x="654050" y="2725738"/>
            <a:ext cx="1447800" cy="185737"/>
          </a:xfrm>
          <a:prstGeom prst="rightArrow">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43" name="Right Arrow 42"/>
          <p:cNvSpPr/>
          <p:nvPr/>
        </p:nvSpPr>
        <p:spPr>
          <a:xfrm rot="19216566">
            <a:off x="1838325" y="1876425"/>
            <a:ext cx="1168400" cy="214313"/>
          </a:xfrm>
          <a:prstGeom prst="rightArrow">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45" name="Right Arrow 44"/>
          <p:cNvSpPr/>
          <p:nvPr/>
        </p:nvSpPr>
        <p:spPr>
          <a:xfrm rot="20996757">
            <a:off x="2835275" y="1508125"/>
            <a:ext cx="381000" cy="212725"/>
          </a:xfrm>
          <a:prstGeom prst="rightArrow">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46" name="Right Arrow 45"/>
          <p:cNvSpPr/>
          <p:nvPr/>
        </p:nvSpPr>
        <p:spPr>
          <a:xfrm rot="920408">
            <a:off x="3227388" y="1566863"/>
            <a:ext cx="414337" cy="173037"/>
          </a:xfrm>
          <a:prstGeom prst="rightArrow">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47" name="Right Arrow 46"/>
          <p:cNvSpPr/>
          <p:nvPr/>
        </p:nvSpPr>
        <p:spPr>
          <a:xfrm rot="21283433">
            <a:off x="3632200" y="1570038"/>
            <a:ext cx="1009650" cy="182562"/>
          </a:xfrm>
          <a:prstGeom prst="rightArrow">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48" name="Right Arrow 47"/>
          <p:cNvSpPr/>
          <p:nvPr/>
        </p:nvSpPr>
        <p:spPr>
          <a:xfrm rot="20790112">
            <a:off x="4598988" y="1428750"/>
            <a:ext cx="614362" cy="177800"/>
          </a:xfrm>
          <a:prstGeom prst="rightArrow">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49" name="Right Arrow 48"/>
          <p:cNvSpPr/>
          <p:nvPr/>
        </p:nvSpPr>
        <p:spPr>
          <a:xfrm rot="19695489">
            <a:off x="5165725" y="1266825"/>
            <a:ext cx="381000" cy="169863"/>
          </a:xfrm>
          <a:prstGeom prst="rightArrow">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50" name="Right Arrow 49"/>
          <p:cNvSpPr/>
          <p:nvPr/>
        </p:nvSpPr>
        <p:spPr>
          <a:xfrm rot="19710325">
            <a:off x="5499100" y="1039813"/>
            <a:ext cx="533400" cy="190500"/>
          </a:xfrm>
          <a:prstGeom prst="rightArrow">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51" name="Right Arrow 50"/>
          <p:cNvSpPr/>
          <p:nvPr/>
        </p:nvSpPr>
        <p:spPr>
          <a:xfrm rot="20758591">
            <a:off x="1296988" y="5224463"/>
            <a:ext cx="1447800" cy="187325"/>
          </a:xfrm>
          <a:prstGeom prst="rightArrow">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52" name="Right Arrow 51"/>
          <p:cNvSpPr/>
          <p:nvPr/>
        </p:nvSpPr>
        <p:spPr>
          <a:xfrm rot="20936998">
            <a:off x="2738438" y="4933950"/>
            <a:ext cx="1447800" cy="187325"/>
          </a:xfrm>
          <a:prstGeom prst="rightArrow">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53" name="Right Arrow 52"/>
          <p:cNvSpPr/>
          <p:nvPr/>
        </p:nvSpPr>
        <p:spPr>
          <a:xfrm rot="21030933">
            <a:off x="4186238" y="4689475"/>
            <a:ext cx="1447800" cy="187325"/>
          </a:xfrm>
          <a:prstGeom prst="rightArrow">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pic>
        <p:nvPicPr>
          <p:cNvPr id="34841" name="Picture 32" descr="http://www.ssmi.com/graphics2/ssmi/v07/f10/large/global/day/passes/vapor/1995/01/f10_1995_01_08_morning_vapor_v7.png"/>
          <p:cNvPicPr>
            <a:picLocks noChangeAspect="1" noChangeArrowheads="1"/>
          </p:cNvPicPr>
          <p:nvPr/>
        </p:nvPicPr>
        <p:blipFill>
          <a:blip r:embed="rId11" cstate="print"/>
          <a:srcRect l="22231" t="94418" r="39626" b="2791"/>
          <a:stretch>
            <a:fillRect/>
          </a:stretch>
        </p:blipFill>
        <p:spPr bwMode="auto">
          <a:xfrm>
            <a:off x="457200" y="3276600"/>
            <a:ext cx="5791200" cy="152400"/>
          </a:xfrm>
          <a:prstGeom prst="rect">
            <a:avLst/>
          </a:prstGeom>
          <a:noFill/>
          <a:ln w="9525">
            <a:noFill/>
            <a:miter lim="800000"/>
            <a:headEnd/>
            <a:tailEnd/>
          </a:ln>
        </p:spPr>
      </p:pic>
      <p:sp>
        <p:nvSpPr>
          <p:cNvPr id="34842" name="TextBox 32"/>
          <p:cNvSpPr txBox="1">
            <a:spLocks noChangeArrowheads="1"/>
          </p:cNvSpPr>
          <p:nvPr/>
        </p:nvSpPr>
        <p:spPr bwMode="auto">
          <a:xfrm>
            <a:off x="457200" y="3349625"/>
            <a:ext cx="6324600" cy="307975"/>
          </a:xfrm>
          <a:prstGeom prst="rect">
            <a:avLst/>
          </a:prstGeom>
          <a:noFill/>
          <a:ln w="9525">
            <a:noFill/>
            <a:miter lim="800000"/>
            <a:headEnd/>
            <a:tailEnd/>
          </a:ln>
        </p:spPr>
        <p:txBody>
          <a:bodyPr>
            <a:spAutoFit/>
          </a:bodyPr>
          <a:lstStyle/>
          <a:p>
            <a:r>
              <a:rPr lang="en-US" sz="1400"/>
              <a:t>                    </a:t>
            </a:r>
            <a:r>
              <a:rPr lang="en-US" sz="1400" b="1"/>
              <a:t>15                   30                    45                      &gt; 60 mm</a:t>
            </a:r>
          </a:p>
        </p:txBody>
      </p:sp>
      <p:grpSp>
        <p:nvGrpSpPr>
          <p:cNvPr id="3" name="Group 32"/>
          <p:cNvGrpSpPr>
            <a:grpSpLocks/>
          </p:cNvGrpSpPr>
          <p:nvPr/>
        </p:nvGrpSpPr>
        <p:grpSpPr bwMode="auto">
          <a:xfrm>
            <a:off x="5257800" y="5715000"/>
            <a:ext cx="990600" cy="749300"/>
            <a:chOff x="1219200" y="851356"/>
            <a:chExt cx="990600" cy="748845"/>
          </a:xfrm>
        </p:grpSpPr>
        <p:grpSp>
          <p:nvGrpSpPr>
            <p:cNvPr id="4" name="Group 12"/>
            <p:cNvGrpSpPr>
              <a:grpSpLocks/>
            </p:cNvGrpSpPr>
            <p:nvPr/>
          </p:nvGrpSpPr>
          <p:grpSpPr bwMode="auto">
            <a:xfrm>
              <a:off x="1219200" y="914401"/>
              <a:ext cx="990600" cy="685800"/>
              <a:chOff x="152400" y="76200"/>
              <a:chExt cx="2057400" cy="1524000"/>
            </a:xfrm>
          </p:grpSpPr>
          <p:pic>
            <p:nvPicPr>
              <p:cNvPr id="34846" name="Picture 2"/>
              <p:cNvPicPr>
                <a:picLocks noChangeAspect="1" noChangeArrowheads="1"/>
              </p:cNvPicPr>
              <p:nvPr/>
            </p:nvPicPr>
            <p:blipFill>
              <a:blip r:embed="rId12" cstate="print"/>
              <a:srcRect l="27438" t="21875" r="39635" b="46875"/>
              <a:stretch>
                <a:fillRect/>
              </a:stretch>
            </p:blipFill>
            <p:spPr bwMode="auto">
              <a:xfrm>
                <a:off x="152400" y="76200"/>
                <a:ext cx="2057400" cy="1524000"/>
              </a:xfrm>
              <a:prstGeom prst="rect">
                <a:avLst/>
              </a:prstGeom>
              <a:noFill/>
              <a:ln w="9525">
                <a:noFill/>
                <a:miter lim="800000"/>
                <a:headEnd/>
                <a:tailEnd/>
              </a:ln>
            </p:spPr>
          </p:pic>
          <p:sp>
            <p:nvSpPr>
              <p:cNvPr id="37" name="Rectangle 36"/>
              <p:cNvSpPr/>
              <p:nvPr/>
            </p:nvSpPr>
            <p:spPr>
              <a:xfrm>
                <a:off x="152400" y="457895"/>
                <a:ext cx="989135" cy="38076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sp>
          <p:nvSpPr>
            <p:cNvPr id="34845" name="TextBox 34"/>
            <p:cNvSpPr txBox="1">
              <a:spLocks noChangeArrowheads="1"/>
            </p:cNvSpPr>
            <p:nvPr/>
          </p:nvSpPr>
          <p:spPr bwMode="auto">
            <a:xfrm>
              <a:off x="1447800" y="851356"/>
              <a:ext cx="152400" cy="215444"/>
            </a:xfrm>
            <a:prstGeom prst="rect">
              <a:avLst/>
            </a:prstGeom>
            <a:solidFill>
              <a:schemeClr val="bg1"/>
            </a:solidFill>
            <a:ln w="9525">
              <a:noFill/>
              <a:miter lim="800000"/>
              <a:headEnd/>
              <a:tailEnd/>
            </a:ln>
          </p:spPr>
          <p:txBody>
            <a:bodyPr>
              <a:spAutoFit/>
            </a:bodyPr>
            <a:lstStyle/>
            <a:p>
              <a:r>
                <a:rPr lang="en-US" sz="800" b="1">
                  <a:solidFill>
                    <a:srgbClr val="FF0000"/>
                  </a:solidFill>
                </a:rPr>
                <a:t>L</a:t>
              </a:r>
            </a:p>
          </p:txBody>
        </p:sp>
      </p:grpSp>
      <p:sp>
        <p:nvSpPr>
          <p:cNvPr id="38" name="TextBox 37"/>
          <p:cNvSpPr txBox="1"/>
          <p:nvPr/>
        </p:nvSpPr>
        <p:spPr>
          <a:xfrm>
            <a:off x="6553200" y="3395246"/>
            <a:ext cx="2286000" cy="338554"/>
          </a:xfrm>
          <a:prstGeom prst="rect">
            <a:avLst/>
          </a:prstGeom>
          <a:noFill/>
        </p:spPr>
        <p:txBody>
          <a:bodyPr wrap="square" rtlCol="0">
            <a:spAutoFit/>
          </a:bodyPr>
          <a:lstStyle/>
          <a:p>
            <a:pPr algn="ctr"/>
            <a:r>
              <a:rPr lang="en-US" sz="1600" b="1" dirty="0" smtClean="0"/>
              <a:t>The Results</a:t>
            </a:r>
            <a:endParaRPr lang="en-US" sz="1600" b="1"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E5565830-FF8A-4357-A9DF-6524F4D4C384}" type="slidenum">
              <a:rPr lang="en-US" smtClean="0"/>
              <a:pPr>
                <a:defRPr/>
              </a:pPr>
              <a:t>3</a:t>
            </a:fld>
            <a:endParaRPr lang="en-US"/>
          </a:p>
        </p:txBody>
      </p:sp>
      <p:sp>
        <p:nvSpPr>
          <p:cNvPr id="6147" name="TextBox 2"/>
          <p:cNvSpPr txBox="1">
            <a:spLocks noChangeArrowheads="1"/>
          </p:cNvSpPr>
          <p:nvPr/>
        </p:nvSpPr>
        <p:spPr bwMode="auto">
          <a:xfrm>
            <a:off x="0" y="0"/>
            <a:ext cx="9144000" cy="5355312"/>
          </a:xfrm>
          <a:prstGeom prst="rect">
            <a:avLst/>
          </a:prstGeom>
          <a:noFill/>
          <a:ln w="9525">
            <a:noFill/>
            <a:miter lim="800000"/>
            <a:headEnd/>
            <a:tailEnd/>
          </a:ln>
        </p:spPr>
        <p:txBody>
          <a:bodyPr>
            <a:spAutoFit/>
          </a:bodyPr>
          <a:lstStyle/>
          <a:p>
            <a:pPr algn="ctr"/>
            <a:r>
              <a:rPr lang="en-US" sz="2800" b="1" u="sng" dirty="0"/>
              <a:t>Session Outline</a:t>
            </a:r>
          </a:p>
          <a:p>
            <a:endParaRPr lang="en-US" sz="2000" dirty="0"/>
          </a:p>
          <a:p>
            <a:endParaRPr lang="en-US" sz="2000" dirty="0"/>
          </a:p>
          <a:p>
            <a:endParaRPr lang="en-US" sz="2000" dirty="0"/>
          </a:p>
          <a:p>
            <a:r>
              <a:rPr lang="en-US" sz="2000" dirty="0"/>
              <a:t>         -   Importance of Low Earth Orbiting (LEO) Microwave </a:t>
            </a:r>
            <a:r>
              <a:rPr lang="en-US" sz="2000" dirty="0" smtClean="0"/>
              <a:t>Products</a:t>
            </a:r>
          </a:p>
          <a:p>
            <a:endParaRPr lang="en-US" sz="2000" dirty="0"/>
          </a:p>
          <a:p>
            <a:r>
              <a:rPr lang="en-US" sz="2000" dirty="0" smtClean="0"/>
              <a:t>         </a:t>
            </a:r>
          </a:p>
          <a:p>
            <a:r>
              <a:rPr lang="en-US" sz="2000" dirty="0" smtClean="0"/>
              <a:t>         -   The LEO Satellites</a:t>
            </a:r>
            <a:endParaRPr lang="en-US" sz="2000" dirty="0"/>
          </a:p>
          <a:p>
            <a:endParaRPr lang="en-US" sz="2000" dirty="0"/>
          </a:p>
          <a:p>
            <a:r>
              <a:rPr lang="en-US" sz="2000" dirty="0"/>
              <a:t>        </a:t>
            </a:r>
            <a:endParaRPr lang="en-US" sz="2000" dirty="0" smtClean="0"/>
          </a:p>
          <a:p>
            <a:r>
              <a:rPr lang="en-US" sz="2000" dirty="0" smtClean="0"/>
              <a:t>         </a:t>
            </a:r>
            <a:r>
              <a:rPr lang="en-US" sz="2000" dirty="0"/>
              <a:t>-   Overview of LEO TPW, RR and </a:t>
            </a:r>
            <a:r>
              <a:rPr lang="en-US" sz="1600" dirty="0"/>
              <a:t>winds                       </a:t>
            </a:r>
            <a:r>
              <a:rPr lang="en-US" dirty="0"/>
              <a:t>applications</a:t>
            </a:r>
            <a:r>
              <a:rPr lang="en-US" sz="2000" dirty="0"/>
              <a:t>;   </a:t>
            </a:r>
            <a:r>
              <a:rPr lang="en-US" sz="1600" dirty="0"/>
              <a:t>    </a:t>
            </a:r>
          </a:p>
          <a:p>
            <a:r>
              <a:rPr lang="en-US" sz="1600" dirty="0"/>
              <a:t>                                                                                                               </a:t>
            </a:r>
            <a:endParaRPr lang="en-US" dirty="0"/>
          </a:p>
          <a:p>
            <a:r>
              <a:rPr lang="en-US" sz="1600" dirty="0"/>
              <a:t>                                                                                                               </a:t>
            </a:r>
            <a:r>
              <a:rPr lang="en-US" dirty="0"/>
              <a:t>comparisons with</a:t>
            </a:r>
          </a:p>
          <a:p>
            <a:r>
              <a:rPr lang="en-US" sz="1600" dirty="0"/>
              <a:t>           </a:t>
            </a:r>
            <a:r>
              <a:rPr lang="en-US" sz="2000" dirty="0"/>
              <a:t>-   Overview of Blended TPW and RR </a:t>
            </a:r>
            <a:r>
              <a:rPr lang="en-US" sz="2000" dirty="0" smtClean="0"/>
              <a:t>                     </a:t>
            </a:r>
            <a:r>
              <a:rPr lang="en-US" dirty="0"/>
              <a:t>GEO imagery </a:t>
            </a:r>
          </a:p>
          <a:p>
            <a:endParaRPr lang="en-US" sz="2000" dirty="0"/>
          </a:p>
          <a:p>
            <a:r>
              <a:rPr lang="en-US" sz="2000" dirty="0"/>
              <a:t>        </a:t>
            </a:r>
          </a:p>
          <a:p>
            <a:r>
              <a:rPr lang="en-US" sz="2000" dirty="0"/>
              <a:t>         -   The </a:t>
            </a:r>
            <a:r>
              <a:rPr lang="en-US" sz="2000" dirty="0" err="1"/>
              <a:t>Madiera</a:t>
            </a:r>
            <a:r>
              <a:rPr lang="en-US" sz="2000" dirty="0"/>
              <a:t> Flood Event: </a:t>
            </a:r>
            <a:r>
              <a:rPr lang="en-US" sz="2000" dirty="0" smtClean="0"/>
              <a:t> TPW </a:t>
            </a:r>
            <a:r>
              <a:rPr lang="en-US" sz="2000" dirty="0"/>
              <a:t>and </a:t>
            </a:r>
            <a:r>
              <a:rPr lang="en-US" sz="2000" dirty="0" smtClean="0"/>
              <a:t>RR applications</a:t>
            </a:r>
            <a:endParaRPr lang="en-US" sz="2000" dirty="0"/>
          </a:p>
        </p:txBody>
      </p:sp>
      <p:sp>
        <p:nvSpPr>
          <p:cNvPr id="4" name="Right Brace 3"/>
          <p:cNvSpPr/>
          <p:nvPr/>
        </p:nvSpPr>
        <p:spPr>
          <a:xfrm>
            <a:off x="5943600" y="3124200"/>
            <a:ext cx="381000" cy="1219200"/>
          </a:xfrm>
          <a:prstGeom prst="rightBrace">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0" y="0"/>
            <a:ext cx="9144000" cy="6858000"/>
            <a:chOff x="0" y="0"/>
            <a:chExt cx="9144000" cy="6858000"/>
          </a:xfrm>
        </p:grpSpPr>
        <p:pic>
          <p:nvPicPr>
            <p:cNvPr id="29" name="Picture 28" descr="Movie of bltpw 18z Feb 18 to 18z Feb 20, 2010.gif"/>
            <p:cNvPicPr>
              <a:picLocks noChangeAspect="1"/>
            </p:cNvPicPr>
            <p:nvPr/>
          </p:nvPicPr>
          <p:blipFill>
            <a:blip r:embed="rId3" cstate="print"/>
            <a:stretch>
              <a:fillRect/>
            </a:stretch>
          </p:blipFill>
          <p:spPr>
            <a:xfrm>
              <a:off x="3166" y="0"/>
              <a:ext cx="9137668" cy="6858000"/>
            </a:xfrm>
            <a:prstGeom prst="rect">
              <a:avLst/>
            </a:prstGeom>
          </p:spPr>
        </p:pic>
        <p:sp>
          <p:nvSpPr>
            <p:cNvPr id="39" name="Text Box 26"/>
            <p:cNvSpPr txBox="1">
              <a:spLocks noChangeArrowheads="1"/>
            </p:cNvSpPr>
            <p:nvPr/>
          </p:nvSpPr>
          <p:spPr bwMode="auto">
            <a:xfrm>
              <a:off x="0" y="0"/>
              <a:ext cx="9144000" cy="707886"/>
            </a:xfrm>
            <a:prstGeom prst="rect">
              <a:avLst/>
            </a:prstGeom>
            <a:solidFill>
              <a:schemeClr val="bg1"/>
            </a:solidFill>
            <a:ln w="9525">
              <a:noFill/>
              <a:miter lim="800000"/>
              <a:headEnd/>
              <a:tailEnd/>
            </a:ln>
          </p:spPr>
          <p:txBody>
            <a:bodyPr wrap="square">
              <a:spAutoFit/>
            </a:bodyPr>
            <a:lstStyle/>
            <a:p>
              <a:pPr algn="ctr">
                <a:spcBef>
                  <a:spcPct val="50000"/>
                </a:spcBef>
              </a:pPr>
              <a:r>
                <a:rPr lang="en-US" sz="2000" b="1" dirty="0"/>
                <a:t>NOAA </a:t>
              </a:r>
              <a:r>
                <a:rPr lang="en-US" sz="2000" b="1" dirty="0" smtClean="0"/>
                <a:t>Blended Total </a:t>
              </a:r>
              <a:r>
                <a:rPr lang="en-US" sz="2000" b="1" dirty="0" err="1" smtClean="0"/>
                <a:t>Precipitable</a:t>
              </a:r>
              <a:r>
                <a:rPr lang="en-US" sz="2000" b="1" dirty="0" smtClean="0"/>
                <a:t> Water (TPW) Loop                                                                                                                                               1800 UTC 18 Feb to 1800 UTC 20 Feb 2010</a:t>
              </a:r>
              <a:endParaRPr lang="en-US" sz="2000" b="1" dirty="0"/>
            </a:p>
          </p:txBody>
        </p:sp>
        <p:pic>
          <p:nvPicPr>
            <p:cNvPr id="40" name="Picture 18"/>
            <p:cNvPicPr>
              <a:picLocks noChangeAspect="1" noChangeArrowheads="1"/>
            </p:cNvPicPr>
            <p:nvPr/>
          </p:nvPicPr>
          <p:blipFill>
            <a:blip r:embed="rId4" cstate="print"/>
            <a:srcRect l="38000" t="91629" r="2000" b="223"/>
            <a:stretch>
              <a:fillRect/>
            </a:stretch>
          </p:blipFill>
          <p:spPr bwMode="auto">
            <a:xfrm>
              <a:off x="0" y="6248400"/>
              <a:ext cx="9144000" cy="609600"/>
            </a:xfrm>
            <a:prstGeom prst="rect">
              <a:avLst/>
            </a:prstGeom>
            <a:noFill/>
            <a:ln w="9525">
              <a:noFill/>
              <a:miter lim="800000"/>
              <a:headEnd/>
              <a:tailEnd/>
            </a:ln>
          </p:spPr>
        </p:pic>
        <p:pic>
          <p:nvPicPr>
            <p:cNvPr id="41" name="Picture 27"/>
            <p:cNvPicPr>
              <a:picLocks noChangeAspect="1" noChangeArrowheads="1"/>
            </p:cNvPicPr>
            <p:nvPr/>
          </p:nvPicPr>
          <p:blipFill>
            <a:blip r:embed="rId5" cstate="print"/>
            <a:srcRect/>
            <a:stretch>
              <a:fillRect/>
            </a:stretch>
          </p:blipFill>
          <p:spPr bwMode="auto">
            <a:xfrm>
              <a:off x="8686800" y="6096000"/>
              <a:ext cx="447675" cy="447675"/>
            </a:xfrm>
            <a:prstGeom prst="rect">
              <a:avLst/>
            </a:prstGeom>
            <a:noFill/>
            <a:ln w="9525">
              <a:noFill/>
              <a:miter lim="800000"/>
              <a:headEnd/>
              <a:tailEnd/>
            </a:ln>
          </p:spPr>
        </p:pic>
      </p:gr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0" y="0"/>
            <a:ext cx="9144000" cy="7010400"/>
            <a:chOff x="0" y="0"/>
            <a:chExt cx="9144000" cy="7010400"/>
          </a:xfrm>
        </p:grpSpPr>
        <p:pic>
          <p:nvPicPr>
            <p:cNvPr id="41" name="Picture 27"/>
            <p:cNvPicPr>
              <a:picLocks noChangeAspect="1" noChangeArrowheads="1"/>
            </p:cNvPicPr>
            <p:nvPr/>
          </p:nvPicPr>
          <p:blipFill>
            <a:blip r:embed="rId3" cstate="print"/>
            <a:srcRect/>
            <a:stretch>
              <a:fillRect/>
            </a:stretch>
          </p:blipFill>
          <p:spPr bwMode="auto">
            <a:xfrm>
              <a:off x="8686800" y="6181725"/>
              <a:ext cx="447675" cy="447675"/>
            </a:xfrm>
            <a:prstGeom prst="rect">
              <a:avLst/>
            </a:prstGeom>
            <a:noFill/>
            <a:ln w="9525">
              <a:noFill/>
              <a:miter lim="800000"/>
              <a:headEnd/>
              <a:tailEnd/>
            </a:ln>
          </p:spPr>
        </p:pic>
        <p:pic>
          <p:nvPicPr>
            <p:cNvPr id="15" name="Picture 14" descr="movie of bltpwpct 18z Feb 18 to 18z Feb 20, 2010.gif"/>
            <p:cNvPicPr>
              <a:picLocks noChangeAspect="1"/>
            </p:cNvPicPr>
            <p:nvPr/>
          </p:nvPicPr>
          <p:blipFill>
            <a:blip r:embed="rId4" cstate="print"/>
            <a:stretch>
              <a:fillRect/>
            </a:stretch>
          </p:blipFill>
          <p:spPr>
            <a:xfrm>
              <a:off x="0" y="0"/>
              <a:ext cx="9137668" cy="6858000"/>
            </a:xfrm>
            <a:prstGeom prst="rect">
              <a:avLst/>
            </a:prstGeom>
          </p:spPr>
        </p:pic>
        <p:pic>
          <p:nvPicPr>
            <p:cNvPr id="25" name="Picture 21"/>
            <p:cNvPicPr>
              <a:picLocks noChangeAspect="1" noChangeArrowheads="1"/>
            </p:cNvPicPr>
            <p:nvPr/>
          </p:nvPicPr>
          <p:blipFill>
            <a:blip r:embed="rId5" cstate="print"/>
            <a:srcRect l="39000" t="91710" r="2000" b="-1555"/>
            <a:stretch>
              <a:fillRect/>
            </a:stretch>
          </p:blipFill>
          <p:spPr bwMode="auto">
            <a:xfrm>
              <a:off x="0" y="6248400"/>
              <a:ext cx="9144000" cy="762000"/>
            </a:xfrm>
            <a:prstGeom prst="rect">
              <a:avLst/>
            </a:prstGeom>
            <a:noFill/>
            <a:ln w="9525">
              <a:noFill/>
              <a:miter lim="800000"/>
              <a:headEnd/>
              <a:tailEnd/>
            </a:ln>
          </p:spPr>
        </p:pic>
        <p:sp>
          <p:nvSpPr>
            <p:cNvPr id="26" name="Text Box 26"/>
            <p:cNvSpPr txBox="1">
              <a:spLocks noChangeArrowheads="1"/>
            </p:cNvSpPr>
            <p:nvPr/>
          </p:nvSpPr>
          <p:spPr bwMode="auto">
            <a:xfrm>
              <a:off x="0" y="0"/>
              <a:ext cx="9144000" cy="707886"/>
            </a:xfrm>
            <a:prstGeom prst="rect">
              <a:avLst/>
            </a:prstGeom>
            <a:solidFill>
              <a:schemeClr val="bg1"/>
            </a:solidFill>
            <a:ln w="9525">
              <a:noFill/>
              <a:miter lim="800000"/>
              <a:headEnd/>
              <a:tailEnd/>
            </a:ln>
          </p:spPr>
          <p:txBody>
            <a:bodyPr wrap="square">
              <a:spAutoFit/>
            </a:bodyPr>
            <a:lstStyle/>
            <a:p>
              <a:pPr algn="ctr">
                <a:spcBef>
                  <a:spcPct val="50000"/>
                </a:spcBef>
              </a:pPr>
              <a:r>
                <a:rPr lang="en-US" sz="2000" b="1" dirty="0"/>
                <a:t>NOAA </a:t>
              </a:r>
              <a:r>
                <a:rPr lang="en-US" sz="2000" b="1" dirty="0" smtClean="0"/>
                <a:t>Blended TPW Percent of Normal Loop                                                                                                                                               1800 UTC 18 Feb to 1800 UTC 20 Feb 2010</a:t>
              </a:r>
              <a:endParaRPr lang="en-US" sz="2000" b="1" dirty="0"/>
            </a:p>
          </p:txBody>
        </p:sp>
        <p:pic>
          <p:nvPicPr>
            <p:cNvPr id="27" name="Picture 27"/>
            <p:cNvPicPr>
              <a:picLocks noChangeAspect="1" noChangeArrowheads="1"/>
            </p:cNvPicPr>
            <p:nvPr/>
          </p:nvPicPr>
          <p:blipFill>
            <a:blip r:embed="rId3" cstate="print"/>
            <a:srcRect/>
            <a:stretch>
              <a:fillRect/>
            </a:stretch>
          </p:blipFill>
          <p:spPr bwMode="auto">
            <a:xfrm>
              <a:off x="8686800" y="6105525"/>
              <a:ext cx="447675" cy="447675"/>
            </a:xfrm>
            <a:prstGeom prst="rect">
              <a:avLst/>
            </a:prstGeom>
            <a:noFill/>
            <a:ln w="9525">
              <a:noFill/>
              <a:miter lim="800000"/>
              <a:headEnd/>
              <a:tailEnd/>
            </a:ln>
          </p:spPr>
        </p:pic>
      </p:gr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ext Box 8"/>
          <p:cNvSpPr txBox="1">
            <a:spLocks noChangeArrowheads="1"/>
          </p:cNvSpPr>
          <p:nvPr/>
        </p:nvSpPr>
        <p:spPr bwMode="auto">
          <a:xfrm>
            <a:off x="-76200" y="1889125"/>
            <a:ext cx="381000" cy="244475"/>
          </a:xfrm>
          <a:prstGeom prst="rect">
            <a:avLst/>
          </a:prstGeom>
          <a:noFill/>
          <a:ln w="9525">
            <a:noFill/>
            <a:miter lim="800000"/>
            <a:headEnd/>
            <a:tailEnd/>
          </a:ln>
        </p:spPr>
        <p:txBody>
          <a:bodyPr>
            <a:spAutoFit/>
          </a:bodyPr>
          <a:lstStyle/>
          <a:p>
            <a:pPr algn="ctr">
              <a:spcBef>
                <a:spcPct val="50000"/>
              </a:spcBef>
            </a:pPr>
            <a:r>
              <a:rPr lang="en-US" sz="1000" b="1">
                <a:solidFill>
                  <a:schemeClr val="bg1"/>
                </a:solidFill>
              </a:rPr>
              <a:t>AP</a:t>
            </a:r>
          </a:p>
        </p:txBody>
      </p:sp>
      <p:pic>
        <p:nvPicPr>
          <p:cNvPr id="37891" name="Picture 18"/>
          <p:cNvPicPr>
            <a:picLocks noChangeAspect="1" noChangeArrowheads="1"/>
          </p:cNvPicPr>
          <p:nvPr/>
        </p:nvPicPr>
        <p:blipFill>
          <a:blip r:embed="rId3" cstate="print"/>
          <a:srcRect l="38000" t="91629" r="2000" b="223"/>
          <a:stretch>
            <a:fillRect/>
          </a:stretch>
        </p:blipFill>
        <p:spPr bwMode="auto">
          <a:xfrm>
            <a:off x="838200" y="2667000"/>
            <a:ext cx="6934200" cy="457200"/>
          </a:xfrm>
          <a:prstGeom prst="rect">
            <a:avLst/>
          </a:prstGeom>
          <a:noFill/>
          <a:ln w="9525">
            <a:noFill/>
            <a:miter lim="800000"/>
            <a:headEnd/>
            <a:tailEnd/>
          </a:ln>
        </p:spPr>
      </p:pic>
      <p:pic>
        <p:nvPicPr>
          <p:cNvPr id="37892" name="Picture 27"/>
          <p:cNvPicPr>
            <a:picLocks noChangeAspect="1" noChangeArrowheads="1"/>
          </p:cNvPicPr>
          <p:nvPr/>
        </p:nvPicPr>
        <p:blipFill>
          <a:blip r:embed="rId4" cstate="print"/>
          <a:srcRect/>
          <a:stretch>
            <a:fillRect/>
          </a:stretch>
        </p:blipFill>
        <p:spPr bwMode="auto">
          <a:xfrm>
            <a:off x="152400" y="2743200"/>
            <a:ext cx="447675" cy="447675"/>
          </a:xfrm>
          <a:prstGeom prst="rect">
            <a:avLst/>
          </a:prstGeom>
          <a:noFill/>
          <a:ln w="9525">
            <a:noFill/>
            <a:miter lim="800000"/>
            <a:headEnd/>
            <a:tailEnd/>
          </a:ln>
        </p:spPr>
      </p:pic>
      <p:sp>
        <p:nvSpPr>
          <p:cNvPr id="37893" name="TextBox 57"/>
          <p:cNvSpPr txBox="1">
            <a:spLocks noChangeArrowheads="1"/>
          </p:cNvSpPr>
          <p:nvPr/>
        </p:nvSpPr>
        <p:spPr bwMode="auto">
          <a:xfrm>
            <a:off x="0" y="1219200"/>
            <a:ext cx="914400" cy="584200"/>
          </a:xfrm>
          <a:prstGeom prst="rect">
            <a:avLst/>
          </a:prstGeom>
          <a:noFill/>
          <a:ln w="9525">
            <a:noFill/>
            <a:miter lim="800000"/>
            <a:headEnd/>
            <a:tailEnd/>
          </a:ln>
        </p:spPr>
        <p:txBody>
          <a:bodyPr>
            <a:spAutoFit/>
          </a:bodyPr>
          <a:lstStyle/>
          <a:p>
            <a:pPr algn="ctr"/>
            <a:r>
              <a:rPr lang="en-US" sz="1600" b="1" dirty="0"/>
              <a:t>Merged TPW</a:t>
            </a:r>
          </a:p>
        </p:txBody>
      </p:sp>
      <p:sp>
        <p:nvSpPr>
          <p:cNvPr id="37894" name="TextBox 59"/>
          <p:cNvSpPr txBox="1">
            <a:spLocks noChangeArrowheads="1"/>
          </p:cNvSpPr>
          <p:nvPr/>
        </p:nvSpPr>
        <p:spPr bwMode="auto">
          <a:xfrm>
            <a:off x="7696200" y="236538"/>
            <a:ext cx="1447800" cy="830262"/>
          </a:xfrm>
          <a:prstGeom prst="rect">
            <a:avLst/>
          </a:prstGeom>
          <a:noFill/>
          <a:ln w="9525">
            <a:noFill/>
            <a:miter lim="800000"/>
            <a:headEnd/>
            <a:tailEnd/>
          </a:ln>
        </p:spPr>
        <p:txBody>
          <a:bodyPr>
            <a:spAutoFit/>
          </a:bodyPr>
          <a:lstStyle/>
          <a:p>
            <a:pPr algn="ctr"/>
            <a:r>
              <a:rPr lang="en-US" sz="1200" b="1" dirty="0"/>
              <a:t>Unusually strong       high level jet crossing moisture plume</a:t>
            </a:r>
          </a:p>
        </p:txBody>
      </p:sp>
      <p:grpSp>
        <p:nvGrpSpPr>
          <p:cNvPr id="2" name="Group 56"/>
          <p:cNvGrpSpPr>
            <a:grpSpLocks/>
          </p:cNvGrpSpPr>
          <p:nvPr/>
        </p:nvGrpSpPr>
        <p:grpSpPr bwMode="auto">
          <a:xfrm>
            <a:off x="838200" y="152400"/>
            <a:ext cx="7010400" cy="2514600"/>
            <a:chOff x="838200" y="228600"/>
            <a:chExt cx="7010400" cy="2514600"/>
          </a:xfrm>
        </p:grpSpPr>
        <p:pic>
          <p:nvPicPr>
            <p:cNvPr id="37920" name="Picture 19"/>
            <p:cNvPicPr>
              <a:picLocks noChangeAspect="1" noChangeArrowheads="1"/>
            </p:cNvPicPr>
            <p:nvPr/>
          </p:nvPicPr>
          <p:blipFill>
            <a:blip r:embed="rId5" cstate="print"/>
            <a:srcRect l="6000" t="12408" b="30122"/>
            <a:stretch>
              <a:fillRect/>
            </a:stretch>
          </p:blipFill>
          <p:spPr bwMode="auto">
            <a:xfrm>
              <a:off x="838200" y="228600"/>
              <a:ext cx="6934200" cy="2514600"/>
            </a:xfrm>
            <a:prstGeom prst="rect">
              <a:avLst/>
            </a:prstGeom>
            <a:noFill/>
            <a:ln w="9525">
              <a:noFill/>
              <a:miter lim="800000"/>
              <a:headEnd/>
              <a:tailEnd/>
            </a:ln>
          </p:spPr>
        </p:pic>
        <p:grpSp>
          <p:nvGrpSpPr>
            <p:cNvPr id="3" name="Group 41"/>
            <p:cNvGrpSpPr>
              <a:grpSpLocks/>
            </p:cNvGrpSpPr>
            <p:nvPr/>
          </p:nvGrpSpPr>
          <p:grpSpPr bwMode="auto">
            <a:xfrm>
              <a:off x="2061988" y="975120"/>
              <a:ext cx="5333080" cy="683214"/>
              <a:chOff x="1609368" y="1109976"/>
              <a:chExt cx="5333677" cy="681789"/>
            </a:xfrm>
          </p:grpSpPr>
          <p:sp>
            <p:nvSpPr>
              <p:cNvPr id="43" name="Right Arrow 42"/>
              <p:cNvSpPr/>
              <p:nvPr/>
            </p:nvSpPr>
            <p:spPr>
              <a:xfrm rot="21167764">
                <a:off x="1609368" y="1639683"/>
                <a:ext cx="533460" cy="152082"/>
              </a:xfrm>
              <a:prstGeom prst="rightArrow">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6" name="Right Arrow 45"/>
              <p:cNvSpPr/>
              <p:nvPr/>
            </p:nvSpPr>
            <p:spPr>
              <a:xfrm rot="21364663">
                <a:off x="4810127" y="1184039"/>
                <a:ext cx="533460" cy="152082"/>
              </a:xfrm>
              <a:prstGeom prst="rightArrow">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7" name="Right Arrow 46"/>
              <p:cNvSpPr/>
              <p:nvPr/>
            </p:nvSpPr>
            <p:spPr>
              <a:xfrm rot="21298287">
                <a:off x="5346394" y="1157107"/>
                <a:ext cx="533460" cy="152082"/>
              </a:xfrm>
              <a:prstGeom prst="rightArrow">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8" name="Right Arrow 47"/>
              <p:cNvSpPr/>
              <p:nvPr/>
            </p:nvSpPr>
            <p:spPr>
              <a:xfrm rot="21398673">
                <a:off x="5879799" y="1109976"/>
                <a:ext cx="533460" cy="152082"/>
              </a:xfrm>
              <a:prstGeom prst="rightArrow">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9" name="Right Arrow 48"/>
              <p:cNvSpPr/>
              <p:nvPr/>
            </p:nvSpPr>
            <p:spPr>
              <a:xfrm rot="21417513">
                <a:off x="6409585" y="1111409"/>
                <a:ext cx="533460" cy="152082"/>
              </a:xfrm>
              <a:prstGeom prst="rightArrow">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1" name="Right Arrow 50"/>
              <p:cNvSpPr/>
              <p:nvPr/>
            </p:nvSpPr>
            <p:spPr>
              <a:xfrm rot="21061613">
                <a:off x="4276597" y="1242044"/>
                <a:ext cx="533460" cy="152082"/>
              </a:xfrm>
              <a:prstGeom prst="rightArrow">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2" name="Right Arrow 51"/>
              <p:cNvSpPr/>
              <p:nvPr/>
            </p:nvSpPr>
            <p:spPr>
              <a:xfrm rot="21078064">
                <a:off x="3742642" y="1293038"/>
                <a:ext cx="533460" cy="152082"/>
              </a:xfrm>
              <a:prstGeom prst="rightArrow">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3" name="Right Arrow 52"/>
              <p:cNvSpPr/>
              <p:nvPr/>
            </p:nvSpPr>
            <p:spPr>
              <a:xfrm rot="21108890">
                <a:off x="2142828" y="1563642"/>
                <a:ext cx="533460" cy="152082"/>
              </a:xfrm>
              <a:prstGeom prst="rightArrow">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4" name="Right Arrow 53"/>
              <p:cNvSpPr/>
              <p:nvPr/>
            </p:nvSpPr>
            <p:spPr>
              <a:xfrm rot="20864885">
                <a:off x="3212388" y="1371574"/>
                <a:ext cx="533460" cy="152082"/>
              </a:xfrm>
              <a:prstGeom prst="rightArrow">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5" name="Right Arrow 54"/>
              <p:cNvSpPr/>
              <p:nvPr/>
            </p:nvSpPr>
            <p:spPr>
              <a:xfrm rot="20851857">
                <a:off x="2678757" y="1475169"/>
                <a:ext cx="533460" cy="152082"/>
              </a:xfrm>
              <a:prstGeom prst="rightArrow">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sp>
          <p:nvSpPr>
            <p:cNvPr id="37922" name="Text Box 15"/>
            <p:cNvSpPr txBox="1">
              <a:spLocks noChangeArrowheads="1"/>
            </p:cNvSpPr>
            <p:nvPr/>
          </p:nvSpPr>
          <p:spPr bwMode="auto">
            <a:xfrm>
              <a:off x="7010400" y="1600200"/>
              <a:ext cx="838200" cy="646113"/>
            </a:xfrm>
            <a:prstGeom prst="rect">
              <a:avLst/>
            </a:prstGeom>
            <a:noFill/>
            <a:ln w="9525">
              <a:noFill/>
              <a:miter lim="800000"/>
              <a:headEnd/>
              <a:tailEnd/>
            </a:ln>
          </p:spPr>
          <p:txBody>
            <a:bodyPr>
              <a:spAutoFit/>
            </a:bodyPr>
            <a:lstStyle/>
            <a:p>
              <a:pPr algn="ctr">
                <a:spcBef>
                  <a:spcPct val="50000"/>
                </a:spcBef>
              </a:pPr>
              <a:r>
                <a:rPr lang="en-US" sz="1200" b="1">
                  <a:solidFill>
                    <a:schemeClr val="bg1"/>
                  </a:solidFill>
                </a:rPr>
                <a:t>12 UTC                                                            20 Feb       2010</a:t>
              </a:r>
            </a:p>
          </p:txBody>
        </p:sp>
        <p:sp>
          <p:nvSpPr>
            <p:cNvPr id="37923" name="TextBox 58"/>
            <p:cNvSpPr txBox="1">
              <a:spLocks noChangeArrowheads="1"/>
            </p:cNvSpPr>
            <p:nvPr/>
          </p:nvSpPr>
          <p:spPr bwMode="auto">
            <a:xfrm rot="21355769">
              <a:off x="4104060" y="811624"/>
              <a:ext cx="2822776" cy="307777"/>
            </a:xfrm>
            <a:prstGeom prst="rect">
              <a:avLst/>
            </a:prstGeom>
            <a:noFill/>
            <a:ln w="9525">
              <a:noFill/>
              <a:miter lim="800000"/>
              <a:headEnd/>
              <a:tailEnd/>
            </a:ln>
          </p:spPr>
          <p:txBody>
            <a:bodyPr wrap="square">
              <a:spAutoFit/>
            </a:bodyPr>
            <a:lstStyle/>
            <a:p>
              <a:r>
                <a:rPr lang="en-US" sz="1400" b="1" dirty="0"/>
                <a:t>250 </a:t>
              </a:r>
              <a:r>
                <a:rPr lang="en-US" sz="1400" b="1" dirty="0" err="1"/>
                <a:t>hPa</a:t>
              </a:r>
              <a:r>
                <a:rPr lang="en-US" sz="1400" b="1" dirty="0"/>
                <a:t>  </a:t>
              </a:r>
              <a:r>
                <a:rPr lang="en-US" sz="1400" b="1" dirty="0" smtClean="0"/>
                <a:t>polar-subtropical jet</a:t>
              </a:r>
              <a:endParaRPr lang="en-US" sz="1400" b="1" dirty="0"/>
            </a:p>
          </p:txBody>
        </p:sp>
        <p:sp>
          <p:nvSpPr>
            <p:cNvPr id="61" name="Right Arrow 60"/>
            <p:cNvSpPr/>
            <p:nvPr/>
          </p:nvSpPr>
          <p:spPr>
            <a:xfrm rot="21087308">
              <a:off x="2817813" y="1700681"/>
              <a:ext cx="1447800" cy="187325"/>
            </a:xfrm>
            <a:prstGeom prst="rightArrow">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62" name="Right Arrow 61"/>
            <p:cNvSpPr/>
            <p:nvPr/>
          </p:nvSpPr>
          <p:spPr>
            <a:xfrm rot="20936998">
              <a:off x="4262438" y="1431925"/>
              <a:ext cx="1447800" cy="187325"/>
            </a:xfrm>
            <a:prstGeom prst="rightArrow">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63" name="Right Arrow 62"/>
            <p:cNvSpPr/>
            <p:nvPr/>
          </p:nvSpPr>
          <p:spPr>
            <a:xfrm rot="20845533">
              <a:off x="5711825" y="1188800"/>
              <a:ext cx="1139825" cy="173037"/>
            </a:xfrm>
            <a:prstGeom prst="rightArrow">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37927" name="TextBox 63"/>
            <p:cNvSpPr txBox="1">
              <a:spLocks noChangeArrowheads="1"/>
            </p:cNvSpPr>
            <p:nvPr/>
          </p:nvSpPr>
          <p:spPr bwMode="auto">
            <a:xfrm rot="20840269">
              <a:off x="3988598" y="1550156"/>
              <a:ext cx="2357656" cy="307777"/>
            </a:xfrm>
            <a:prstGeom prst="rect">
              <a:avLst/>
            </a:prstGeom>
            <a:noFill/>
            <a:ln w="9525">
              <a:noFill/>
              <a:miter lim="800000"/>
              <a:headEnd/>
              <a:tailEnd/>
            </a:ln>
          </p:spPr>
          <p:txBody>
            <a:bodyPr wrap="square">
              <a:spAutoFit/>
            </a:bodyPr>
            <a:lstStyle/>
            <a:p>
              <a:r>
                <a:rPr lang="en-US" sz="1400" b="1" dirty="0"/>
                <a:t>850 </a:t>
              </a:r>
              <a:r>
                <a:rPr lang="en-US" sz="1400" b="1" dirty="0" err="1" smtClean="0"/>
                <a:t>hPa</a:t>
              </a:r>
              <a:r>
                <a:rPr lang="en-US" sz="1400" b="1" dirty="0" smtClean="0"/>
                <a:t> low level jet</a:t>
              </a:r>
              <a:endParaRPr lang="en-US" sz="1400" b="1" dirty="0"/>
            </a:p>
          </p:txBody>
        </p:sp>
      </p:grpSp>
      <p:sp>
        <p:nvSpPr>
          <p:cNvPr id="37896" name="TextBox 64"/>
          <p:cNvSpPr txBox="1">
            <a:spLocks noChangeArrowheads="1"/>
          </p:cNvSpPr>
          <p:nvPr/>
        </p:nvSpPr>
        <p:spPr bwMode="auto">
          <a:xfrm>
            <a:off x="7696200" y="1371600"/>
            <a:ext cx="1447800" cy="1384300"/>
          </a:xfrm>
          <a:prstGeom prst="rect">
            <a:avLst/>
          </a:prstGeom>
          <a:noFill/>
          <a:ln w="9525">
            <a:noFill/>
            <a:miter lim="800000"/>
            <a:headEnd/>
            <a:tailEnd/>
          </a:ln>
        </p:spPr>
        <p:txBody>
          <a:bodyPr>
            <a:spAutoFit/>
          </a:bodyPr>
          <a:lstStyle/>
          <a:p>
            <a:pPr algn="ctr"/>
            <a:r>
              <a:rPr lang="en-US" sz="1200" b="1" dirty="0"/>
              <a:t>Unusually strong low level jet parallel highest moisture for maximum moisture transport</a:t>
            </a:r>
          </a:p>
        </p:txBody>
      </p:sp>
      <p:sp>
        <p:nvSpPr>
          <p:cNvPr id="28" name="Right Arrow 27"/>
          <p:cNvSpPr/>
          <p:nvPr/>
        </p:nvSpPr>
        <p:spPr bwMode="auto">
          <a:xfrm>
            <a:off x="8153400" y="76200"/>
            <a:ext cx="533400" cy="152400"/>
          </a:xfrm>
          <a:prstGeom prst="rightArrow">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9" name="Right Arrow 28"/>
          <p:cNvSpPr/>
          <p:nvPr/>
        </p:nvSpPr>
        <p:spPr>
          <a:xfrm>
            <a:off x="7924800" y="2743200"/>
            <a:ext cx="1060450" cy="173038"/>
          </a:xfrm>
          <a:prstGeom prst="rightArrow">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pic>
        <p:nvPicPr>
          <p:cNvPr id="37899" name="Picture 2" descr="http://www.ssmi.com/grafix/amsr/v07/amsre/large/global/day/chrono/rain/2010/02/amsre_2010_02_20_utc_pm_rain_v7.png"/>
          <p:cNvPicPr>
            <a:picLocks noChangeAspect="1" noChangeArrowheads="1"/>
          </p:cNvPicPr>
          <p:nvPr/>
        </p:nvPicPr>
        <p:blipFill>
          <a:blip r:embed="rId6" cstate="print"/>
          <a:srcRect l="74745" t="26811" r="12071" b="61169"/>
          <a:stretch>
            <a:fillRect/>
          </a:stretch>
        </p:blipFill>
        <p:spPr bwMode="auto">
          <a:xfrm>
            <a:off x="2514600" y="5029200"/>
            <a:ext cx="4222750" cy="1600200"/>
          </a:xfrm>
          <a:prstGeom prst="rect">
            <a:avLst/>
          </a:prstGeom>
          <a:noFill/>
          <a:ln w="9525">
            <a:noFill/>
            <a:miter lim="800000"/>
            <a:headEnd/>
            <a:tailEnd/>
          </a:ln>
        </p:spPr>
      </p:pic>
      <p:sp>
        <p:nvSpPr>
          <p:cNvPr id="37900" name="TextBox 2"/>
          <p:cNvSpPr txBox="1">
            <a:spLocks noChangeArrowheads="1"/>
          </p:cNvSpPr>
          <p:nvPr/>
        </p:nvSpPr>
        <p:spPr bwMode="auto">
          <a:xfrm>
            <a:off x="5988050" y="6337300"/>
            <a:ext cx="869950" cy="215900"/>
          </a:xfrm>
          <a:prstGeom prst="rect">
            <a:avLst/>
          </a:prstGeom>
          <a:noFill/>
          <a:ln w="9525">
            <a:noFill/>
            <a:miter lim="800000"/>
            <a:headEnd/>
            <a:tailEnd/>
          </a:ln>
        </p:spPr>
        <p:txBody>
          <a:bodyPr>
            <a:spAutoFit/>
          </a:bodyPr>
          <a:lstStyle/>
          <a:p>
            <a:r>
              <a:rPr lang="en-US" sz="800" b="1" dirty="0"/>
              <a:t>1336 UTC/20</a:t>
            </a:r>
          </a:p>
        </p:txBody>
      </p:sp>
      <p:sp>
        <p:nvSpPr>
          <p:cNvPr id="37901" name="TextBox 3"/>
          <p:cNvSpPr txBox="1">
            <a:spLocks noChangeArrowheads="1"/>
          </p:cNvSpPr>
          <p:nvPr/>
        </p:nvSpPr>
        <p:spPr bwMode="auto">
          <a:xfrm>
            <a:off x="4387850" y="6400800"/>
            <a:ext cx="946150" cy="215900"/>
          </a:xfrm>
          <a:prstGeom prst="rect">
            <a:avLst/>
          </a:prstGeom>
          <a:noFill/>
          <a:ln w="9525">
            <a:noFill/>
            <a:miter lim="800000"/>
            <a:headEnd/>
            <a:tailEnd/>
          </a:ln>
        </p:spPr>
        <p:txBody>
          <a:bodyPr>
            <a:spAutoFit/>
          </a:bodyPr>
          <a:lstStyle/>
          <a:p>
            <a:r>
              <a:rPr lang="en-US" sz="800" b="1" dirty="0"/>
              <a:t>1518 UTC/20</a:t>
            </a:r>
          </a:p>
        </p:txBody>
      </p:sp>
      <p:pic>
        <p:nvPicPr>
          <p:cNvPr id="37902" name="Picture 2" descr="http://www.ssmi.com/grafix/amsr/v07/amsre/large/global/day/chrono/rain/2010/02/amsre_2010_02_20_utc_pm_rain_v7.png"/>
          <p:cNvPicPr>
            <a:picLocks noChangeAspect="1" noChangeArrowheads="1"/>
          </p:cNvPicPr>
          <p:nvPr/>
        </p:nvPicPr>
        <p:blipFill>
          <a:blip r:embed="rId6" cstate="print"/>
          <a:srcRect l="76781" t="94403" r="10555" b="3731"/>
          <a:stretch>
            <a:fillRect/>
          </a:stretch>
        </p:blipFill>
        <p:spPr bwMode="auto">
          <a:xfrm>
            <a:off x="7620000" y="6629400"/>
            <a:ext cx="914400" cy="76200"/>
          </a:xfrm>
          <a:prstGeom prst="rect">
            <a:avLst/>
          </a:prstGeom>
          <a:noFill/>
          <a:ln w="9525">
            <a:noFill/>
            <a:miter lim="800000"/>
            <a:headEnd/>
            <a:tailEnd/>
          </a:ln>
        </p:spPr>
      </p:pic>
      <p:pic>
        <p:nvPicPr>
          <p:cNvPr id="37903" name="Picture 2" descr="http://www.ssmi.com/grafix/amsr/v07/amsre/large/global/day/chrono/rain/2010/02/amsre_2010_02_20_utc_pm_rain_v7.png"/>
          <p:cNvPicPr>
            <a:picLocks noChangeAspect="1" noChangeArrowheads="1"/>
          </p:cNvPicPr>
          <p:nvPr/>
        </p:nvPicPr>
        <p:blipFill>
          <a:blip r:embed="rId6" cstate="print"/>
          <a:srcRect l="63062" t="94403" r="25330" b="2798"/>
          <a:stretch>
            <a:fillRect/>
          </a:stretch>
        </p:blipFill>
        <p:spPr bwMode="auto">
          <a:xfrm>
            <a:off x="6858000" y="6629400"/>
            <a:ext cx="838200" cy="76200"/>
          </a:xfrm>
          <a:prstGeom prst="rect">
            <a:avLst/>
          </a:prstGeom>
          <a:noFill/>
          <a:ln w="9525">
            <a:noFill/>
            <a:miter lim="800000"/>
            <a:headEnd/>
            <a:tailEnd/>
          </a:ln>
        </p:spPr>
      </p:pic>
      <p:grpSp>
        <p:nvGrpSpPr>
          <p:cNvPr id="4" name="Group 57"/>
          <p:cNvGrpSpPr>
            <a:grpSpLocks/>
          </p:cNvGrpSpPr>
          <p:nvPr/>
        </p:nvGrpSpPr>
        <p:grpSpPr bwMode="auto">
          <a:xfrm>
            <a:off x="76200" y="3124200"/>
            <a:ext cx="9067800" cy="1922492"/>
            <a:chOff x="76200" y="3276600"/>
            <a:chExt cx="9067800" cy="1922744"/>
          </a:xfrm>
        </p:grpSpPr>
        <p:grpSp>
          <p:nvGrpSpPr>
            <p:cNvPr id="5" name="Group 63"/>
            <p:cNvGrpSpPr>
              <a:grpSpLocks/>
            </p:cNvGrpSpPr>
            <p:nvPr/>
          </p:nvGrpSpPr>
          <p:grpSpPr bwMode="auto">
            <a:xfrm>
              <a:off x="76200" y="3276600"/>
              <a:ext cx="8991600" cy="1600200"/>
              <a:chOff x="76200" y="3810000"/>
              <a:chExt cx="8991600" cy="1600200"/>
            </a:xfrm>
          </p:grpSpPr>
          <p:pic>
            <p:nvPicPr>
              <p:cNvPr id="37912" name="Picture 33"/>
              <p:cNvPicPr>
                <a:picLocks noChangeAspect="1"/>
              </p:cNvPicPr>
              <p:nvPr/>
            </p:nvPicPr>
            <p:blipFill>
              <a:blip r:embed="rId7" cstate="print"/>
              <a:srcRect l="28333" t="18182" r="18333" b="31818"/>
              <a:stretch>
                <a:fillRect/>
              </a:stretch>
            </p:blipFill>
            <p:spPr bwMode="auto">
              <a:xfrm>
                <a:off x="76200" y="4038600"/>
                <a:ext cx="2133600" cy="1371600"/>
              </a:xfrm>
              <a:prstGeom prst="rect">
                <a:avLst/>
              </a:prstGeom>
              <a:noFill/>
              <a:ln w="9525">
                <a:noFill/>
                <a:miter lim="800000"/>
                <a:headEnd/>
                <a:tailEnd/>
              </a:ln>
            </p:spPr>
          </p:pic>
          <p:sp>
            <p:nvSpPr>
              <p:cNvPr id="37913" name="TextBox 34"/>
              <p:cNvSpPr txBox="1">
                <a:spLocks noChangeArrowheads="1"/>
              </p:cNvSpPr>
              <p:nvPr/>
            </p:nvSpPr>
            <p:spPr bwMode="auto">
              <a:xfrm>
                <a:off x="76200" y="3810000"/>
                <a:ext cx="2133600" cy="246221"/>
              </a:xfrm>
              <a:prstGeom prst="rect">
                <a:avLst/>
              </a:prstGeom>
              <a:noFill/>
              <a:ln w="9525">
                <a:noFill/>
                <a:miter lim="800000"/>
                <a:headEnd/>
                <a:tailEnd/>
              </a:ln>
            </p:spPr>
            <p:txBody>
              <a:bodyPr>
                <a:spAutoFit/>
              </a:bodyPr>
              <a:lstStyle/>
              <a:p>
                <a:pPr algn="ctr"/>
                <a:r>
                  <a:rPr lang="en-US" sz="1000" b="1" dirty="0"/>
                  <a:t>early morning 20 Feb 2010</a:t>
                </a:r>
              </a:p>
            </p:txBody>
          </p:sp>
          <p:pic>
            <p:nvPicPr>
              <p:cNvPr id="37914" name="Picture 35"/>
              <p:cNvPicPr>
                <a:picLocks noChangeAspect="1"/>
              </p:cNvPicPr>
              <p:nvPr/>
            </p:nvPicPr>
            <p:blipFill>
              <a:blip r:embed="rId8" cstate="print"/>
              <a:srcRect l="28333" t="19911" r="20000" b="33156"/>
              <a:stretch>
                <a:fillRect/>
              </a:stretch>
            </p:blipFill>
            <p:spPr bwMode="auto">
              <a:xfrm>
                <a:off x="2362200" y="4038600"/>
                <a:ext cx="2133600" cy="1371600"/>
              </a:xfrm>
              <a:prstGeom prst="rect">
                <a:avLst/>
              </a:prstGeom>
              <a:noFill/>
              <a:ln w="9525">
                <a:noFill/>
                <a:miter lim="800000"/>
                <a:headEnd/>
                <a:tailEnd/>
              </a:ln>
            </p:spPr>
          </p:pic>
          <p:sp>
            <p:nvSpPr>
              <p:cNvPr id="37915" name="TextBox 36"/>
              <p:cNvSpPr txBox="1">
                <a:spLocks noChangeArrowheads="1"/>
              </p:cNvSpPr>
              <p:nvPr/>
            </p:nvSpPr>
            <p:spPr bwMode="auto">
              <a:xfrm>
                <a:off x="2362200" y="3810000"/>
                <a:ext cx="2133600" cy="246221"/>
              </a:xfrm>
              <a:prstGeom prst="rect">
                <a:avLst/>
              </a:prstGeom>
              <a:noFill/>
              <a:ln w="9525">
                <a:noFill/>
                <a:miter lim="800000"/>
                <a:headEnd/>
                <a:tailEnd/>
              </a:ln>
            </p:spPr>
            <p:txBody>
              <a:bodyPr>
                <a:spAutoFit/>
              </a:bodyPr>
              <a:lstStyle/>
              <a:p>
                <a:pPr algn="ctr"/>
                <a:r>
                  <a:rPr lang="en-US" sz="1000" b="1" dirty="0"/>
                  <a:t>mid morning 20 Feb 2010</a:t>
                </a:r>
              </a:p>
            </p:txBody>
          </p:sp>
          <p:pic>
            <p:nvPicPr>
              <p:cNvPr id="37916" name="Picture 37"/>
              <p:cNvPicPr>
                <a:picLocks noChangeAspect="1"/>
              </p:cNvPicPr>
              <p:nvPr/>
            </p:nvPicPr>
            <p:blipFill>
              <a:blip r:embed="rId9" cstate="print"/>
              <a:srcRect l="28333" t="18091" r="18333" b="33910"/>
              <a:stretch>
                <a:fillRect/>
              </a:stretch>
            </p:blipFill>
            <p:spPr bwMode="auto">
              <a:xfrm>
                <a:off x="4648200" y="4038600"/>
                <a:ext cx="2133600" cy="1371600"/>
              </a:xfrm>
              <a:prstGeom prst="rect">
                <a:avLst/>
              </a:prstGeom>
              <a:noFill/>
              <a:ln w="9525">
                <a:noFill/>
                <a:miter lim="800000"/>
                <a:headEnd/>
                <a:tailEnd/>
              </a:ln>
            </p:spPr>
          </p:pic>
          <p:sp>
            <p:nvSpPr>
              <p:cNvPr id="37917" name="TextBox 38"/>
              <p:cNvSpPr txBox="1">
                <a:spLocks noChangeArrowheads="1"/>
              </p:cNvSpPr>
              <p:nvPr/>
            </p:nvSpPr>
            <p:spPr bwMode="auto">
              <a:xfrm>
                <a:off x="4648200" y="3810000"/>
                <a:ext cx="2133600" cy="246221"/>
              </a:xfrm>
              <a:prstGeom prst="rect">
                <a:avLst/>
              </a:prstGeom>
              <a:noFill/>
              <a:ln w="9525">
                <a:noFill/>
                <a:miter lim="800000"/>
                <a:headEnd/>
                <a:tailEnd/>
              </a:ln>
            </p:spPr>
            <p:txBody>
              <a:bodyPr>
                <a:spAutoFit/>
              </a:bodyPr>
              <a:lstStyle/>
              <a:p>
                <a:pPr algn="ctr"/>
                <a:r>
                  <a:rPr lang="en-US" sz="1000" b="1" dirty="0"/>
                  <a:t>midday 20 Feb 2010</a:t>
                </a:r>
              </a:p>
            </p:txBody>
          </p:sp>
          <p:pic>
            <p:nvPicPr>
              <p:cNvPr id="37918" name="Picture 39"/>
              <p:cNvPicPr>
                <a:picLocks noChangeAspect="1"/>
              </p:cNvPicPr>
              <p:nvPr/>
            </p:nvPicPr>
            <p:blipFill>
              <a:blip r:embed="rId10" cstate="print"/>
              <a:srcRect l="28333" t="18091" r="18333" b="33910"/>
              <a:stretch>
                <a:fillRect/>
              </a:stretch>
            </p:blipFill>
            <p:spPr bwMode="auto">
              <a:xfrm>
                <a:off x="6934200" y="4038600"/>
                <a:ext cx="2133600" cy="1371600"/>
              </a:xfrm>
              <a:prstGeom prst="rect">
                <a:avLst/>
              </a:prstGeom>
              <a:noFill/>
              <a:ln w="9525">
                <a:noFill/>
                <a:miter lim="800000"/>
                <a:headEnd/>
                <a:tailEnd/>
              </a:ln>
            </p:spPr>
          </p:pic>
          <p:sp>
            <p:nvSpPr>
              <p:cNvPr id="37919" name="TextBox 40"/>
              <p:cNvSpPr txBox="1">
                <a:spLocks noChangeArrowheads="1"/>
              </p:cNvSpPr>
              <p:nvPr/>
            </p:nvSpPr>
            <p:spPr bwMode="auto">
              <a:xfrm>
                <a:off x="6934200" y="3810000"/>
                <a:ext cx="2133600" cy="246221"/>
              </a:xfrm>
              <a:prstGeom prst="rect">
                <a:avLst/>
              </a:prstGeom>
              <a:noFill/>
              <a:ln w="9525">
                <a:noFill/>
                <a:miter lim="800000"/>
                <a:headEnd/>
                <a:tailEnd/>
              </a:ln>
            </p:spPr>
            <p:txBody>
              <a:bodyPr>
                <a:spAutoFit/>
              </a:bodyPr>
              <a:lstStyle/>
              <a:p>
                <a:pPr algn="ctr"/>
                <a:r>
                  <a:rPr lang="en-US" sz="1000" b="1" dirty="0"/>
                  <a:t>early afternoon 20 Feb 2010</a:t>
                </a:r>
              </a:p>
            </p:txBody>
          </p:sp>
        </p:grpSp>
        <p:grpSp>
          <p:nvGrpSpPr>
            <p:cNvPr id="6" name="Group 21"/>
            <p:cNvGrpSpPr>
              <a:grpSpLocks/>
            </p:cNvGrpSpPr>
            <p:nvPr/>
          </p:nvGrpSpPr>
          <p:grpSpPr bwMode="auto">
            <a:xfrm>
              <a:off x="1665515" y="4876800"/>
              <a:ext cx="5869074" cy="322544"/>
              <a:chOff x="381000" y="4876804"/>
              <a:chExt cx="5934287" cy="322140"/>
            </a:xfrm>
            <a:solidFill>
              <a:schemeClr val="tx1"/>
            </a:solidFill>
          </p:grpSpPr>
          <p:pic>
            <p:nvPicPr>
              <p:cNvPr id="66" name="Picture 13" descr="2012RRCOLORBAR"/>
              <p:cNvPicPr>
                <a:picLocks noChangeAspect="1" noChangeArrowheads="1"/>
              </p:cNvPicPr>
              <p:nvPr/>
            </p:nvPicPr>
            <p:blipFill>
              <a:blip r:embed="rId11" cstate="print"/>
              <a:srcRect l="41217" t="97586" r="15492" b="1236"/>
              <a:stretch>
                <a:fillRect/>
              </a:stretch>
            </p:blipFill>
            <p:spPr bwMode="auto">
              <a:xfrm>
                <a:off x="382694" y="4876804"/>
                <a:ext cx="5633720" cy="152439"/>
              </a:xfrm>
              <a:prstGeom prst="rect">
                <a:avLst/>
              </a:prstGeom>
              <a:grpFill/>
              <a:ln w="9525">
                <a:noFill/>
                <a:miter lim="800000"/>
                <a:headEnd/>
                <a:tailEnd/>
              </a:ln>
            </p:spPr>
          </p:pic>
          <p:sp>
            <p:nvSpPr>
              <p:cNvPr id="67" name="Text Box 5"/>
              <p:cNvSpPr txBox="1">
                <a:spLocks noChangeArrowheads="1"/>
              </p:cNvSpPr>
              <p:nvPr/>
            </p:nvSpPr>
            <p:spPr bwMode="auto">
              <a:xfrm>
                <a:off x="381000" y="4953000"/>
                <a:ext cx="5934287" cy="245944"/>
              </a:xfrm>
              <a:prstGeom prst="rect">
                <a:avLst/>
              </a:prstGeom>
              <a:noFill/>
              <a:ln w="9525">
                <a:noFill/>
                <a:miter lim="800000"/>
                <a:headEnd/>
                <a:tailEnd/>
              </a:ln>
            </p:spPr>
            <p:txBody>
              <a:bodyPr>
                <a:spAutoFit/>
              </a:bodyPr>
              <a:lstStyle/>
              <a:p>
                <a:pPr>
                  <a:spcBef>
                    <a:spcPct val="50000"/>
                  </a:spcBef>
                  <a:defRPr/>
                </a:pPr>
                <a:r>
                  <a:rPr lang="en-US" sz="1000" dirty="0"/>
                  <a:t>                                   </a:t>
                </a:r>
                <a:r>
                  <a:rPr lang="en-US" sz="1000" dirty="0" smtClean="0"/>
                  <a:t>  </a:t>
                </a:r>
                <a:r>
                  <a:rPr lang="en-US" sz="1000" b="1" dirty="0"/>
                  <a:t>6              </a:t>
                </a:r>
                <a:r>
                  <a:rPr lang="en-US" sz="1000" b="1" dirty="0" smtClean="0"/>
                  <a:t>           </a:t>
                </a:r>
                <a:r>
                  <a:rPr lang="en-US" sz="1000" b="1" dirty="0"/>
                  <a:t>13         </a:t>
                </a:r>
                <a:r>
                  <a:rPr lang="en-US" sz="1000" b="1" dirty="0" smtClean="0"/>
                  <a:t>      </a:t>
                </a:r>
                <a:r>
                  <a:rPr lang="en-US" sz="1000" b="1" dirty="0"/>
                  <a:t>19       </a:t>
                </a:r>
                <a:r>
                  <a:rPr lang="en-US" sz="1000" b="1" dirty="0" smtClean="0"/>
                  <a:t>      </a:t>
                </a:r>
                <a:r>
                  <a:rPr lang="en-US" sz="1000" b="1" dirty="0"/>
                  <a:t>25        </a:t>
                </a:r>
                <a:r>
                  <a:rPr lang="en-US" sz="1000" b="1" dirty="0" smtClean="0"/>
                  <a:t>        </a:t>
                </a:r>
                <a:r>
                  <a:rPr lang="en-US" sz="1000" b="1" dirty="0"/>
                  <a:t>32   </a:t>
                </a:r>
                <a:r>
                  <a:rPr lang="en-US" sz="1000" b="1" dirty="0" smtClean="0"/>
                  <a:t>          </a:t>
                </a:r>
                <a:r>
                  <a:rPr lang="en-US" sz="1000" b="1" dirty="0"/>
                  <a:t>38 mm/hr             </a:t>
                </a:r>
              </a:p>
            </p:txBody>
          </p:sp>
        </p:grpSp>
        <p:sp>
          <p:nvSpPr>
            <p:cNvPr id="37911" name="TextBox 67"/>
            <p:cNvSpPr txBox="1">
              <a:spLocks noChangeArrowheads="1"/>
            </p:cNvSpPr>
            <p:nvPr/>
          </p:nvSpPr>
          <p:spPr bwMode="auto">
            <a:xfrm>
              <a:off x="7162800" y="4800800"/>
              <a:ext cx="1981200" cy="338598"/>
            </a:xfrm>
            <a:prstGeom prst="rect">
              <a:avLst/>
            </a:prstGeom>
            <a:noFill/>
            <a:ln w="9525">
              <a:noFill/>
              <a:miter lim="800000"/>
              <a:headEnd/>
              <a:tailEnd/>
            </a:ln>
          </p:spPr>
          <p:txBody>
            <a:bodyPr wrap="square">
              <a:spAutoFit/>
            </a:bodyPr>
            <a:lstStyle/>
            <a:p>
              <a:pPr algn="ctr"/>
              <a:r>
                <a:rPr lang="en-US" sz="1600" b="1" dirty="0"/>
                <a:t>15 km </a:t>
              </a:r>
              <a:r>
                <a:rPr lang="en-US" sz="1600" b="1" dirty="0" smtClean="0"/>
                <a:t>Blended </a:t>
              </a:r>
              <a:r>
                <a:rPr lang="en-US" sz="1600" b="1" dirty="0"/>
                <a:t>RR</a:t>
              </a:r>
            </a:p>
          </p:txBody>
        </p:sp>
      </p:grpSp>
      <p:pic>
        <p:nvPicPr>
          <p:cNvPr id="37906" name="Picture 2" descr="http://www.ssmi.com/grafix/amsr/v07/amsre/large/global/day/chrono/rain/2010/02/amsre_2010_02_20_utc_pm_rain_v7.png"/>
          <p:cNvPicPr>
            <a:picLocks noChangeAspect="1" noChangeArrowheads="1"/>
          </p:cNvPicPr>
          <p:nvPr/>
        </p:nvPicPr>
        <p:blipFill>
          <a:blip r:embed="rId6" cstate="print"/>
          <a:srcRect l="22369" t="94403" r="39571" b="3198"/>
          <a:stretch>
            <a:fillRect/>
          </a:stretch>
        </p:blipFill>
        <p:spPr bwMode="auto">
          <a:xfrm>
            <a:off x="2514600" y="6629400"/>
            <a:ext cx="4191000" cy="76200"/>
          </a:xfrm>
          <a:prstGeom prst="rect">
            <a:avLst/>
          </a:prstGeom>
          <a:noFill/>
          <a:ln w="9525">
            <a:noFill/>
            <a:miter lim="800000"/>
            <a:headEnd/>
            <a:tailEnd/>
          </a:ln>
        </p:spPr>
      </p:pic>
      <p:sp>
        <p:nvSpPr>
          <p:cNvPr id="37907" name="TextBox 70"/>
          <p:cNvSpPr txBox="1">
            <a:spLocks noChangeArrowheads="1"/>
          </p:cNvSpPr>
          <p:nvPr/>
        </p:nvSpPr>
        <p:spPr bwMode="auto">
          <a:xfrm>
            <a:off x="1676400" y="6553200"/>
            <a:ext cx="6096000" cy="369332"/>
          </a:xfrm>
          <a:prstGeom prst="rect">
            <a:avLst/>
          </a:prstGeom>
          <a:noFill/>
          <a:ln w="9525">
            <a:noFill/>
            <a:miter lim="800000"/>
            <a:headEnd/>
            <a:tailEnd/>
          </a:ln>
        </p:spPr>
        <p:txBody>
          <a:bodyPr wrap="square">
            <a:spAutoFit/>
          </a:bodyPr>
          <a:lstStyle/>
          <a:p>
            <a:r>
              <a:rPr lang="en-US" b="1" dirty="0"/>
              <a:t>                        </a:t>
            </a:r>
            <a:r>
              <a:rPr lang="en-US" sz="1000" b="1" dirty="0" smtClean="0"/>
              <a:t>5                     </a:t>
            </a:r>
            <a:r>
              <a:rPr lang="en-US" sz="1000" b="1" dirty="0"/>
              <a:t>10             </a:t>
            </a:r>
            <a:r>
              <a:rPr lang="en-US" sz="1000" b="1" dirty="0" smtClean="0"/>
              <a:t>        15                    </a:t>
            </a:r>
            <a:r>
              <a:rPr lang="en-US" sz="1000" b="1" dirty="0"/>
              <a:t>20                  </a:t>
            </a:r>
            <a:r>
              <a:rPr lang="en-US" sz="1000" b="1" dirty="0" smtClean="0"/>
              <a:t> </a:t>
            </a:r>
            <a:r>
              <a:rPr lang="en-US" sz="1000" b="1" dirty="0"/>
              <a:t>25  mm/hr</a:t>
            </a:r>
          </a:p>
        </p:txBody>
      </p:sp>
      <p:sp>
        <p:nvSpPr>
          <p:cNvPr id="37908" name="TextBox 71"/>
          <p:cNvSpPr txBox="1">
            <a:spLocks noChangeArrowheads="1"/>
          </p:cNvSpPr>
          <p:nvPr/>
        </p:nvSpPr>
        <p:spPr bwMode="auto">
          <a:xfrm>
            <a:off x="6629400" y="6172200"/>
            <a:ext cx="2057400" cy="276999"/>
          </a:xfrm>
          <a:prstGeom prst="rect">
            <a:avLst/>
          </a:prstGeom>
          <a:noFill/>
          <a:ln w="9525">
            <a:noFill/>
            <a:miter lim="800000"/>
            <a:headEnd/>
            <a:tailEnd/>
          </a:ln>
        </p:spPr>
        <p:txBody>
          <a:bodyPr wrap="square">
            <a:spAutoFit/>
          </a:bodyPr>
          <a:lstStyle/>
          <a:p>
            <a:pPr algn="ctr"/>
            <a:r>
              <a:rPr lang="en-US" sz="1200" b="1" dirty="0"/>
              <a:t>6 km NASA AMSR-E RR</a:t>
            </a:r>
          </a:p>
        </p:txBody>
      </p:sp>
      <p:pic>
        <p:nvPicPr>
          <p:cNvPr id="56" name="Picture 25" descr="http://www.ghcc.msfc.nasa.gov/AMSR/images/amsr_topleft.jpg">
            <a:hlinkClick r:id="rId12"/>
          </p:cNvPr>
          <p:cNvPicPr>
            <a:picLocks noChangeAspect="1" noChangeArrowheads="1"/>
          </p:cNvPicPr>
          <p:nvPr/>
        </p:nvPicPr>
        <p:blipFill>
          <a:blip r:embed="rId13" cstate="print"/>
          <a:srcRect l="8333" t="13846" r="74825" b="12308"/>
          <a:stretch>
            <a:fillRect/>
          </a:stretch>
        </p:blipFill>
        <p:spPr bwMode="auto">
          <a:xfrm>
            <a:off x="2362200" y="5029200"/>
            <a:ext cx="304800" cy="228600"/>
          </a:xfrm>
          <a:prstGeom prst="rect">
            <a:avLst/>
          </a:prstGeom>
          <a:noFill/>
          <a:ln w="9525">
            <a:noFill/>
            <a:miter lim="800000"/>
            <a:headEnd/>
            <a:tailEnd/>
          </a:ln>
        </p:spPr>
      </p:pic>
      <p:sp>
        <p:nvSpPr>
          <p:cNvPr id="57" name="Right Arrow 56"/>
          <p:cNvSpPr/>
          <p:nvPr/>
        </p:nvSpPr>
        <p:spPr bwMode="auto">
          <a:xfrm rot="632253">
            <a:off x="2352762" y="856968"/>
            <a:ext cx="533400" cy="152400"/>
          </a:xfrm>
          <a:prstGeom prst="rightArrow">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8" name="Right Arrow 57"/>
          <p:cNvSpPr/>
          <p:nvPr/>
        </p:nvSpPr>
        <p:spPr bwMode="auto">
          <a:xfrm rot="459560">
            <a:off x="2887823" y="961889"/>
            <a:ext cx="533400" cy="152400"/>
          </a:xfrm>
          <a:prstGeom prst="rightArrow">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9" name="Right Arrow 58"/>
          <p:cNvSpPr/>
          <p:nvPr/>
        </p:nvSpPr>
        <p:spPr bwMode="auto">
          <a:xfrm rot="364801">
            <a:off x="3422429" y="1038089"/>
            <a:ext cx="533400" cy="152400"/>
          </a:xfrm>
          <a:prstGeom prst="rightArrow">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4" name="TextBox 63"/>
          <p:cNvSpPr txBox="1"/>
          <p:nvPr/>
        </p:nvSpPr>
        <p:spPr>
          <a:xfrm rot="559156">
            <a:off x="2798279" y="714434"/>
            <a:ext cx="1100626" cy="307777"/>
          </a:xfrm>
          <a:prstGeom prst="rect">
            <a:avLst/>
          </a:prstGeom>
          <a:noFill/>
        </p:spPr>
        <p:txBody>
          <a:bodyPr wrap="square" rtlCol="0">
            <a:spAutoFit/>
          </a:bodyPr>
          <a:lstStyle/>
          <a:p>
            <a:r>
              <a:rPr lang="en-US" sz="1400" b="1" dirty="0" smtClean="0">
                <a:solidFill>
                  <a:schemeClr val="bg1"/>
                </a:solidFill>
              </a:rPr>
              <a:t>polar jet</a:t>
            </a:r>
            <a:endParaRPr lang="en-US" sz="1400" b="1" dirty="0">
              <a:solidFill>
                <a:schemeClr val="bg1"/>
              </a:solidFill>
            </a:endParaRPr>
          </a:p>
        </p:txBody>
      </p:sp>
      <p:sp>
        <p:nvSpPr>
          <p:cNvPr id="65" name="TextBox 64"/>
          <p:cNvSpPr txBox="1"/>
          <p:nvPr/>
        </p:nvSpPr>
        <p:spPr>
          <a:xfrm rot="20876449">
            <a:off x="2377650" y="1366305"/>
            <a:ext cx="1513617" cy="307777"/>
          </a:xfrm>
          <a:prstGeom prst="rect">
            <a:avLst/>
          </a:prstGeom>
          <a:noFill/>
        </p:spPr>
        <p:txBody>
          <a:bodyPr wrap="square" rtlCol="0">
            <a:spAutoFit/>
          </a:bodyPr>
          <a:lstStyle/>
          <a:p>
            <a:r>
              <a:rPr lang="en-US" sz="1400" b="1" dirty="0" smtClean="0"/>
              <a:t>subtropical jet</a:t>
            </a:r>
            <a:endParaRPr lang="en-US" sz="1400" b="1" dirty="0"/>
          </a:p>
        </p:txBody>
      </p:sp>
      <p:sp>
        <p:nvSpPr>
          <p:cNvPr id="60" name="TextBox 59"/>
          <p:cNvSpPr txBox="1"/>
          <p:nvPr/>
        </p:nvSpPr>
        <p:spPr>
          <a:xfrm>
            <a:off x="0" y="5029200"/>
            <a:ext cx="2590800" cy="1600438"/>
          </a:xfrm>
          <a:prstGeom prst="rect">
            <a:avLst/>
          </a:prstGeom>
          <a:noFill/>
        </p:spPr>
        <p:txBody>
          <a:bodyPr wrap="square" rtlCol="0">
            <a:spAutoFit/>
          </a:bodyPr>
          <a:lstStyle/>
          <a:p>
            <a:r>
              <a:rPr lang="en-US" sz="1400" dirty="0" smtClean="0"/>
              <a:t>Why rain estimates  useful?</a:t>
            </a:r>
          </a:p>
          <a:p>
            <a:endParaRPr lang="en-US" sz="1400" dirty="0" smtClean="0"/>
          </a:p>
          <a:p>
            <a:r>
              <a:rPr lang="en-US" sz="1400" dirty="0" smtClean="0"/>
              <a:t>1.</a:t>
            </a:r>
          </a:p>
          <a:p>
            <a:endParaRPr lang="en-US" sz="1400" dirty="0" smtClean="0"/>
          </a:p>
          <a:p>
            <a:r>
              <a:rPr lang="en-US" sz="1400" dirty="0" smtClean="0"/>
              <a:t>2.</a:t>
            </a:r>
          </a:p>
          <a:p>
            <a:endParaRPr lang="en-US" sz="1400" dirty="0" smtClean="0"/>
          </a:p>
          <a:p>
            <a:r>
              <a:rPr lang="en-US" sz="1400" dirty="0" smtClean="0"/>
              <a:t>3</a:t>
            </a:r>
            <a:endParaRPr lang="en-US" sz="1400" dirty="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E176263E-B0DD-4E8C-ACDF-65ADE5DFF8C2}" type="slidenum">
              <a:rPr lang="en-US" smtClean="0"/>
              <a:pPr>
                <a:defRPr/>
              </a:pPr>
              <a:t>33</a:t>
            </a:fld>
            <a:endParaRPr lang="en-US"/>
          </a:p>
        </p:txBody>
      </p:sp>
      <p:pic>
        <p:nvPicPr>
          <p:cNvPr id="38915" name="Picture 2" descr="photo1.JPG"/>
          <p:cNvPicPr>
            <a:picLocks noChangeAspect="1"/>
          </p:cNvPicPr>
          <p:nvPr/>
        </p:nvPicPr>
        <p:blipFill>
          <a:blip r:embed="rId3" cstate="print"/>
          <a:srcRect l="15556" t="18869" b="32678"/>
          <a:stretch>
            <a:fillRect/>
          </a:stretch>
        </p:blipFill>
        <p:spPr bwMode="auto">
          <a:xfrm>
            <a:off x="1600200" y="685800"/>
            <a:ext cx="6324600" cy="5029200"/>
          </a:xfrm>
          <a:prstGeom prst="rect">
            <a:avLst/>
          </a:prstGeom>
          <a:noFill/>
          <a:ln w="9525">
            <a:noFill/>
            <a:miter lim="800000"/>
            <a:headEnd/>
            <a:tailEnd/>
          </a:ln>
        </p:spPr>
      </p:pic>
      <p:sp>
        <p:nvSpPr>
          <p:cNvPr id="38916" name="TextBox 3"/>
          <p:cNvSpPr txBox="1">
            <a:spLocks noChangeArrowheads="1"/>
          </p:cNvSpPr>
          <p:nvPr/>
        </p:nvSpPr>
        <p:spPr bwMode="auto">
          <a:xfrm>
            <a:off x="0" y="0"/>
            <a:ext cx="9144000" cy="400050"/>
          </a:xfrm>
          <a:prstGeom prst="rect">
            <a:avLst/>
          </a:prstGeom>
          <a:noFill/>
          <a:ln w="9525">
            <a:noFill/>
            <a:miter lim="800000"/>
            <a:headEnd/>
            <a:tailEnd/>
          </a:ln>
        </p:spPr>
        <p:txBody>
          <a:bodyPr>
            <a:spAutoFit/>
          </a:bodyPr>
          <a:lstStyle/>
          <a:p>
            <a:pPr algn="ctr"/>
            <a:r>
              <a:rPr lang="en-US" sz="2000" b="1" dirty="0"/>
              <a:t>I want your </a:t>
            </a:r>
            <a:r>
              <a:rPr lang="en-US" sz="2000" b="1" dirty="0" smtClean="0"/>
              <a:t>analyses </a:t>
            </a:r>
            <a:r>
              <a:rPr lang="en-US" sz="2000" b="1" dirty="0"/>
              <a:t>and </a:t>
            </a:r>
            <a:r>
              <a:rPr lang="en-US" sz="2000" b="1" dirty="0" smtClean="0"/>
              <a:t>forecasts </a:t>
            </a:r>
            <a:r>
              <a:rPr lang="en-US" sz="2000" b="1" dirty="0"/>
              <a:t>to be the </a:t>
            </a:r>
            <a:r>
              <a:rPr lang="en-US" sz="2000" b="1" dirty="0" smtClean="0"/>
              <a:t>best !</a:t>
            </a:r>
            <a:endParaRPr lang="en-US" sz="2000" b="1" dirty="0"/>
          </a:p>
        </p:txBody>
      </p:sp>
      <p:sp>
        <p:nvSpPr>
          <p:cNvPr id="38917" name="TextBox 4"/>
          <p:cNvSpPr txBox="1">
            <a:spLocks noChangeArrowheads="1"/>
          </p:cNvSpPr>
          <p:nvPr/>
        </p:nvSpPr>
        <p:spPr bwMode="auto">
          <a:xfrm>
            <a:off x="0" y="5584825"/>
            <a:ext cx="2743200" cy="892175"/>
          </a:xfrm>
          <a:prstGeom prst="rect">
            <a:avLst/>
          </a:prstGeom>
          <a:noFill/>
          <a:ln w="9525">
            <a:noFill/>
            <a:miter lim="800000"/>
            <a:headEnd/>
            <a:tailEnd/>
          </a:ln>
        </p:spPr>
        <p:txBody>
          <a:bodyPr>
            <a:spAutoFit/>
          </a:bodyPr>
          <a:lstStyle/>
          <a:p>
            <a:r>
              <a:rPr lang="en-US" sz="1600" b="1" u="sng"/>
              <a:t>e-mail:</a:t>
            </a:r>
          </a:p>
          <a:p>
            <a:r>
              <a:rPr lang="en-US" sz="1200" b="1">
                <a:hlinkClick r:id="rId4"/>
              </a:rPr>
              <a:t>Sheldon.Kusselson@noaa.gov</a:t>
            </a:r>
            <a:endParaRPr lang="en-US" sz="1200" b="1"/>
          </a:p>
          <a:p>
            <a:endParaRPr lang="en-US" sz="1200" b="1"/>
          </a:p>
          <a:p>
            <a:r>
              <a:rPr lang="en-US" sz="1200" b="1">
                <a:hlinkClick r:id="rId5"/>
              </a:rPr>
              <a:t>Sheldon.Kusselson@verizon.net</a:t>
            </a:r>
            <a:r>
              <a:rPr lang="en-US" sz="1200" b="1"/>
              <a:t> </a:t>
            </a:r>
          </a:p>
        </p:txBody>
      </p:sp>
      <p:grpSp>
        <p:nvGrpSpPr>
          <p:cNvPr id="38918" name="Group 8"/>
          <p:cNvGrpSpPr>
            <a:grpSpLocks/>
          </p:cNvGrpSpPr>
          <p:nvPr/>
        </p:nvGrpSpPr>
        <p:grpSpPr bwMode="auto">
          <a:xfrm>
            <a:off x="1600200" y="5791200"/>
            <a:ext cx="6324600" cy="727075"/>
            <a:chOff x="1600200" y="5921375"/>
            <a:chExt cx="6324600" cy="727075"/>
          </a:xfrm>
        </p:grpSpPr>
        <p:sp>
          <p:nvSpPr>
            <p:cNvPr id="38919" name="TextBox 5"/>
            <p:cNvSpPr txBox="1">
              <a:spLocks noChangeArrowheads="1"/>
            </p:cNvSpPr>
            <p:nvPr/>
          </p:nvSpPr>
          <p:spPr bwMode="auto">
            <a:xfrm>
              <a:off x="1600200" y="5921375"/>
              <a:ext cx="6324600" cy="708025"/>
            </a:xfrm>
            <a:prstGeom prst="rect">
              <a:avLst/>
            </a:prstGeom>
            <a:noFill/>
            <a:ln w="9525">
              <a:noFill/>
              <a:miter lim="800000"/>
              <a:headEnd/>
              <a:tailEnd/>
            </a:ln>
          </p:spPr>
          <p:txBody>
            <a:bodyPr>
              <a:spAutoFit/>
            </a:bodyPr>
            <a:lstStyle/>
            <a:p>
              <a:pPr algn="ctr"/>
              <a:r>
                <a:rPr lang="en-US" sz="2000" b="1" dirty="0"/>
                <a:t>Thank you for your attention.                                                  Any more questions</a:t>
              </a:r>
            </a:p>
          </p:txBody>
        </p:sp>
        <p:sp>
          <p:nvSpPr>
            <p:cNvPr id="38920" name="TextBox 6"/>
            <p:cNvSpPr txBox="1">
              <a:spLocks noChangeArrowheads="1"/>
            </p:cNvSpPr>
            <p:nvPr/>
          </p:nvSpPr>
          <p:spPr bwMode="auto">
            <a:xfrm>
              <a:off x="5943600" y="6229350"/>
              <a:ext cx="609600" cy="400050"/>
            </a:xfrm>
            <a:prstGeom prst="rect">
              <a:avLst/>
            </a:prstGeom>
            <a:noFill/>
            <a:ln w="9525">
              <a:noFill/>
              <a:miter lim="800000"/>
              <a:headEnd/>
              <a:tailEnd/>
            </a:ln>
          </p:spPr>
          <p:txBody>
            <a:bodyPr>
              <a:spAutoFit/>
            </a:bodyPr>
            <a:lstStyle/>
            <a:p>
              <a:r>
                <a:rPr lang="en-US" sz="2000" b="1" dirty="0"/>
                <a:t>??</a:t>
              </a:r>
            </a:p>
          </p:txBody>
        </p:sp>
        <p:sp>
          <p:nvSpPr>
            <p:cNvPr id="38921" name="TextBox 7"/>
            <p:cNvSpPr txBox="1">
              <a:spLocks noChangeArrowheads="1"/>
            </p:cNvSpPr>
            <p:nvPr/>
          </p:nvSpPr>
          <p:spPr bwMode="auto">
            <a:xfrm rot="10800000">
              <a:off x="2895600" y="6248400"/>
              <a:ext cx="685800" cy="400050"/>
            </a:xfrm>
            <a:prstGeom prst="rect">
              <a:avLst/>
            </a:prstGeom>
            <a:noFill/>
            <a:ln w="9525">
              <a:noFill/>
              <a:miter lim="800000"/>
              <a:headEnd/>
              <a:tailEnd/>
            </a:ln>
          </p:spPr>
          <p:txBody>
            <a:bodyPr>
              <a:spAutoFit/>
            </a:bodyPr>
            <a:lstStyle/>
            <a:p>
              <a:r>
                <a:rPr lang="en-US" sz="2000" b="1" dirty="0"/>
                <a:t>??</a:t>
              </a:r>
            </a:p>
          </p:txBody>
        </p:sp>
      </p:gr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EB6410A9-821F-4EAB-B306-F64CE4578C4E}" type="slidenum">
              <a:rPr lang="en-US" smtClean="0"/>
              <a:pPr>
                <a:defRPr/>
              </a:pPr>
              <a:t>34</a:t>
            </a:fld>
            <a:endParaRPr lang="en-US"/>
          </a:p>
        </p:txBody>
      </p:sp>
      <p:sp>
        <p:nvSpPr>
          <p:cNvPr id="3" name="TextBox 2"/>
          <p:cNvSpPr txBox="1"/>
          <p:nvPr/>
        </p:nvSpPr>
        <p:spPr>
          <a:xfrm>
            <a:off x="0" y="0"/>
            <a:ext cx="9144000" cy="6586418"/>
          </a:xfrm>
          <a:prstGeom prst="rect">
            <a:avLst/>
          </a:prstGeom>
          <a:noFill/>
        </p:spPr>
        <p:txBody>
          <a:bodyPr wrap="square" rtlCol="0">
            <a:spAutoFit/>
          </a:bodyPr>
          <a:lstStyle/>
          <a:p>
            <a:pPr algn="ctr"/>
            <a:r>
              <a:rPr lang="en-US" sz="2000" b="1" dirty="0" smtClean="0"/>
              <a:t>Some Questions???   to see how much you have learned</a:t>
            </a:r>
          </a:p>
          <a:p>
            <a:endParaRPr lang="en-US" sz="2000" b="1" dirty="0" smtClean="0"/>
          </a:p>
          <a:p>
            <a:pPr marL="342900" indent="-342900">
              <a:buAutoNum type="arabicPeriod"/>
            </a:pPr>
            <a:r>
              <a:rPr lang="en-US" sz="1600" dirty="0" smtClean="0"/>
              <a:t>  True or False -  LEO MW satellite imagery complements GEO and provide value added</a:t>
            </a:r>
          </a:p>
          <a:p>
            <a:pPr marL="342900" indent="-342900"/>
            <a:r>
              <a:rPr lang="en-US" sz="1600" dirty="0" smtClean="0"/>
              <a:t>        information to improve analyses and forecasts.</a:t>
            </a:r>
          </a:p>
          <a:p>
            <a:pPr marL="457200" indent="-457200">
              <a:buAutoNum type="arabicPeriod" startAt="2"/>
            </a:pPr>
            <a:endParaRPr lang="en-US" dirty="0" smtClean="0"/>
          </a:p>
          <a:p>
            <a:pPr marL="457200" indent="-457200">
              <a:buAutoNum type="arabicPeriod" startAt="2"/>
            </a:pPr>
            <a:r>
              <a:rPr lang="en-US" sz="1600" dirty="0" smtClean="0"/>
              <a:t>Name one type of scanning strategy on MW LEO satellites.     _________________</a:t>
            </a:r>
          </a:p>
          <a:p>
            <a:pPr marL="457200" indent="-457200">
              <a:buAutoNum type="arabicPeriod" startAt="2"/>
            </a:pPr>
            <a:endParaRPr lang="en-US" sz="1600" dirty="0" smtClean="0"/>
          </a:p>
          <a:p>
            <a:pPr marL="457200" indent="-457200">
              <a:buAutoNum type="arabicPeriod" startAt="2"/>
            </a:pPr>
            <a:r>
              <a:rPr lang="en-US" sz="1600" dirty="0" smtClean="0"/>
              <a:t>True or False -  MW sensors used to produce the TPW products measure total moisture              in the middle and high levels of atmosphere. </a:t>
            </a:r>
          </a:p>
          <a:p>
            <a:pPr marL="457200" indent="-457200">
              <a:buAutoNum type="arabicPeriod" startAt="2"/>
            </a:pPr>
            <a:endParaRPr lang="en-US" dirty="0" smtClean="0"/>
          </a:p>
          <a:p>
            <a:pPr marL="457200" indent="-457200">
              <a:buAutoNum type="arabicPeriod" startAt="2"/>
            </a:pPr>
            <a:r>
              <a:rPr lang="en-US" sz="1600" dirty="0" smtClean="0"/>
              <a:t>True or False -  MW Rain Rates are instantaneous areal average rainfall projected over        an hour. </a:t>
            </a:r>
          </a:p>
          <a:p>
            <a:pPr marL="457200" indent="-457200">
              <a:buAutoNum type="arabicPeriod" startAt="2"/>
            </a:pPr>
            <a:endParaRPr lang="en-US" dirty="0" smtClean="0"/>
          </a:p>
          <a:p>
            <a:pPr marL="457200" indent="-457200">
              <a:buAutoNum type="arabicPeriod" startAt="2"/>
            </a:pPr>
            <a:r>
              <a:rPr lang="en-US" sz="1600" dirty="0" smtClean="0"/>
              <a:t>ASCAT provides information on wind ______ and _____  so that when used with TPW    provide information on moisture advection and potential heavy rainfall.</a:t>
            </a:r>
          </a:p>
          <a:p>
            <a:pPr marL="457200" indent="-457200">
              <a:buAutoNum type="arabicPeriod" startAt="2"/>
            </a:pPr>
            <a:endParaRPr lang="en-US" dirty="0" smtClean="0"/>
          </a:p>
          <a:p>
            <a:pPr marL="457200" indent="-457200">
              <a:buAutoNum type="arabicPeriod" startAt="2"/>
            </a:pPr>
            <a:r>
              <a:rPr lang="en-US" sz="1600" dirty="0" smtClean="0"/>
              <a:t>GEO satellite sensors/imagery see only to the ______ of clouds, while LEO MW sensors/imagery can see ________  the clouds.</a:t>
            </a:r>
          </a:p>
          <a:p>
            <a:pPr marL="457200" indent="-457200">
              <a:buAutoNum type="arabicPeriod" startAt="2"/>
            </a:pPr>
            <a:endParaRPr lang="en-US" dirty="0" smtClean="0"/>
          </a:p>
          <a:p>
            <a:pPr marL="457200" indent="-457200">
              <a:buAutoNum type="arabicPeriod" startAt="2"/>
            </a:pPr>
            <a:r>
              <a:rPr lang="en-US" sz="1600" dirty="0" smtClean="0"/>
              <a:t>Name one benefit  of using blended RR or TPW.         _________________</a:t>
            </a:r>
          </a:p>
          <a:p>
            <a:pPr marL="457200" indent="-457200">
              <a:buAutoNum type="arabicPeriod" startAt="2"/>
            </a:pPr>
            <a:endParaRPr lang="en-US" dirty="0" smtClean="0"/>
          </a:p>
          <a:p>
            <a:pPr marL="457200" indent="-457200">
              <a:buAutoNum type="arabicPeriod" startAt="2"/>
            </a:pPr>
            <a:r>
              <a:rPr lang="en-US" sz="1600" dirty="0" smtClean="0"/>
              <a:t>LEO MW TPW is best for identifying  _______ level moisture, while GEO Water Vapor             is best at identify ________ level moisture. </a:t>
            </a:r>
          </a:p>
          <a:p>
            <a:pPr marL="457200" indent="-457200">
              <a:buAutoNum type="arabicPeriod" startAt="2"/>
            </a:pPr>
            <a:endParaRPr lang="en-US" sz="1600" dirty="0" smtClean="0"/>
          </a:p>
          <a:p>
            <a:pPr marL="457200" indent="-457200">
              <a:buAutoNum type="arabicPeriod" startAt="2"/>
            </a:pPr>
            <a:r>
              <a:rPr lang="en-US" sz="1600" dirty="0" smtClean="0"/>
              <a:t>Name a product that compares Blended ______ to a climatology.      __________________</a:t>
            </a:r>
            <a:endParaRPr lang="en-US" sz="160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 Box 2"/>
          <p:cNvSpPr txBox="1">
            <a:spLocks noChangeArrowheads="1"/>
          </p:cNvSpPr>
          <p:nvPr/>
        </p:nvSpPr>
        <p:spPr bwMode="auto">
          <a:xfrm>
            <a:off x="0" y="228600"/>
            <a:ext cx="9144000" cy="701675"/>
          </a:xfrm>
          <a:prstGeom prst="rect">
            <a:avLst/>
          </a:prstGeom>
          <a:noFill/>
          <a:ln w="9525">
            <a:noFill/>
            <a:miter lim="800000"/>
            <a:headEnd/>
            <a:tailEnd/>
          </a:ln>
        </p:spPr>
        <p:txBody>
          <a:bodyPr>
            <a:spAutoFit/>
          </a:bodyPr>
          <a:lstStyle/>
          <a:p>
            <a:pPr algn="ctr" eaLnBrk="0" hangingPunct="0">
              <a:spcBef>
                <a:spcPct val="50000"/>
              </a:spcBef>
            </a:pPr>
            <a:r>
              <a:rPr lang="en-US" sz="4000" b="1"/>
              <a:t> WHY?    WHY?    WHY?   </a:t>
            </a:r>
          </a:p>
        </p:txBody>
      </p:sp>
      <p:sp>
        <p:nvSpPr>
          <p:cNvPr id="7171" name="Text Box 3"/>
          <p:cNvSpPr txBox="1">
            <a:spLocks noChangeArrowheads="1"/>
          </p:cNvSpPr>
          <p:nvPr/>
        </p:nvSpPr>
        <p:spPr bwMode="auto">
          <a:xfrm>
            <a:off x="0" y="4784725"/>
            <a:ext cx="9144000" cy="1311275"/>
          </a:xfrm>
          <a:prstGeom prst="rect">
            <a:avLst/>
          </a:prstGeom>
          <a:noFill/>
          <a:ln w="9525">
            <a:noFill/>
            <a:miter lim="800000"/>
            <a:headEnd/>
            <a:tailEnd/>
          </a:ln>
        </p:spPr>
        <p:txBody>
          <a:bodyPr>
            <a:spAutoFit/>
          </a:bodyPr>
          <a:lstStyle/>
          <a:p>
            <a:pPr algn="ctr" eaLnBrk="0" hangingPunct="0">
              <a:spcBef>
                <a:spcPct val="50000"/>
              </a:spcBef>
            </a:pPr>
            <a:r>
              <a:rPr lang="en-US" sz="4000" b="1"/>
              <a:t>Use Low Earth Orbiting (LEO)                                     Satellite Data/Imagery </a:t>
            </a:r>
          </a:p>
        </p:txBody>
      </p:sp>
      <p:sp>
        <p:nvSpPr>
          <p:cNvPr id="7172" name="TextBox 4"/>
          <p:cNvSpPr txBox="1">
            <a:spLocks noChangeArrowheads="1"/>
          </p:cNvSpPr>
          <p:nvPr/>
        </p:nvSpPr>
        <p:spPr bwMode="auto">
          <a:xfrm>
            <a:off x="-76200" y="6626225"/>
            <a:ext cx="304800" cy="307975"/>
          </a:xfrm>
          <a:prstGeom prst="rect">
            <a:avLst/>
          </a:prstGeom>
          <a:noFill/>
          <a:ln w="9525">
            <a:noFill/>
            <a:miter lim="800000"/>
            <a:headEnd/>
            <a:tailEnd/>
          </a:ln>
        </p:spPr>
        <p:txBody>
          <a:bodyPr>
            <a:spAutoFit/>
          </a:bodyPr>
          <a:lstStyle/>
          <a:p>
            <a:pPr algn="r"/>
            <a:r>
              <a:rPr lang="en-US" sz="1400"/>
              <a:t>3</a:t>
            </a:r>
          </a:p>
        </p:txBody>
      </p:sp>
      <p:pic>
        <p:nvPicPr>
          <p:cNvPr id="7173" name="Picture 7" descr="https://encrypted-tbn3.gstatic.com/images?q=tbn:ANd9GcSmAQBwVLFRddHJQRqb0Qs4FPF64AHexG7eIQnEfwo7uEUnDoZw"/>
          <p:cNvPicPr>
            <a:picLocks noChangeAspect="1" noChangeArrowheads="1"/>
          </p:cNvPicPr>
          <p:nvPr/>
        </p:nvPicPr>
        <p:blipFill>
          <a:blip r:embed="rId3" cstate="print"/>
          <a:srcRect/>
          <a:stretch>
            <a:fillRect/>
          </a:stretch>
        </p:blipFill>
        <p:spPr bwMode="auto">
          <a:xfrm>
            <a:off x="1066800" y="901700"/>
            <a:ext cx="7010400" cy="3913188"/>
          </a:xfrm>
          <a:prstGeom prst="rect">
            <a:avLst/>
          </a:prstGeom>
          <a:noFill/>
          <a:ln w="9525">
            <a:noFill/>
            <a:miter lim="800000"/>
            <a:headEnd/>
            <a:tailEnd/>
          </a:ln>
        </p:spPr>
      </p:pic>
      <p:sp>
        <p:nvSpPr>
          <p:cNvPr id="7174" name="TextBox 5"/>
          <p:cNvSpPr txBox="1">
            <a:spLocks noChangeArrowheads="1"/>
          </p:cNvSpPr>
          <p:nvPr/>
        </p:nvSpPr>
        <p:spPr bwMode="auto">
          <a:xfrm rot="10800000">
            <a:off x="1219200" y="228600"/>
            <a:ext cx="685800" cy="708025"/>
          </a:xfrm>
          <a:prstGeom prst="rect">
            <a:avLst/>
          </a:prstGeom>
          <a:noFill/>
          <a:ln w="9525">
            <a:noFill/>
            <a:miter lim="800000"/>
            <a:headEnd/>
            <a:tailEnd/>
          </a:ln>
        </p:spPr>
        <p:txBody>
          <a:bodyPr>
            <a:spAutoFit/>
          </a:bodyPr>
          <a:lstStyle/>
          <a:p>
            <a:r>
              <a:rPr lang="en-US" sz="4000" b="1"/>
              <a:t>?</a:t>
            </a:r>
            <a:endParaRPr lang="en-US" sz="4000"/>
          </a:p>
        </p:txBody>
      </p:sp>
      <p:sp>
        <p:nvSpPr>
          <p:cNvPr id="7175" name="TextBox 6"/>
          <p:cNvSpPr txBox="1">
            <a:spLocks noChangeArrowheads="1"/>
          </p:cNvSpPr>
          <p:nvPr/>
        </p:nvSpPr>
        <p:spPr bwMode="auto">
          <a:xfrm rot="10800000">
            <a:off x="5334000" y="228600"/>
            <a:ext cx="685800" cy="708025"/>
          </a:xfrm>
          <a:prstGeom prst="rect">
            <a:avLst/>
          </a:prstGeom>
          <a:noFill/>
          <a:ln w="9525">
            <a:noFill/>
            <a:miter lim="800000"/>
            <a:headEnd/>
            <a:tailEnd/>
          </a:ln>
        </p:spPr>
        <p:txBody>
          <a:bodyPr>
            <a:spAutoFit/>
          </a:bodyPr>
          <a:lstStyle/>
          <a:p>
            <a:r>
              <a:rPr lang="en-US" sz="4000" b="1"/>
              <a:t>?</a:t>
            </a:r>
            <a:endParaRPr lang="en-US" sz="4000"/>
          </a:p>
        </p:txBody>
      </p:sp>
      <p:sp>
        <p:nvSpPr>
          <p:cNvPr id="7176" name="TextBox 7"/>
          <p:cNvSpPr txBox="1">
            <a:spLocks noChangeArrowheads="1"/>
          </p:cNvSpPr>
          <p:nvPr/>
        </p:nvSpPr>
        <p:spPr bwMode="auto">
          <a:xfrm rot="10800000">
            <a:off x="3276600" y="228600"/>
            <a:ext cx="685800" cy="708025"/>
          </a:xfrm>
          <a:prstGeom prst="rect">
            <a:avLst/>
          </a:prstGeom>
          <a:noFill/>
          <a:ln w="9525">
            <a:noFill/>
            <a:miter lim="800000"/>
            <a:headEnd/>
            <a:tailEnd/>
          </a:ln>
        </p:spPr>
        <p:txBody>
          <a:bodyPr>
            <a:spAutoFit/>
          </a:bodyPr>
          <a:lstStyle/>
          <a:p>
            <a:r>
              <a:rPr lang="en-US" sz="4000" b="1"/>
              <a:t>? </a:t>
            </a:r>
            <a:endParaRPr lang="en-US" sz="400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extBox 3"/>
          <p:cNvSpPr txBox="1">
            <a:spLocks noChangeArrowheads="1"/>
          </p:cNvSpPr>
          <p:nvPr/>
        </p:nvSpPr>
        <p:spPr bwMode="auto">
          <a:xfrm>
            <a:off x="-76200" y="6626225"/>
            <a:ext cx="304800" cy="307975"/>
          </a:xfrm>
          <a:prstGeom prst="rect">
            <a:avLst/>
          </a:prstGeom>
          <a:noFill/>
          <a:ln w="9525">
            <a:noFill/>
            <a:miter lim="800000"/>
            <a:headEnd/>
            <a:tailEnd/>
          </a:ln>
        </p:spPr>
        <p:txBody>
          <a:bodyPr>
            <a:spAutoFit/>
          </a:bodyPr>
          <a:lstStyle/>
          <a:p>
            <a:pPr algn="r"/>
            <a:r>
              <a:rPr lang="en-US" sz="1400"/>
              <a:t>4</a:t>
            </a:r>
          </a:p>
        </p:txBody>
      </p:sp>
      <p:grpSp>
        <p:nvGrpSpPr>
          <p:cNvPr id="8195" name="Group 47"/>
          <p:cNvGrpSpPr>
            <a:grpSpLocks/>
          </p:cNvGrpSpPr>
          <p:nvPr/>
        </p:nvGrpSpPr>
        <p:grpSpPr bwMode="auto">
          <a:xfrm>
            <a:off x="609600" y="685800"/>
            <a:ext cx="8002588" cy="5294313"/>
            <a:chOff x="1219200" y="1828800"/>
            <a:chExt cx="7392988" cy="4461758"/>
          </a:xfrm>
        </p:grpSpPr>
        <p:grpSp>
          <p:nvGrpSpPr>
            <p:cNvPr id="8201" name="Group 4"/>
            <p:cNvGrpSpPr>
              <a:grpSpLocks/>
            </p:cNvGrpSpPr>
            <p:nvPr/>
          </p:nvGrpSpPr>
          <p:grpSpPr bwMode="auto">
            <a:xfrm>
              <a:off x="1295400" y="1828800"/>
              <a:ext cx="1524000" cy="1261358"/>
              <a:chOff x="1295400" y="1981200"/>
              <a:chExt cx="1524000" cy="1261358"/>
            </a:xfrm>
          </p:grpSpPr>
          <p:pic>
            <p:nvPicPr>
              <p:cNvPr id="8242" name="Picture 40" descr="2012AUG15MIRSTPW.GIF"/>
              <p:cNvPicPr>
                <a:picLocks noChangeAspect="1"/>
              </p:cNvPicPr>
              <p:nvPr/>
            </p:nvPicPr>
            <p:blipFill>
              <a:blip r:embed="rId3" cstate="print"/>
              <a:srcRect/>
              <a:stretch>
                <a:fillRect/>
              </a:stretch>
            </p:blipFill>
            <p:spPr bwMode="auto">
              <a:xfrm>
                <a:off x="1295400" y="1981200"/>
                <a:ext cx="1524000" cy="1066800"/>
              </a:xfrm>
              <a:prstGeom prst="rect">
                <a:avLst/>
              </a:prstGeom>
              <a:noFill/>
              <a:ln w="9525">
                <a:noFill/>
                <a:miter lim="800000"/>
                <a:headEnd/>
                <a:tailEnd/>
              </a:ln>
            </p:spPr>
          </p:pic>
          <p:sp>
            <p:nvSpPr>
              <p:cNvPr id="8243" name="TextBox 41"/>
              <p:cNvSpPr txBox="1">
                <a:spLocks noChangeArrowheads="1"/>
              </p:cNvSpPr>
              <p:nvPr/>
            </p:nvSpPr>
            <p:spPr bwMode="auto">
              <a:xfrm>
                <a:off x="1295400" y="3048000"/>
                <a:ext cx="1524000" cy="194558"/>
              </a:xfrm>
              <a:prstGeom prst="rect">
                <a:avLst/>
              </a:prstGeom>
              <a:noFill/>
              <a:ln w="9525">
                <a:noFill/>
                <a:miter lim="800000"/>
                <a:headEnd/>
                <a:tailEnd/>
              </a:ln>
            </p:spPr>
            <p:txBody>
              <a:bodyPr>
                <a:spAutoFit/>
              </a:bodyPr>
              <a:lstStyle/>
              <a:p>
                <a:pPr algn="ctr"/>
                <a:r>
                  <a:rPr lang="en-US" sz="900" b="1"/>
                  <a:t>MIRS AMSU-A TPW</a:t>
                </a:r>
              </a:p>
            </p:txBody>
          </p:sp>
        </p:grpSp>
        <p:grpSp>
          <p:nvGrpSpPr>
            <p:cNvPr id="8202" name="Group 7"/>
            <p:cNvGrpSpPr>
              <a:grpSpLocks/>
            </p:cNvGrpSpPr>
            <p:nvPr/>
          </p:nvGrpSpPr>
          <p:grpSpPr bwMode="auto">
            <a:xfrm>
              <a:off x="2979086" y="1828800"/>
              <a:ext cx="1592914" cy="1261358"/>
              <a:chOff x="2979086" y="1981200"/>
              <a:chExt cx="1592914" cy="1261358"/>
            </a:xfrm>
          </p:grpSpPr>
          <p:pic>
            <p:nvPicPr>
              <p:cNvPr id="8240" name="Picture 42" descr="2012AUG15SSMISPW.GIF"/>
              <p:cNvPicPr>
                <a:picLocks noChangeAspect="1"/>
              </p:cNvPicPr>
              <p:nvPr/>
            </p:nvPicPr>
            <p:blipFill>
              <a:blip r:embed="rId4" cstate="print"/>
              <a:srcRect/>
              <a:stretch>
                <a:fillRect/>
              </a:stretch>
            </p:blipFill>
            <p:spPr bwMode="auto">
              <a:xfrm>
                <a:off x="2979086" y="1981200"/>
                <a:ext cx="1592914" cy="1066800"/>
              </a:xfrm>
              <a:prstGeom prst="rect">
                <a:avLst/>
              </a:prstGeom>
              <a:noFill/>
              <a:ln w="9525">
                <a:noFill/>
                <a:miter lim="800000"/>
                <a:headEnd/>
                <a:tailEnd/>
              </a:ln>
            </p:spPr>
          </p:pic>
          <p:sp>
            <p:nvSpPr>
              <p:cNvPr id="8241" name="TextBox 43"/>
              <p:cNvSpPr txBox="1">
                <a:spLocks noChangeArrowheads="1"/>
              </p:cNvSpPr>
              <p:nvPr/>
            </p:nvSpPr>
            <p:spPr bwMode="auto">
              <a:xfrm>
                <a:off x="2979086" y="3048000"/>
                <a:ext cx="1592914" cy="194558"/>
              </a:xfrm>
              <a:prstGeom prst="rect">
                <a:avLst/>
              </a:prstGeom>
              <a:noFill/>
              <a:ln w="9525">
                <a:noFill/>
                <a:miter lim="800000"/>
                <a:headEnd/>
                <a:tailEnd/>
              </a:ln>
            </p:spPr>
            <p:txBody>
              <a:bodyPr>
                <a:spAutoFit/>
              </a:bodyPr>
              <a:lstStyle/>
              <a:p>
                <a:pPr algn="ctr"/>
                <a:r>
                  <a:rPr lang="en-US" sz="900" b="1"/>
                  <a:t>SSMIS TPW</a:t>
                </a:r>
              </a:p>
            </p:txBody>
          </p:sp>
        </p:grpSp>
        <p:grpSp>
          <p:nvGrpSpPr>
            <p:cNvPr id="8203" name="Group 10"/>
            <p:cNvGrpSpPr>
              <a:grpSpLocks/>
            </p:cNvGrpSpPr>
            <p:nvPr/>
          </p:nvGrpSpPr>
          <p:grpSpPr bwMode="auto">
            <a:xfrm>
              <a:off x="4724400" y="1828800"/>
              <a:ext cx="1524000" cy="1261333"/>
              <a:chOff x="4800600" y="1981200"/>
              <a:chExt cx="1447800" cy="1261333"/>
            </a:xfrm>
          </p:grpSpPr>
          <p:pic>
            <p:nvPicPr>
              <p:cNvPr id="8238" name="Picture 44" descr="2012AUG15BLTPW.GIF"/>
              <p:cNvPicPr>
                <a:picLocks noChangeAspect="1"/>
              </p:cNvPicPr>
              <p:nvPr/>
            </p:nvPicPr>
            <p:blipFill>
              <a:blip r:embed="rId5" cstate="print"/>
              <a:srcRect/>
              <a:stretch>
                <a:fillRect/>
              </a:stretch>
            </p:blipFill>
            <p:spPr bwMode="auto">
              <a:xfrm>
                <a:off x="4800600" y="1981200"/>
                <a:ext cx="1447800" cy="1066800"/>
              </a:xfrm>
              <a:prstGeom prst="rect">
                <a:avLst/>
              </a:prstGeom>
              <a:noFill/>
              <a:ln w="9525">
                <a:noFill/>
                <a:miter lim="800000"/>
                <a:headEnd/>
                <a:tailEnd/>
              </a:ln>
            </p:spPr>
          </p:pic>
          <p:sp>
            <p:nvSpPr>
              <p:cNvPr id="8239" name="TextBox 45"/>
              <p:cNvSpPr txBox="1">
                <a:spLocks noChangeArrowheads="1"/>
              </p:cNvSpPr>
              <p:nvPr/>
            </p:nvSpPr>
            <p:spPr bwMode="auto">
              <a:xfrm>
                <a:off x="4800600" y="3048000"/>
                <a:ext cx="1447800" cy="194533"/>
              </a:xfrm>
              <a:prstGeom prst="rect">
                <a:avLst/>
              </a:prstGeom>
              <a:noFill/>
              <a:ln w="9525">
                <a:noFill/>
                <a:miter lim="800000"/>
                <a:headEnd/>
                <a:tailEnd/>
              </a:ln>
            </p:spPr>
            <p:txBody>
              <a:bodyPr>
                <a:spAutoFit/>
              </a:bodyPr>
              <a:lstStyle/>
              <a:p>
                <a:pPr algn="ctr"/>
                <a:r>
                  <a:rPr lang="en-US" sz="900" b="1" dirty="0" smtClean="0"/>
                  <a:t>Blended TPW</a:t>
                </a:r>
                <a:endParaRPr lang="en-US" sz="900" b="1" dirty="0"/>
              </a:p>
            </p:txBody>
          </p:sp>
        </p:grpSp>
        <p:grpSp>
          <p:nvGrpSpPr>
            <p:cNvPr id="8204" name="Group 13"/>
            <p:cNvGrpSpPr>
              <a:grpSpLocks/>
            </p:cNvGrpSpPr>
            <p:nvPr/>
          </p:nvGrpSpPr>
          <p:grpSpPr bwMode="auto">
            <a:xfrm>
              <a:off x="6400800" y="1828800"/>
              <a:ext cx="1905000" cy="1219200"/>
              <a:chOff x="6477000" y="1981200"/>
              <a:chExt cx="1828800" cy="1219200"/>
            </a:xfrm>
          </p:grpSpPr>
          <p:pic>
            <p:nvPicPr>
              <p:cNvPr id="8234" name="Picture 46" descr="2012AUG15BLTPWPCT.GIF"/>
              <p:cNvPicPr>
                <a:picLocks noChangeAspect="1"/>
              </p:cNvPicPr>
              <p:nvPr/>
            </p:nvPicPr>
            <p:blipFill>
              <a:blip r:embed="rId6" cstate="print"/>
              <a:srcRect/>
              <a:stretch>
                <a:fillRect/>
              </a:stretch>
            </p:blipFill>
            <p:spPr bwMode="auto">
              <a:xfrm>
                <a:off x="6477000" y="1981200"/>
                <a:ext cx="1447800" cy="1066800"/>
              </a:xfrm>
              <a:prstGeom prst="rect">
                <a:avLst/>
              </a:prstGeom>
              <a:noFill/>
              <a:ln w="9525">
                <a:noFill/>
                <a:miter lim="800000"/>
                <a:headEnd/>
                <a:tailEnd/>
              </a:ln>
            </p:spPr>
          </p:pic>
          <p:grpSp>
            <p:nvGrpSpPr>
              <p:cNvPr id="8235" name="Group 42"/>
              <p:cNvGrpSpPr>
                <a:grpSpLocks/>
              </p:cNvGrpSpPr>
              <p:nvPr/>
            </p:nvGrpSpPr>
            <p:grpSpPr bwMode="auto">
              <a:xfrm>
                <a:off x="8150225" y="2819400"/>
                <a:ext cx="155575" cy="381000"/>
                <a:chOff x="1752600" y="5181600"/>
                <a:chExt cx="155788" cy="381000"/>
              </a:xfrm>
            </p:grpSpPr>
            <p:pic>
              <p:nvPicPr>
                <p:cNvPr id="8236" name="Picture 2"/>
                <p:cNvPicPr>
                  <a:picLocks noChangeAspect="1" noChangeArrowheads="1"/>
                </p:cNvPicPr>
                <p:nvPr/>
              </p:nvPicPr>
              <p:blipFill>
                <a:blip r:embed="rId7" cstate="print"/>
                <a:srcRect/>
                <a:stretch>
                  <a:fillRect/>
                </a:stretch>
              </p:blipFill>
              <p:spPr bwMode="auto">
                <a:xfrm>
                  <a:off x="1752600" y="5181600"/>
                  <a:ext cx="155788" cy="155022"/>
                </a:xfrm>
                <a:prstGeom prst="rect">
                  <a:avLst/>
                </a:prstGeom>
                <a:noFill/>
                <a:ln w="9525">
                  <a:noFill/>
                  <a:miter lim="800000"/>
                  <a:headEnd/>
                  <a:tailEnd/>
                </a:ln>
              </p:spPr>
            </p:pic>
            <p:pic>
              <p:nvPicPr>
                <p:cNvPr id="8237" name="Picture 6" descr="noaalogo"/>
                <p:cNvPicPr>
                  <a:picLocks noChangeAspect="1" noChangeArrowheads="1"/>
                </p:cNvPicPr>
                <p:nvPr/>
              </p:nvPicPr>
              <p:blipFill>
                <a:blip r:embed="rId8" cstate="print"/>
                <a:srcRect/>
                <a:stretch>
                  <a:fillRect/>
                </a:stretch>
              </p:blipFill>
              <p:spPr bwMode="auto">
                <a:xfrm>
                  <a:off x="1752600" y="5409671"/>
                  <a:ext cx="152400" cy="152929"/>
                </a:xfrm>
                <a:prstGeom prst="rect">
                  <a:avLst/>
                </a:prstGeom>
                <a:noFill/>
                <a:ln w="9525">
                  <a:noFill/>
                  <a:miter lim="800000"/>
                  <a:headEnd/>
                  <a:tailEnd/>
                </a:ln>
              </p:spPr>
            </p:pic>
          </p:grpSp>
        </p:grpSp>
        <p:sp>
          <p:nvSpPr>
            <p:cNvPr id="8205" name="TextBox 36"/>
            <p:cNvSpPr txBox="1">
              <a:spLocks noChangeArrowheads="1"/>
            </p:cNvSpPr>
            <p:nvPr/>
          </p:nvSpPr>
          <p:spPr bwMode="auto">
            <a:xfrm>
              <a:off x="1219200" y="4432300"/>
              <a:ext cx="838200" cy="215900"/>
            </a:xfrm>
            <a:prstGeom prst="rect">
              <a:avLst/>
            </a:prstGeom>
            <a:noFill/>
            <a:ln w="9525">
              <a:noFill/>
              <a:miter lim="800000"/>
              <a:headEnd/>
              <a:tailEnd/>
            </a:ln>
          </p:spPr>
          <p:txBody>
            <a:bodyPr>
              <a:spAutoFit/>
            </a:bodyPr>
            <a:lstStyle/>
            <a:p>
              <a:pPr algn="ctr"/>
              <a:r>
                <a:rPr lang="en-US" sz="800" b="1" i="1"/>
                <a:t>Aug 15, 2012</a:t>
              </a:r>
            </a:p>
          </p:txBody>
        </p:sp>
        <p:grpSp>
          <p:nvGrpSpPr>
            <p:cNvPr id="8206" name="Group 19"/>
            <p:cNvGrpSpPr>
              <a:grpSpLocks/>
            </p:cNvGrpSpPr>
            <p:nvPr/>
          </p:nvGrpSpPr>
          <p:grpSpPr bwMode="auto">
            <a:xfrm>
              <a:off x="2063945" y="3352800"/>
              <a:ext cx="1593655" cy="1337559"/>
              <a:chOff x="2063945" y="3352800"/>
              <a:chExt cx="1593655" cy="1337559"/>
            </a:xfrm>
          </p:grpSpPr>
          <p:sp>
            <p:nvSpPr>
              <p:cNvPr id="8232" name="TextBox 40"/>
              <p:cNvSpPr txBox="1">
                <a:spLocks noChangeArrowheads="1"/>
              </p:cNvSpPr>
              <p:nvPr/>
            </p:nvSpPr>
            <p:spPr bwMode="auto">
              <a:xfrm>
                <a:off x="2063945" y="4495801"/>
                <a:ext cx="1593655" cy="194558"/>
              </a:xfrm>
              <a:prstGeom prst="rect">
                <a:avLst/>
              </a:prstGeom>
              <a:noFill/>
              <a:ln w="9525">
                <a:noFill/>
                <a:miter lim="800000"/>
                <a:headEnd/>
                <a:tailEnd/>
              </a:ln>
            </p:spPr>
            <p:txBody>
              <a:bodyPr>
                <a:spAutoFit/>
              </a:bodyPr>
              <a:lstStyle/>
              <a:p>
                <a:pPr algn="ctr"/>
                <a:r>
                  <a:rPr lang="en-US" sz="900" b="1"/>
                  <a:t>MSG IR</a:t>
                </a:r>
              </a:p>
            </p:txBody>
          </p:sp>
          <p:pic>
            <p:nvPicPr>
              <p:cNvPr id="8233" name="Picture 38" descr="2012AUG15METSATIR.GIF"/>
              <p:cNvPicPr>
                <a:picLocks noChangeAspect="1"/>
              </p:cNvPicPr>
              <p:nvPr/>
            </p:nvPicPr>
            <p:blipFill>
              <a:blip r:embed="rId9" cstate="print"/>
              <a:srcRect/>
              <a:stretch>
                <a:fillRect/>
              </a:stretch>
            </p:blipFill>
            <p:spPr bwMode="auto">
              <a:xfrm>
                <a:off x="2063945" y="3352800"/>
                <a:ext cx="1593655" cy="1143000"/>
              </a:xfrm>
              <a:prstGeom prst="rect">
                <a:avLst/>
              </a:prstGeom>
              <a:noFill/>
              <a:ln w="9525">
                <a:noFill/>
                <a:miter lim="800000"/>
                <a:headEnd/>
                <a:tailEnd/>
              </a:ln>
            </p:spPr>
          </p:pic>
        </p:grpSp>
        <p:grpSp>
          <p:nvGrpSpPr>
            <p:cNvPr id="8207" name="Group 22"/>
            <p:cNvGrpSpPr>
              <a:grpSpLocks/>
            </p:cNvGrpSpPr>
            <p:nvPr/>
          </p:nvGrpSpPr>
          <p:grpSpPr bwMode="auto">
            <a:xfrm>
              <a:off x="3886200" y="3352800"/>
              <a:ext cx="1524000" cy="1337558"/>
              <a:chOff x="3886200" y="3352800"/>
              <a:chExt cx="1524000" cy="1337558"/>
            </a:xfrm>
          </p:grpSpPr>
          <p:sp>
            <p:nvSpPr>
              <p:cNvPr id="8230" name="TextBox 43"/>
              <p:cNvSpPr txBox="1">
                <a:spLocks noChangeArrowheads="1"/>
              </p:cNvSpPr>
              <p:nvPr/>
            </p:nvSpPr>
            <p:spPr bwMode="auto">
              <a:xfrm>
                <a:off x="3886200" y="4495800"/>
                <a:ext cx="1524000" cy="194558"/>
              </a:xfrm>
              <a:prstGeom prst="rect">
                <a:avLst/>
              </a:prstGeom>
              <a:noFill/>
              <a:ln w="9525">
                <a:noFill/>
                <a:miter lim="800000"/>
                <a:headEnd/>
                <a:tailEnd/>
              </a:ln>
            </p:spPr>
            <p:txBody>
              <a:bodyPr>
                <a:spAutoFit/>
              </a:bodyPr>
              <a:lstStyle/>
              <a:p>
                <a:pPr algn="ctr"/>
                <a:r>
                  <a:rPr lang="en-US" sz="900" b="1"/>
                  <a:t>MSG Visible</a:t>
                </a:r>
              </a:p>
            </p:txBody>
          </p:sp>
          <p:pic>
            <p:nvPicPr>
              <p:cNvPr id="8231" name="Picture 39" descr="2012AUG15METSATVIS.GIF"/>
              <p:cNvPicPr>
                <a:picLocks noChangeAspect="1"/>
              </p:cNvPicPr>
              <p:nvPr/>
            </p:nvPicPr>
            <p:blipFill>
              <a:blip r:embed="rId10" cstate="print"/>
              <a:srcRect/>
              <a:stretch>
                <a:fillRect/>
              </a:stretch>
            </p:blipFill>
            <p:spPr bwMode="auto">
              <a:xfrm>
                <a:off x="3886200" y="3352800"/>
                <a:ext cx="1524000" cy="1143000"/>
              </a:xfrm>
              <a:prstGeom prst="rect">
                <a:avLst/>
              </a:prstGeom>
              <a:noFill/>
              <a:ln w="9525">
                <a:noFill/>
                <a:miter lim="800000"/>
                <a:headEnd/>
                <a:tailEnd/>
              </a:ln>
            </p:spPr>
          </p:pic>
        </p:grpSp>
        <p:grpSp>
          <p:nvGrpSpPr>
            <p:cNvPr id="8208" name="Group 25"/>
            <p:cNvGrpSpPr>
              <a:grpSpLocks/>
            </p:cNvGrpSpPr>
            <p:nvPr/>
          </p:nvGrpSpPr>
          <p:grpSpPr bwMode="auto">
            <a:xfrm>
              <a:off x="5638800" y="3352800"/>
              <a:ext cx="1906588" cy="1337558"/>
              <a:chOff x="5638800" y="3352800"/>
              <a:chExt cx="1906588" cy="1337558"/>
            </a:xfrm>
          </p:grpSpPr>
          <p:sp>
            <p:nvSpPr>
              <p:cNvPr id="8227" name="TextBox 45"/>
              <p:cNvSpPr txBox="1">
                <a:spLocks noChangeArrowheads="1"/>
              </p:cNvSpPr>
              <p:nvPr/>
            </p:nvSpPr>
            <p:spPr bwMode="auto">
              <a:xfrm>
                <a:off x="5638800" y="4495800"/>
                <a:ext cx="1524000" cy="194558"/>
              </a:xfrm>
              <a:prstGeom prst="rect">
                <a:avLst/>
              </a:prstGeom>
              <a:noFill/>
              <a:ln w="9525">
                <a:noFill/>
                <a:miter lim="800000"/>
                <a:headEnd/>
                <a:tailEnd/>
              </a:ln>
            </p:spPr>
            <p:txBody>
              <a:bodyPr>
                <a:spAutoFit/>
              </a:bodyPr>
              <a:lstStyle/>
              <a:p>
                <a:pPr algn="ctr"/>
                <a:r>
                  <a:rPr lang="en-US" sz="900" b="1"/>
                  <a:t>MSG Water Vapor</a:t>
                </a:r>
              </a:p>
            </p:txBody>
          </p:sp>
          <p:pic>
            <p:nvPicPr>
              <p:cNvPr id="8228" name="Picture 2"/>
              <p:cNvPicPr>
                <a:picLocks noChangeAspect="1" noChangeArrowheads="1"/>
              </p:cNvPicPr>
              <p:nvPr/>
            </p:nvPicPr>
            <p:blipFill>
              <a:blip r:embed="rId11" cstate="print"/>
              <a:srcRect/>
              <a:stretch>
                <a:fillRect/>
              </a:stretch>
            </p:blipFill>
            <p:spPr bwMode="auto">
              <a:xfrm>
                <a:off x="7239000" y="4419600"/>
                <a:ext cx="306388" cy="228600"/>
              </a:xfrm>
              <a:prstGeom prst="rect">
                <a:avLst/>
              </a:prstGeom>
              <a:noFill/>
              <a:ln w="9525">
                <a:noFill/>
                <a:miter lim="800000"/>
                <a:headEnd/>
                <a:tailEnd/>
              </a:ln>
            </p:spPr>
          </p:pic>
          <p:pic>
            <p:nvPicPr>
              <p:cNvPr id="8229" name="Picture 37" descr="2012AUG15METSATWV.GIF"/>
              <p:cNvPicPr>
                <a:picLocks noChangeAspect="1"/>
              </p:cNvPicPr>
              <p:nvPr/>
            </p:nvPicPr>
            <p:blipFill>
              <a:blip r:embed="rId12" cstate="print"/>
              <a:srcRect/>
              <a:stretch>
                <a:fillRect/>
              </a:stretch>
            </p:blipFill>
            <p:spPr bwMode="auto">
              <a:xfrm>
                <a:off x="5638800" y="3352800"/>
                <a:ext cx="1524000" cy="1143000"/>
              </a:xfrm>
              <a:prstGeom prst="rect">
                <a:avLst/>
              </a:prstGeom>
              <a:noFill/>
              <a:ln w="9525">
                <a:noFill/>
                <a:miter lim="800000"/>
                <a:headEnd/>
                <a:tailEnd/>
              </a:ln>
            </p:spPr>
          </p:pic>
        </p:grpSp>
        <p:grpSp>
          <p:nvGrpSpPr>
            <p:cNvPr id="8209" name="Group 29"/>
            <p:cNvGrpSpPr>
              <a:grpSpLocks/>
            </p:cNvGrpSpPr>
            <p:nvPr/>
          </p:nvGrpSpPr>
          <p:grpSpPr bwMode="auto">
            <a:xfrm>
              <a:off x="3048000" y="4953000"/>
              <a:ext cx="1524000" cy="1337558"/>
              <a:chOff x="2133600" y="4800600"/>
              <a:chExt cx="1524000" cy="1337558"/>
            </a:xfrm>
          </p:grpSpPr>
          <p:sp>
            <p:nvSpPr>
              <p:cNvPr id="8225" name="TextBox 32"/>
              <p:cNvSpPr txBox="1">
                <a:spLocks noChangeArrowheads="1"/>
              </p:cNvSpPr>
              <p:nvPr/>
            </p:nvSpPr>
            <p:spPr bwMode="auto">
              <a:xfrm>
                <a:off x="2133600" y="5943600"/>
                <a:ext cx="1524000" cy="194558"/>
              </a:xfrm>
              <a:prstGeom prst="rect">
                <a:avLst/>
              </a:prstGeom>
              <a:noFill/>
              <a:ln w="9525">
                <a:noFill/>
                <a:miter lim="800000"/>
                <a:headEnd/>
                <a:tailEnd/>
              </a:ln>
            </p:spPr>
            <p:txBody>
              <a:bodyPr>
                <a:spAutoFit/>
              </a:bodyPr>
              <a:lstStyle/>
              <a:p>
                <a:pPr algn="ctr"/>
                <a:r>
                  <a:rPr lang="en-US" sz="900" b="1"/>
                  <a:t>AMSU-B MHS Rain Rate</a:t>
                </a:r>
              </a:p>
            </p:txBody>
          </p:sp>
          <p:pic>
            <p:nvPicPr>
              <p:cNvPr id="8226" name="Picture 21" descr="2012AUG15AMSURR01.GIF"/>
              <p:cNvPicPr>
                <a:picLocks noChangeAspect="1"/>
              </p:cNvPicPr>
              <p:nvPr/>
            </p:nvPicPr>
            <p:blipFill>
              <a:blip r:embed="rId13" cstate="print"/>
              <a:srcRect b="3847"/>
              <a:stretch>
                <a:fillRect/>
              </a:stretch>
            </p:blipFill>
            <p:spPr bwMode="auto">
              <a:xfrm>
                <a:off x="2133600" y="4800600"/>
                <a:ext cx="1524000" cy="1143000"/>
              </a:xfrm>
              <a:prstGeom prst="rect">
                <a:avLst/>
              </a:prstGeom>
              <a:noFill/>
              <a:ln w="9525">
                <a:noFill/>
                <a:miter lim="800000"/>
                <a:headEnd/>
                <a:tailEnd/>
              </a:ln>
            </p:spPr>
          </p:pic>
        </p:grpSp>
        <p:grpSp>
          <p:nvGrpSpPr>
            <p:cNvPr id="8210" name="Group 32"/>
            <p:cNvGrpSpPr>
              <a:grpSpLocks/>
            </p:cNvGrpSpPr>
            <p:nvPr/>
          </p:nvGrpSpPr>
          <p:grpSpPr bwMode="auto">
            <a:xfrm>
              <a:off x="4724400" y="4953000"/>
              <a:ext cx="1524000" cy="1337558"/>
              <a:chOff x="3886200" y="4800600"/>
              <a:chExt cx="1524000" cy="1337558"/>
            </a:xfrm>
          </p:grpSpPr>
          <p:sp>
            <p:nvSpPr>
              <p:cNvPr id="8223" name="TextBox 35"/>
              <p:cNvSpPr txBox="1">
                <a:spLocks noChangeArrowheads="1"/>
              </p:cNvSpPr>
              <p:nvPr/>
            </p:nvSpPr>
            <p:spPr bwMode="auto">
              <a:xfrm>
                <a:off x="3886200" y="5943600"/>
                <a:ext cx="1524000" cy="194558"/>
              </a:xfrm>
              <a:prstGeom prst="rect">
                <a:avLst/>
              </a:prstGeom>
              <a:noFill/>
              <a:ln w="9525">
                <a:noFill/>
                <a:miter lim="800000"/>
                <a:headEnd/>
                <a:tailEnd/>
              </a:ln>
            </p:spPr>
            <p:txBody>
              <a:bodyPr>
                <a:spAutoFit/>
              </a:bodyPr>
              <a:lstStyle/>
              <a:p>
                <a:pPr algn="ctr"/>
                <a:r>
                  <a:rPr lang="en-US" sz="900" b="1"/>
                  <a:t>SSMIS  Rain Rate</a:t>
                </a:r>
              </a:p>
            </p:txBody>
          </p:sp>
          <p:pic>
            <p:nvPicPr>
              <p:cNvPr id="8224" name="Picture 17" descr="2012AUG15SSMISRR.GIF"/>
              <p:cNvPicPr>
                <a:picLocks noChangeAspect="1"/>
              </p:cNvPicPr>
              <p:nvPr/>
            </p:nvPicPr>
            <p:blipFill>
              <a:blip r:embed="rId14" cstate="print"/>
              <a:srcRect b="4350"/>
              <a:stretch>
                <a:fillRect/>
              </a:stretch>
            </p:blipFill>
            <p:spPr bwMode="auto">
              <a:xfrm>
                <a:off x="3886200" y="4800600"/>
                <a:ext cx="1524000" cy="1143000"/>
              </a:xfrm>
              <a:prstGeom prst="rect">
                <a:avLst/>
              </a:prstGeom>
              <a:noFill/>
              <a:ln w="9525">
                <a:noFill/>
                <a:miter lim="800000"/>
                <a:headEnd/>
                <a:tailEnd/>
              </a:ln>
            </p:spPr>
          </p:pic>
        </p:grpSp>
        <p:grpSp>
          <p:nvGrpSpPr>
            <p:cNvPr id="8211" name="Group 35"/>
            <p:cNvGrpSpPr>
              <a:grpSpLocks/>
            </p:cNvGrpSpPr>
            <p:nvPr/>
          </p:nvGrpSpPr>
          <p:grpSpPr bwMode="auto">
            <a:xfrm>
              <a:off x="6400800" y="4953000"/>
              <a:ext cx="1524000" cy="1337558"/>
              <a:chOff x="5638800" y="4800600"/>
              <a:chExt cx="1524000" cy="1337558"/>
            </a:xfrm>
          </p:grpSpPr>
          <p:sp>
            <p:nvSpPr>
              <p:cNvPr id="8221" name="TextBox 30"/>
              <p:cNvSpPr txBox="1">
                <a:spLocks noChangeArrowheads="1"/>
              </p:cNvSpPr>
              <p:nvPr/>
            </p:nvSpPr>
            <p:spPr bwMode="auto">
              <a:xfrm>
                <a:off x="5638800" y="5943600"/>
                <a:ext cx="1524000" cy="194558"/>
              </a:xfrm>
              <a:prstGeom prst="rect">
                <a:avLst/>
              </a:prstGeom>
              <a:noFill/>
              <a:ln w="9525">
                <a:noFill/>
                <a:miter lim="800000"/>
                <a:headEnd/>
                <a:tailEnd/>
              </a:ln>
            </p:spPr>
            <p:txBody>
              <a:bodyPr>
                <a:spAutoFit/>
              </a:bodyPr>
              <a:lstStyle/>
              <a:p>
                <a:pPr algn="ctr"/>
                <a:r>
                  <a:rPr lang="en-US" sz="900" b="1" dirty="0" smtClean="0"/>
                  <a:t>Blended </a:t>
                </a:r>
                <a:r>
                  <a:rPr lang="en-US" sz="900" b="1" dirty="0"/>
                  <a:t>Rain Rate</a:t>
                </a:r>
              </a:p>
            </p:txBody>
          </p:sp>
          <p:pic>
            <p:nvPicPr>
              <p:cNvPr id="8222" name="Picture 35" descr="2012AUG15BLRR.GIF"/>
              <p:cNvPicPr>
                <a:picLocks noChangeAspect="1"/>
              </p:cNvPicPr>
              <p:nvPr/>
            </p:nvPicPr>
            <p:blipFill>
              <a:blip r:embed="rId15" cstate="print"/>
              <a:srcRect b="4256"/>
              <a:stretch>
                <a:fillRect/>
              </a:stretch>
            </p:blipFill>
            <p:spPr bwMode="auto">
              <a:xfrm>
                <a:off x="5638800" y="4800600"/>
                <a:ext cx="1524000" cy="1143000"/>
              </a:xfrm>
              <a:prstGeom prst="rect">
                <a:avLst/>
              </a:prstGeom>
              <a:noFill/>
              <a:ln w="9525">
                <a:noFill/>
                <a:miter lim="800000"/>
                <a:headEnd/>
                <a:tailEnd/>
              </a:ln>
            </p:spPr>
          </p:pic>
        </p:grpSp>
        <p:grpSp>
          <p:nvGrpSpPr>
            <p:cNvPr id="8212" name="Group 42"/>
            <p:cNvGrpSpPr>
              <a:grpSpLocks/>
            </p:cNvGrpSpPr>
            <p:nvPr/>
          </p:nvGrpSpPr>
          <p:grpSpPr bwMode="auto">
            <a:xfrm>
              <a:off x="8077200" y="5867400"/>
              <a:ext cx="155575" cy="381000"/>
              <a:chOff x="1752600" y="5181600"/>
              <a:chExt cx="155788" cy="381000"/>
            </a:xfrm>
          </p:grpSpPr>
          <p:pic>
            <p:nvPicPr>
              <p:cNvPr id="8219" name="Picture 2"/>
              <p:cNvPicPr>
                <a:picLocks noChangeAspect="1" noChangeArrowheads="1"/>
              </p:cNvPicPr>
              <p:nvPr/>
            </p:nvPicPr>
            <p:blipFill>
              <a:blip r:embed="rId7" cstate="print"/>
              <a:srcRect/>
              <a:stretch>
                <a:fillRect/>
              </a:stretch>
            </p:blipFill>
            <p:spPr bwMode="auto">
              <a:xfrm>
                <a:off x="1752600" y="5181600"/>
                <a:ext cx="155788" cy="155022"/>
              </a:xfrm>
              <a:prstGeom prst="rect">
                <a:avLst/>
              </a:prstGeom>
              <a:noFill/>
              <a:ln w="9525">
                <a:noFill/>
                <a:miter lim="800000"/>
                <a:headEnd/>
                <a:tailEnd/>
              </a:ln>
            </p:spPr>
          </p:pic>
          <p:pic>
            <p:nvPicPr>
              <p:cNvPr id="8220" name="Picture 6" descr="noaalogo"/>
              <p:cNvPicPr>
                <a:picLocks noChangeAspect="1" noChangeArrowheads="1"/>
              </p:cNvPicPr>
              <p:nvPr/>
            </p:nvPicPr>
            <p:blipFill>
              <a:blip r:embed="rId8" cstate="print"/>
              <a:srcRect/>
              <a:stretch>
                <a:fillRect/>
              </a:stretch>
            </p:blipFill>
            <p:spPr bwMode="auto">
              <a:xfrm>
                <a:off x="1752600" y="5409671"/>
                <a:ext cx="152400" cy="152929"/>
              </a:xfrm>
              <a:prstGeom prst="rect">
                <a:avLst/>
              </a:prstGeom>
              <a:noFill/>
              <a:ln w="9525">
                <a:noFill/>
                <a:miter lim="800000"/>
                <a:headEnd/>
                <a:tailEnd/>
              </a:ln>
            </p:spPr>
          </p:pic>
        </p:grpSp>
        <p:sp>
          <p:nvSpPr>
            <p:cNvPr id="8213" name="TextBox 47"/>
            <p:cNvSpPr txBox="1">
              <a:spLocks noChangeArrowheads="1"/>
            </p:cNvSpPr>
            <p:nvPr/>
          </p:nvSpPr>
          <p:spPr bwMode="auto">
            <a:xfrm>
              <a:off x="6436714" y="2866292"/>
              <a:ext cx="1521775" cy="311294"/>
            </a:xfrm>
            <a:prstGeom prst="rect">
              <a:avLst/>
            </a:prstGeom>
            <a:noFill/>
            <a:ln w="9525">
              <a:noFill/>
              <a:miter lim="800000"/>
              <a:headEnd/>
              <a:tailEnd/>
            </a:ln>
          </p:spPr>
          <p:txBody>
            <a:bodyPr>
              <a:spAutoFit/>
            </a:bodyPr>
            <a:lstStyle/>
            <a:p>
              <a:pPr algn="ctr"/>
              <a:r>
                <a:rPr lang="en-US" sz="900" b="1" dirty="0" smtClean="0"/>
                <a:t>Blended TPW                      </a:t>
              </a:r>
              <a:r>
                <a:rPr lang="en-US" sz="900" b="1" dirty="0"/>
                <a:t>Percent of Normal</a:t>
              </a:r>
            </a:p>
          </p:txBody>
        </p:sp>
        <p:grpSp>
          <p:nvGrpSpPr>
            <p:cNvPr id="8214" name="Group 46"/>
            <p:cNvGrpSpPr>
              <a:grpSpLocks/>
            </p:cNvGrpSpPr>
            <p:nvPr/>
          </p:nvGrpSpPr>
          <p:grpSpPr bwMode="auto">
            <a:xfrm>
              <a:off x="1219200" y="4950768"/>
              <a:ext cx="1752600" cy="1337559"/>
              <a:chOff x="1219200" y="4800600"/>
              <a:chExt cx="1752600" cy="1337559"/>
            </a:xfrm>
          </p:grpSpPr>
          <p:pic>
            <p:nvPicPr>
              <p:cNvPr id="8217" name="Picture 41" descr="2012AUG15SSMISWINDANDASCAT.GIF"/>
              <p:cNvPicPr>
                <a:picLocks noChangeAspect="1"/>
              </p:cNvPicPr>
              <p:nvPr/>
            </p:nvPicPr>
            <p:blipFill>
              <a:blip r:embed="rId16" cstate="print"/>
              <a:srcRect/>
              <a:stretch>
                <a:fillRect/>
              </a:stretch>
            </p:blipFill>
            <p:spPr bwMode="auto">
              <a:xfrm>
                <a:off x="1295400" y="4800600"/>
                <a:ext cx="1613291" cy="1142999"/>
              </a:xfrm>
              <a:prstGeom prst="rect">
                <a:avLst/>
              </a:prstGeom>
              <a:noFill/>
              <a:ln w="9525">
                <a:noFill/>
                <a:miter lim="800000"/>
                <a:headEnd/>
                <a:tailEnd/>
              </a:ln>
            </p:spPr>
          </p:pic>
          <p:sp>
            <p:nvSpPr>
              <p:cNvPr id="8218" name="TextBox 43"/>
              <p:cNvSpPr txBox="1">
                <a:spLocks noChangeArrowheads="1"/>
              </p:cNvSpPr>
              <p:nvPr/>
            </p:nvSpPr>
            <p:spPr bwMode="auto">
              <a:xfrm>
                <a:off x="1219200" y="5943601"/>
                <a:ext cx="1752600" cy="194558"/>
              </a:xfrm>
              <a:prstGeom prst="rect">
                <a:avLst/>
              </a:prstGeom>
              <a:noFill/>
              <a:ln w="9525">
                <a:noFill/>
                <a:miter lim="800000"/>
                <a:headEnd/>
                <a:tailEnd/>
              </a:ln>
            </p:spPr>
            <p:txBody>
              <a:bodyPr>
                <a:spAutoFit/>
              </a:bodyPr>
              <a:lstStyle/>
              <a:p>
                <a:pPr algn="ctr"/>
                <a:r>
                  <a:rPr lang="en-US" sz="900" b="1"/>
                  <a:t>SSMIS Wind Speed &amp; ASCAT</a:t>
                </a:r>
              </a:p>
            </p:txBody>
          </p:sp>
        </p:grpSp>
        <p:pic>
          <p:nvPicPr>
            <p:cNvPr id="8215" name="Picture 2"/>
            <p:cNvPicPr>
              <a:picLocks noChangeAspect="1" noChangeArrowheads="1"/>
            </p:cNvPicPr>
            <p:nvPr/>
          </p:nvPicPr>
          <p:blipFill>
            <a:blip r:embed="rId17" cstate="print"/>
            <a:srcRect/>
            <a:stretch>
              <a:fillRect/>
            </a:stretch>
          </p:blipFill>
          <p:spPr bwMode="auto">
            <a:xfrm>
              <a:off x="8382000" y="2743200"/>
              <a:ext cx="230188" cy="171746"/>
            </a:xfrm>
            <a:prstGeom prst="rect">
              <a:avLst/>
            </a:prstGeom>
            <a:noFill/>
            <a:ln w="9525">
              <a:noFill/>
              <a:miter lim="800000"/>
              <a:headEnd/>
              <a:tailEnd/>
            </a:ln>
          </p:spPr>
        </p:pic>
        <p:pic>
          <p:nvPicPr>
            <p:cNvPr id="8216" name="Picture 2"/>
            <p:cNvPicPr>
              <a:picLocks noChangeAspect="1" noChangeArrowheads="1"/>
            </p:cNvPicPr>
            <p:nvPr/>
          </p:nvPicPr>
          <p:blipFill>
            <a:blip r:embed="rId18" cstate="print"/>
            <a:srcRect/>
            <a:stretch>
              <a:fillRect/>
            </a:stretch>
          </p:blipFill>
          <p:spPr bwMode="auto">
            <a:xfrm>
              <a:off x="8304212" y="5924254"/>
              <a:ext cx="230188" cy="171746"/>
            </a:xfrm>
            <a:prstGeom prst="rect">
              <a:avLst/>
            </a:prstGeom>
            <a:noFill/>
            <a:ln w="9525">
              <a:noFill/>
              <a:miter lim="800000"/>
              <a:headEnd/>
              <a:tailEnd/>
            </a:ln>
          </p:spPr>
        </p:pic>
      </p:grpSp>
      <p:sp>
        <p:nvSpPr>
          <p:cNvPr id="8196" name="TextBox 48"/>
          <p:cNvSpPr txBox="1">
            <a:spLocks noChangeArrowheads="1"/>
          </p:cNvSpPr>
          <p:nvPr/>
        </p:nvSpPr>
        <p:spPr bwMode="auto">
          <a:xfrm>
            <a:off x="0" y="0"/>
            <a:ext cx="9144000" cy="523220"/>
          </a:xfrm>
          <a:prstGeom prst="rect">
            <a:avLst/>
          </a:prstGeom>
          <a:noFill/>
          <a:ln w="9525">
            <a:noFill/>
            <a:miter lim="800000"/>
            <a:headEnd/>
            <a:tailEnd/>
          </a:ln>
        </p:spPr>
        <p:txBody>
          <a:bodyPr>
            <a:spAutoFit/>
          </a:bodyPr>
          <a:lstStyle/>
          <a:p>
            <a:pPr algn="ctr"/>
            <a:r>
              <a:rPr lang="en-US" sz="2800" b="1" dirty="0"/>
              <a:t>LEO  to  complement  and/or  supplement GEO</a:t>
            </a:r>
          </a:p>
        </p:txBody>
      </p:sp>
      <p:sp>
        <p:nvSpPr>
          <p:cNvPr id="8197" name="TextBox 51"/>
          <p:cNvSpPr txBox="1">
            <a:spLocks noChangeArrowheads="1"/>
          </p:cNvSpPr>
          <p:nvPr/>
        </p:nvSpPr>
        <p:spPr bwMode="auto">
          <a:xfrm>
            <a:off x="0" y="6400800"/>
            <a:ext cx="9144000" cy="461963"/>
          </a:xfrm>
          <a:prstGeom prst="rect">
            <a:avLst/>
          </a:prstGeom>
          <a:noFill/>
          <a:ln w="9525">
            <a:noFill/>
            <a:miter lim="800000"/>
            <a:headEnd/>
            <a:tailEnd/>
          </a:ln>
        </p:spPr>
        <p:txBody>
          <a:bodyPr>
            <a:spAutoFit/>
          </a:bodyPr>
          <a:lstStyle/>
          <a:p>
            <a:pPr algn="ctr"/>
            <a:r>
              <a:rPr lang="en-US" sz="2400" b="1" i="1"/>
              <a:t>Value added information to improve analysis and forecasts</a:t>
            </a:r>
          </a:p>
        </p:txBody>
      </p:sp>
      <p:sp>
        <p:nvSpPr>
          <p:cNvPr id="8198" name="TextBox 48"/>
          <p:cNvSpPr txBox="1">
            <a:spLocks noChangeArrowheads="1"/>
          </p:cNvSpPr>
          <p:nvPr/>
        </p:nvSpPr>
        <p:spPr bwMode="auto">
          <a:xfrm>
            <a:off x="8001000" y="1143000"/>
            <a:ext cx="914400" cy="381000"/>
          </a:xfrm>
          <a:prstGeom prst="rect">
            <a:avLst/>
          </a:prstGeom>
          <a:noFill/>
          <a:ln w="9525">
            <a:noFill/>
            <a:miter lim="800000"/>
            <a:headEnd/>
            <a:tailEnd/>
          </a:ln>
        </p:spPr>
        <p:txBody>
          <a:bodyPr>
            <a:spAutoFit/>
          </a:bodyPr>
          <a:lstStyle/>
          <a:p>
            <a:pPr algn="ctr"/>
            <a:r>
              <a:rPr lang="en-US" b="1"/>
              <a:t>LEO</a:t>
            </a:r>
          </a:p>
        </p:txBody>
      </p:sp>
      <p:sp>
        <p:nvSpPr>
          <p:cNvPr id="8199" name="TextBox 49"/>
          <p:cNvSpPr txBox="1">
            <a:spLocks noChangeArrowheads="1"/>
          </p:cNvSpPr>
          <p:nvPr/>
        </p:nvSpPr>
        <p:spPr bwMode="auto">
          <a:xfrm>
            <a:off x="8001000" y="4953000"/>
            <a:ext cx="914400" cy="381000"/>
          </a:xfrm>
          <a:prstGeom prst="rect">
            <a:avLst/>
          </a:prstGeom>
          <a:noFill/>
          <a:ln w="9525">
            <a:noFill/>
            <a:miter lim="800000"/>
            <a:headEnd/>
            <a:tailEnd/>
          </a:ln>
        </p:spPr>
        <p:txBody>
          <a:bodyPr>
            <a:spAutoFit/>
          </a:bodyPr>
          <a:lstStyle/>
          <a:p>
            <a:pPr algn="ctr"/>
            <a:r>
              <a:rPr lang="en-US" b="1"/>
              <a:t>LEO</a:t>
            </a:r>
          </a:p>
        </p:txBody>
      </p:sp>
      <p:sp>
        <p:nvSpPr>
          <p:cNvPr id="8200" name="TextBox 50"/>
          <p:cNvSpPr txBox="1">
            <a:spLocks noChangeArrowheads="1"/>
          </p:cNvSpPr>
          <p:nvPr/>
        </p:nvSpPr>
        <p:spPr bwMode="auto">
          <a:xfrm>
            <a:off x="7239000" y="3048000"/>
            <a:ext cx="914400" cy="381000"/>
          </a:xfrm>
          <a:prstGeom prst="rect">
            <a:avLst/>
          </a:prstGeom>
          <a:noFill/>
          <a:ln w="9525">
            <a:noFill/>
            <a:miter lim="800000"/>
            <a:headEnd/>
            <a:tailEnd/>
          </a:ln>
        </p:spPr>
        <p:txBody>
          <a:bodyPr>
            <a:spAutoFit/>
          </a:bodyPr>
          <a:lstStyle/>
          <a:p>
            <a:pPr algn="ctr"/>
            <a:r>
              <a:rPr lang="en-US" b="1"/>
              <a:t>GEO</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ext Box 4"/>
          <p:cNvSpPr txBox="1">
            <a:spLocks noChangeArrowheads="1"/>
          </p:cNvSpPr>
          <p:nvPr/>
        </p:nvSpPr>
        <p:spPr bwMode="auto">
          <a:xfrm>
            <a:off x="0" y="0"/>
            <a:ext cx="9144000" cy="7109639"/>
          </a:xfrm>
          <a:prstGeom prst="rect">
            <a:avLst/>
          </a:prstGeom>
          <a:noFill/>
          <a:ln w="9525">
            <a:noFill/>
            <a:miter lim="800000"/>
            <a:headEnd/>
            <a:tailEnd/>
          </a:ln>
        </p:spPr>
        <p:txBody>
          <a:bodyPr>
            <a:spAutoFit/>
          </a:bodyPr>
          <a:lstStyle/>
          <a:p>
            <a:pPr>
              <a:spcBef>
                <a:spcPct val="50000"/>
              </a:spcBef>
            </a:pPr>
            <a:r>
              <a:rPr lang="en-US" sz="2400" b="1" dirty="0"/>
              <a:t>Satellites with Microwave Sensors</a:t>
            </a:r>
          </a:p>
          <a:p>
            <a:pPr>
              <a:spcBef>
                <a:spcPct val="50000"/>
              </a:spcBef>
            </a:pPr>
            <a:r>
              <a:rPr lang="en-US" dirty="0"/>
              <a:t>   </a:t>
            </a:r>
          </a:p>
          <a:p>
            <a:pPr>
              <a:spcBef>
                <a:spcPct val="50000"/>
              </a:spcBef>
            </a:pPr>
            <a:r>
              <a:rPr lang="en-US" b="1" i="1" dirty="0"/>
              <a:t>   -   Primary Operational </a:t>
            </a:r>
          </a:p>
          <a:p>
            <a:pPr>
              <a:spcBef>
                <a:spcPct val="50000"/>
              </a:spcBef>
            </a:pPr>
            <a:r>
              <a:rPr lang="en-US" sz="1600" dirty="0"/>
              <a:t>      -  </a:t>
            </a:r>
            <a:r>
              <a:rPr lang="en-US" sz="1600" b="1" dirty="0"/>
              <a:t>METOP-A                </a:t>
            </a:r>
            <a:r>
              <a:rPr lang="en-US" sz="1600" b="1" dirty="0" smtClean="0"/>
              <a:t> 0930LT </a:t>
            </a:r>
            <a:r>
              <a:rPr lang="en-US" sz="1600" b="1" dirty="0"/>
              <a:t>/ 2130LT; </a:t>
            </a:r>
            <a:r>
              <a:rPr lang="en-US" sz="1600" b="1" dirty="0" smtClean="0"/>
              <a:t>NOAA -19  </a:t>
            </a:r>
            <a:r>
              <a:rPr lang="en-US" sz="1600" b="1" dirty="0"/>
              <a:t>0130LT / 1330LT   </a:t>
            </a:r>
            <a:endParaRPr lang="en-US" sz="1200" b="1" dirty="0"/>
          </a:p>
          <a:p>
            <a:pPr>
              <a:spcBef>
                <a:spcPct val="50000"/>
              </a:spcBef>
            </a:pPr>
            <a:r>
              <a:rPr lang="en-US" sz="1600" dirty="0"/>
              <a:t>      -  </a:t>
            </a:r>
            <a:r>
              <a:rPr lang="en-US" sz="1600" b="1" dirty="0"/>
              <a:t>DMSP SSMIS </a:t>
            </a:r>
            <a:r>
              <a:rPr lang="en-US" sz="1600" b="1" dirty="0" smtClean="0"/>
              <a:t> F-17  </a:t>
            </a:r>
            <a:r>
              <a:rPr lang="en-US" sz="1600" b="1" dirty="0"/>
              <a:t>0530LT / 1730LT; </a:t>
            </a:r>
            <a:r>
              <a:rPr lang="en-US" sz="1600" b="1" dirty="0" smtClean="0"/>
              <a:t>         F-18  </a:t>
            </a:r>
            <a:r>
              <a:rPr lang="en-US" sz="1600" b="1" dirty="0"/>
              <a:t>0800LT </a:t>
            </a:r>
            <a:r>
              <a:rPr lang="en-US" sz="1600" b="1" dirty="0" smtClean="0"/>
              <a:t>/ 2000LT    </a:t>
            </a:r>
            <a:r>
              <a:rPr lang="en-US" sz="1600" dirty="0" smtClean="0"/>
              <a:t>         LT=Local Time</a:t>
            </a:r>
            <a:endParaRPr lang="en-US" sz="1200" dirty="0"/>
          </a:p>
          <a:p>
            <a:pPr>
              <a:spcBef>
                <a:spcPct val="50000"/>
              </a:spcBef>
            </a:pPr>
            <a:r>
              <a:rPr lang="en-US" dirty="0"/>
              <a:t> </a:t>
            </a:r>
            <a:r>
              <a:rPr lang="en-US" sz="1600" dirty="0"/>
              <a:t>  -   Operational Back-up    </a:t>
            </a:r>
          </a:p>
          <a:p>
            <a:pPr>
              <a:spcBef>
                <a:spcPct val="50000"/>
              </a:spcBef>
            </a:pPr>
            <a:r>
              <a:rPr lang="en-US" sz="1400" dirty="0"/>
              <a:t>       -  NOAA-18 </a:t>
            </a:r>
            <a:r>
              <a:rPr lang="en-US" sz="1400" dirty="0" smtClean="0"/>
              <a:t>, 17</a:t>
            </a:r>
            <a:r>
              <a:rPr lang="en-US" sz="1400" dirty="0"/>
              <a:t>, 16 </a:t>
            </a:r>
            <a:r>
              <a:rPr lang="en-US" sz="1400" dirty="0" smtClean="0"/>
              <a:t>and </a:t>
            </a:r>
            <a:r>
              <a:rPr lang="en-US" sz="1400" dirty="0"/>
              <a:t>15  </a:t>
            </a:r>
          </a:p>
          <a:p>
            <a:pPr>
              <a:spcBef>
                <a:spcPct val="50000"/>
              </a:spcBef>
            </a:pPr>
            <a:r>
              <a:rPr lang="en-US" sz="1400" dirty="0"/>
              <a:t>       -  DMSP SSMIS </a:t>
            </a:r>
            <a:r>
              <a:rPr lang="en-US" sz="1400" dirty="0" smtClean="0"/>
              <a:t>F-16</a:t>
            </a:r>
            <a:endParaRPr lang="en-US" sz="1400" dirty="0"/>
          </a:p>
          <a:p>
            <a:pPr>
              <a:spcBef>
                <a:spcPct val="50000"/>
              </a:spcBef>
            </a:pPr>
            <a:r>
              <a:rPr lang="en-US" sz="1400" dirty="0"/>
              <a:t>          </a:t>
            </a:r>
          </a:p>
          <a:p>
            <a:pPr>
              <a:spcBef>
                <a:spcPct val="50000"/>
              </a:spcBef>
            </a:pPr>
            <a:r>
              <a:rPr lang="en-US" sz="1600" dirty="0"/>
              <a:t>  </a:t>
            </a:r>
            <a:r>
              <a:rPr lang="en-US" sz="1600" b="1" dirty="0"/>
              <a:t> </a:t>
            </a:r>
            <a:r>
              <a:rPr lang="en-US" sz="1600" b="1" dirty="0" smtClean="0"/>
              <a:t>-   Operational Replacements for </a:t>
            </a:r>
            <a:r>
              <a:rPr lang="en-US" sz="1600" b="1" dirty="0" smtClean="0"/>
              <a:t>N-19 and METOP-A in 2013</a:t>
            </a:r>
            <a:endParaRPr lang="en-US" sz="1600" b="1" dirty="0"/>
          </a:p>
          <a:p>
            <a:pPr>
              <a:spcBef>
                <a:spcPct val="50000"/>
              </a:spcBef>
            </a:pPr>
            <a:r>
              <a:rPr lang="en-US" sz="1400" dirty="0"/>
              <a:t>       -  </a:t>
            </a:r>
            <a:r>
              <a:rPr lang="en-US" sz="1400" dirty="0" err="1"/>
              <a:t>Suomi</a:t>
            </a:r>
            <a:r>
              <a:rPr lang="en-US" sz="1400" dirty="0"/>
              <a:t> NPP  and METOP-B</a:t>
            </a:r>
          </a:p>
          <a:p>
            <a:pPr>
              <a:spcBef>
                <a:spcPct val="50000"/>
              </a:spcBef>
            </a:pPr>
            <a:r>
              <a:rPr lang="en-US" sz="1600" dirty="0"/>
              <a:t>  </a:t>
            </a:r>
          </a:p>
          <a:p>
            <a:pPr>
              <a:spcBef>
                <a:spcPct val="50000"/>
              </a:spcBef>
            </a:pPr>
            <a:r>
              <a:rPr lang="en-US" sz="1600" b="1" dirty="0"/>
              <a:t>   </a:t>
            </a:r>
            <a:r>
              <a:rPr lang="en-US" sz="1600" b="1" dirty="0" smtClean="0"/>
              <a:t>-   </a:t>
            </a:r>
            <a:r>
              <a:rPr lang="en-US" sz="1600" b="1" dirty="0"/>
              <a:t>Semi-Operational or Research </a:t>
            </a:r>
            <a:r>
              <a:rPr lang="en-US" sz="1600" b="1" dirty="0" smtClean="0"/>
              <a:t>      Now and/or Future</a:t>
            </a:r>
            <a:endParaRPr lang="en-US" sz="1600" b="1" dirty="0"/>
          </a:p>
          <a:p>
            <a:pPr>
              <a:spcBef>
                <a:spcPct val="50000"/>
              </a:spcBef>
            </a:pPr>
            <a:r>
              <a:rPr lang="en-US" sz="1400" dirty="0"/>
              <a:t>       -  NASA Tropical Rainfall Measuring Mission (TRMM) Microwave Instrument  (TMI)  </a:t>
            </a:r>
            <a:r>
              <a:rPr lang="en-US" sz="1400" dirty="0" smtClean="0"/>
              <a:t>        </a:t>
            </a:r>
            <a:endParaRPr lang="en-US" sz="1400" dirty="0"/>
          </a:p>
          <a:p>
            <a:pPr>
              <a:spcBef>
                <a:spcPct val="50000"/>
              </a:spcBef>
            </a:pPr>
            <a:r>
              <a:rPr lang="en-US" sz="1400" dirty="0"/>
              <a:t> </a:t>
            </a:r>
            <a:r>
              <a:rPr lang="en-US" sz="1400" dirty="0" smtClean="0"/>
              <a:t>      -  </a:t>
            </a:r>
            <a:r>
              <a:rPr lang="en-US" sz="1400" dirty="0" err="1" smtClean="0"/>
              <a:t>CloudSat</a:t>
            </a:r>
            <a:r>
              <a:rPr lang="en-US" sz="1400" dirty="0" smtClean="0"/>
              <a:t>                      </a:t>
            </a:r>
            <a:r>
              <a:rPr lang="en-US" sz="1400" dirty="0" smtClean="0">
                <a:hlinkClick r:id="rId3"/>
              </a:rPr>
              <a:t>http://www.nasa.gov/mission_pages/cloudsat/main/index.html</a:t>
            </a:r>
            <a:r>
              <a:rPr lang="en-US" sz="1400" dirty="0" smtClean="0"/>
              <a:t>                                                      </a:t>
            </a:r>
            <a:endParaRPr lang="en-US" sz="1400" dirty="0"/>
          </a:p>
          <a:p>
            <a:pPr>
              <a:spcBef>
                <a:spcPct val="50000"/>
              </a:spcBef>
            </a:pPr>
            <a:r>
              <a:rPr lang="en-US" sz="1400" dirty="0"/>
              <a:t> </a:t>
            </a:r>
            <a:r>
              <a:rPr lang="en-US" sz="1400" dirty="0" smtClean="0"/>
              <a:t>      -  </a:t>
            </a:r>
            <a:r>
              <a:rPr lang="en-US" sz="1400" dirty="0" err="1" smtClean="0"/>
              <a:t>WindSat</a:t>
            </a:r>
            <a:r>
              <a:rPr lang="en-US" sz="1400" dirty="0" smtClean="0"/>
              <a:t>                       </a:t>
            </a:r>
            <a:r>
              <a:rPr lang="en-US" sz="1400" dirty="0" smtClean="0">
                <a:hlinkClick r:id="rId4"/>
              </a:rPr>
              <a:t>http://www.nrl.navy.mil/WindSat/DataProducts.php</a:t>
            </a:r>
            <a:endParaRPr lang="en-US" sz="1400" dirty="0"/>
          </a:p>
          <a:p>
            <a:pPr>
              <a:spcBef>
                <a:spcPct val="50000"/>
              </a:spcBef>
            </a:pPr>
            <a:r>
              <a:rPr lang="en-US" sz="1400" dirty="0"/>
              <a:t> </a:t>
            </a:r>
            <a:r>
              <a:rPr lang="en-US" sz="1400" dirty="0" smtClean="0"/>
              <a:t>      -  </a:t>
            </a:r>
            <a:r>
              <a:rPr lang="en-US" sz="1400" dirty="0" err="1" smtClean="0"/>
              <a:t>Megha-Tropiques</a:t>
            </a:r>
            <a:r>
              <a:rPr lang="en-US" sz="1400" dirty="0" smtClean="0"/>
              <a:t>        </a:t>
            </a:r>
            <a:r>
              <a:rPr lang="en-US" sz="1400" dirty="0" smtClean="0">
                <a:hlinkClick r:id="rId5"/>
              </a:rPr>
              <a:t>http://meghatropiques.ipsl.polytechnique.fr/</a:t>
            </a:r>
            <a:r>
              <a:rPr lang="en-US" sz="1400" dirty="0" smtClean="0"/>
              <a:t> </a:t>
            </a:r>
            <a:endParaRPr lang="en-US" sz="1400" dirty="0"/>
          </a:p>
          <a:p>
            <a:pPr>
              <a:spcBef>
                <a:spcPct val="50000"/>
              </a:spcBef>
            </a:pPr>
            <a:r>
              <a:rPr lang="en-US" sz="1400" dirty="0"/>
              <a:t>   </a:t>
            </a:r>
            <a:r>
              <a:rPr lang="en-US" sz="1400" dirty="0" smtClean="0"/>
              <a:t>    -  GCOM-W1                   </a:t>
            </a:r>
            <a:r>
              <a:rPr lang="en-US" sz="1400" dirty="0" smtClean="0">
                <a:hlinkClick r:id="rId6"/>
              </a:rPr>
              <a:t>http://www.jaxa.jp/projects/sat/gcom_w/index_e.html</a:t>
            </a:r>
            <a:r>
              <a:rPr lang="en-US" sz="1400" dirty="0" smtClean="0"/>
              <a:t>             </a:t>
            </a:r>
          </a:p>
          <a:p>
            <a:pPr>
              <a:spcBef>
                <a:spcPct val="50000"/>
              </a:spcBef>
            </a:pPr>
            <a:endParaRPr lang="en-US" sz="1400" dirty="0"/>
          </a:p>
          <a:p>
            <a:pPr>
              <a:spcBef>
                <a:spcPct val="50000"/>
              </a:spcBef>
            </a:pPr>
            <a:r>
              <a:rPr lang="en-US" sz="1400" dirty="0"/>
              <a:t>        </a:t>
            </a:r>
          </a:p>
        </p:txBody>
      </p:sp>
      <p:pic>
        <p:nvPicPr>
          <p:cNvPr id="10243" name="Picture 5"/>
          <p:cNvPicPr>
            <a:picLocks noChangeAspect="1" noChangeArrowheads="1"/>
          </p:cNvPicPr>
          <p:nvPr/>
        </p:nvPicPr>
        <p:blipFill>
          <a:blip r:embed="rId7" cstate="print"/>
          <a:srcRect/>
          <a:stretch>
            <a:fillRect/>
          </a:stretch>
        </p:blipFill>
        <p:spPr bwMode="auto">
          <a:xfrm>
            <a:off x="6796088" y="76200"/>
            <a:ext cx="823912" cy="762000"/>
          </a:xfrm>
          <a:prstGeom prst="rect">
            <a:avLst/>
          </a:prstGeom>
          <a:noFill/>
          <a:ln w="9525">
            <a:noFill/>
            <a:miter lim="800000"/>
            <a:headEnd/>
            <a:tailEnd/>
          </a:ln>
        </p:spPr>
      </p:pic>
      <p:sp>
        <p:nvSpPr>
          <p:cNvPr id="5" name="Rectangle 4"/>
          <p:cNvSpPr>
            <a:spLocks noChangeArrowheads="1"/>
          </p:cNvSpPr>
          <p:nvPr/>
        </p:nvSpPr>
        <p:spPr bwMode="auto">
          <a:xfrm>
            <a:off x="0" y="914400"/>
            <a:ext cx="9144000" cy="1143000"/>
          </a:xfrm>
          <a:prstGeom prst="rect">
            <a:avLst/>
          </a:prstGeom>
          <a:noFill/>
          <a:ln w="57150" algn="ctr">
            <a:solidFill>
              <a:srgbClr val="FFC000"/>
            </a:solidFill>
            <a:miter lim="800000"/>
            <a:headEnd/>
            <a:tailEnd/>
          </a:ln>
        </p:spPr>
        <p:txBody>
          <a:bodyPr anchor="ctr"/>
          <a:lstStyle/>
          <a:p>
            <a:pPr algn="ctr">
              <a:defRPr/>
            </a:pPr>
            <a:endParaRPr lang="en-US" dirty="0">
              <a:solidFill>
                <a:schemeClr val="lt1"/>
              </a:solidFill>
              <a:latin typeface="+mn-lt"/>
              <a:cs typeface="+mn-cs"/>
            </a:endParaRPr>
          </a:p>
        </p:txBody>
      </p:sp>
      <p:pic>
        <p:nvPicPr>
          <p:cNvPr id="10245" name="Picture 2"/>
          <p:cNvPicPr>
            <a:picLocks noChangeAspect="1" noChangeArrowheads="1"/>
          </p:cNvPicPr>
          <p:nvPr/>
        </p:nvPicPr>
        <p:blipFill>
          <a:blip r:embed="rId8" cstate="print"/>
          <a:srcRect l="30937" t="26563" r="54688" b="49219"/>
          <a:stretch>
            <a:fillRect/>
          </a:stretch>
        </p:blipFill>
        <p:spPr bwMode="auto">
          <a:xfrm>
            <a:off x="7696200" y="76200"/>
            <a:ext cx="1143000" cy="762000"/>
          </a:xfrm>
          <a:prstGeom prst="rect">
            <a:avLst/>
          </a:prstGeom>
          <a:noFill/>
          <a:ln w="9525">
            <a:noFill/>
            <a:miter lim="800000"/>
            <a:headEnd/>
            <a:tailEnd/>
          </a:ln>
        </p:spPr>
      </p:pic>
      <p:sp>
        <p:nvSpPr>
          <p:cNvPr id="10246" name="TextBox 6"/>
          <p:cNvSpPr txBox="1">
            <a:spLocks noChangeArrowheads="1"/>
          </p:cNvSpPr>
          <p:nvPr/>
        </p:nvSpPr>
        <p:spPr bwMode="auto">
          <a:xfrm>
            <a:off x="-381000" y="6553200"/>
            <a:ext cx="685800" cy="307975"/>
          </a:xfrm>
          <a:prstGeom prst="rect">
            <a:avLst/>
          </a:prstGeom>
          <a:noFill/>
          <a:ln w="9525">
            <a:noFill/>
            <a:miter lim="800000"/>
            <a:headEnd/>
            <a:tailEnd/>
          </a:ln>
        </p:spPr>
        <p:txBody>
          <a:bodyPr>
            <a:spAutoFit/>
          </a:bodyPr>
          <a:lstStyle/>
          <a:p>
            <a:pPr algn="r"/>
            <a:r>
              <a:rPr lang="en-US" sz="1400"/>
              <a:t>6</a:t>
            </a:r>
          </a:p>
        </p:txBody>
      </p:sp>
      <p:pic>
        <p:nvPicPr>
          <p:cNvPr id="10247" name="Picture 8" descr="http://www.jaxa.jp/countdown/f21/special/img/logo.gif"/>
          <p:cNvPicPr>
            <a:picLocks noChangeAspect="1" noChangeArrowheads="1"/>
          </p:cNvPicPr>
          <p:nvPr/>
        </p:nvPicPr>
        <p:blipFill>
          <a:blip r:embed="rId9" cstate="print"/>
          <a:srcRect/>
          <a:stretch>
            <a:fillRect/>
          </a:stretch>
        </p:blipFill>
        <p:spPr bwMode="auto">
          <a:xfrm>
            <a:off x="6692900" y="6096000"/>
            <a:ext cx="241300" cy="219075"/>
          </a:xfrm>
          <a:prstGeom prst="rect">
            <a:avLst/>
          </a:prstGeom>
          <a:noFill/>
          <a:ln w="9525">
            <a:noFill/>
            <a:miter lim="800000"/>
            <a:headEnd/>
            <a:tailEnd/>
          </a:ln>
        </p:spPr>
      </p:pic>
      <p:pic>
        <p:nvPicPr>
          <p:cNvPr id="10248" name="Picture 9"/>
          <p:cNvPicPr>
            <a:picLocks noChangeAspect="1" noChangeArrowheads="1"/>
          </p:cNvPicPr>
          <p:nvPr/>
        </p:nvPicPr>
        <p:blipFill>
          <a:blip r:embed="rId10" cstate="print"/>
          <a:srcRect l="25555" t="18668" r="10555" b="60889"/>
          <a:stretch>
            <a:fillRect/>
          </a:stretch>
        </p:blipFill>
        <p:spPr bwMode="auto">
          <a:xfrm>
            <a:off x="5943600" y="5791200"/>
            <a:ext cx="1524000" cy="263525"/>
          </a:xfrm>
          <a:prstGeom prst="rect">
            <a:avLst/>
          </a:prstGeom>
          <a:noFill/>
          <a:ln w="9525">
            <a:noFill/>
            <a:miter lim="800000"/>
            <a:headEnd/>
            <a:tailEnd/>
          </a:ln>
        </p:spPr>
      </p:pic>
      <p:grpSp>
        <p:nvGrpSpPr>
          <p:cNvPr id="2" name="Group 11"/>
          <p:cNvGrpSpPr>
            <a:grpSpLocks/>
          </p:cNvGrpSpPr>
          <p:nvPr/>
        </p:nvGrpSpPr>
        <p:grpSpPr bwMode="auto">
          <a:xfrm>
            <a:off x="6553200" y="5476875"/>
            <a:ext cx="228600" cy="238125"/>
            <a:chOff x="155575" y="-166688"/>
            <a:chExt cx="904875" cy="785814"/>
          </a:xfrm>
        </p:grpSpPr>
        <p:pic>
          <p:nvPicPr>
            <p:cNvPr id="10252" name="Picture 13" descr="top half of NRL logo"/>
            <p:cNvPicPr>
              <a:picLocks noChangeAspect="1" noChangeArrowheads="1"/>
            </p:cNvPicPr>
            <p:nvPr/>
          </p:nvPicPr>
          <p:blipFill>
            <a:blip r:embed="rId11" cstate="print"/>
            <a:srcRect/>
            <a:stretch>
              <a:fillRect/>
            </a:stretch>
          </p:blipFill>
          <p:spPr bwMode="auto">
            <a:xfrm>
              <a:off x="155575" y="-166688"/>
              <a:ext cx="904875" cy="319088"/>
            </a:xfrm>
            <a:prstGeom prst="rect">
              <a:avLst/>
            </a:prstGeom>
            <a:noFill/>
            <a:ln w="9525">
              <a:noFill/>
              <a:miter lim="800000"/>
              <a:headEnd/>
              <a:tailEnd/>
            </a:ln>
          </p:spPr>
        </p:pic>
        <p:pic>
          <p:nvPicPr>
            <p:cNvPr id="10253" name="Picture 15" descr="bottom half of NRL logo"/>
            <p:cNvPicPr>
              <a:picLocks noChangeAspect="1" noChangeArrowheads="1"/>
            </p:cNvPicPr>
            <p:nvPr/>
          </p:nvPicPr>
          <p:blipFill>
            <a:blip r:embed="rId12" cstate="print"/>
            <a:srcRect/>
            <a:stretch>
              <a:fillRect/>
            </a:stretch>
          </p:blipFill>
          <p:spPr bwMode="auto">
            <a:xfrm>
              <a:off x="155575" y="152400"/>
              <a:ext cx="904875" cy="466726"/>
            </a:xfrm>
            <a:prstGeom prst="rect">
              <a:avLst/>
            </a:prstGeom>
            <a:noFill/>
            <a:ln w="9525">
              <a:noFill/>
              <a:miter lim="800000"/>
              <a:headEnd/>
              <a:tailEnd/>
            </a:ln>
          </p:spPr>
        </p:pic>
      </p:grpSp>
      <p:pic>
        <p:nvPicPr>
          <p:cNvPr id="10250" name="Picture 19" descr="banner: CloudSat, image of the satellite"/>
          <p:cNvPicPr>
            <a:picLocks noChangeAspect="1" noChangeArrowheads="1"/>
          </p:cNvPicPr>
          <p:nvPr/>
        </p:nvPicPr>
        <p:blipFill>
          <a:blip r:embed="rId13" cstate="print"/>
          <a:srcRect/>
          <a:stretch>
            <a:fillRect/>
          </a:stretch>
        </p:blipFill>
        <p:spPr bwMode="auto">
          <a:xfrm>
            <a:off x="7391400" y="5181600"/>
            <a:ext cx="708025" cy="228600"/>
          </a:xfrm>
          <a:prstGeom prst="rect">
            <a:avLst/>
          </a:prstGeom>
          <a:noFill/>
          <a:ln w="9525">
            <a:noFill/>
            <a:miter lim="800000"/>
            <a:headEnd/>
            <a:tailEnd/>
          </a:ln>
        </p:spPr>
      </p:pic>
      <p:pic>
        <p:nvPicPr>
          <p:cNvPr id="10251" name="Picture 14" descr="TRMM Tropical Rainfall Measuring Mission"/>
          <p:cNvPicPr>
            <a:picLocks noChangeAspect="1" noChangeArrowheads="1"/>
          </p:cNvPicPr>
          <p:nvPr/>
        </p:nvPicPr>
        <p:blipFill>
          <a:blip r:embed="rId14" cstate="print"/>
          <a:srcRect/>
          <a:stretch>
            <a:fillRect/>
          </a:stretch>
        </p:blipFill>
        <p:spPr bwMode="auto">
          <a:xfrm>
            <a:off x="6991350" y="4800600"/>
            <a:ext cx="1619250" cy="304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20121004.1114.metopa.x.rain.14LNADINE.40kts-1000mb-376N-291W.63pc.jpg thumbnail"/>
          <p:cNvPicPr>
            <a:picLocks noChangeAspect="1" noChangeArrowheads="1"/>
          </p:cNvPicPr>
          <p:nvPr/>
        </p:nvPicPr>
        <p:blipFill>
          <a:blip r:embed="rId3" cstate="print"/>
          <a:srcRect t="5128" r="17647"/>
          <a:stretch>
            <a:fillRect/>
          </a:stretch>
        </p:blipFill>
        <p:spPr bwMode="auto">
          <a:xfrm>
            <a:off x="76200" y="533400"/>
            <a:ext cx="5334000" cy="5943600"/>
          </a:xfrm>
          <a:prstGeom prst="rect">
            <a:avLst/>
          </a:prstGeom>
          <a:noFill/>
          <a:ln w="9525">
            <a:noFill/>
            <a:miter lim="800000"/>
            <a:headEnd/>
            <a:tailEnd/>
          </a:ln>
        </p:spPr>
      </p:pic>
      <p:pic>
        <p:nvPicPr>
          <p:cNvPr id="11267" name="Picture 2"/>
          <p:cNvPicPr>
            <a:picLocks noChangeAspect="1" noChangeArrowheads="1"/>
          </p:cNvPicPr>
          <p:nvPr/>
        </p:nvPicPr>
        <p:blipFill>
          <a:blip r:embed="rId4" cstate="print"/>
          <a:srcRect l="62622" t="31685" r="23180" b="25793"/>
          <a:stretch>
            <a:fillRect/>
          </a:stretch>
        </p:blipFill>
        <p:spPr bwMode="auto">
          <a:xfrm>
            <a:off x="5943600" y="533400"/>
            <a:ext cx="2895600" cy="3429000"/>
          </a:xfrm>
          <a:prstGeom prst="rect">
            <a:avLst/>
          </a:prstGeom>
          <a:noFill/>
          <a:ln w="9525">
            <a:noFill/>
            <a:miter lim="800000"/>
            <a:headEnd/>
            <a:tailEnd/>
          </a:ln>
        </p:spPr>
      </p:pic>
      <p:sp>
        <p:nvSpPr>
          <p:cNvPr id="11268" name="TextBox 4"/>
          <p:cNvSpPr txBox="1">
            <a:spLocks noChangeArrowheads="1"/>
          </p:cNvSpPr>
          <p:nvPr/>
        </p:nvSpPr>
        <p:spPr bwMode="auto">
          <a:xfrm>
            <a:off x="5943600" y="4064000"/>
            <a:ext cx="2971800" cy="2032000"/>
          </a:xfrm>
          <a:prstGeom prst="rect">
            <a:avLst/>
          </a:prstGeom>
          <a:noFill/>
          <a:ln w="9525">
            <a:noFill/>
            <a:miter lim="800000"/>
            <a:headEnd/>
            <a:tailEnd/>
          </a:ln>
        </p:spPr>
        <p:txBody>
          <a:bodyPr>
            <a:spAutoFit/>
          </a:bodyPr>
          <a:lstStyle/>
          <a:p>
            <a:r>
              <a:rPr lang="en-US" dirty="0"/>
              <a:t>Cross-track scanners have wider scan swaths, </a:t>
            </a:r>
          </a:p>
          <a:p>
            <a:endParaRPr lang="en-US" dirty="0"/>
          </a:p>
          <a:p>
            <a:r>
              <a:rPr lang="en-US" dirty="0"/>
              <a:t>but </a:t>
            </a:r>
          </a:p>
          <a:p>
            <a:endParaRPr lang="en-US" dirty="0"/>
          </a:p>
          <a:p>
            <a:r>
              <a:rPr lang="en-US" dirty="0"/>
              <a:t>resolution can degrade toward the edge of scan</a:t>
            </a:r>
          </a:p>
        </p:txBody>
      </p:sp>
      <p:sp>
        <p:nvSpPr>
          <p:cNvPr id="7" name="Oval 6"/>
          <p:cNvSpPr/>
          <p:nvPr/>
        </p:nvSpPr>
        <p:spPr>
          <a:xfrm>
            <a:off x="3657600" y="3276600"/>
            <a:ext cx="838200" cy="838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 name="Oval 7"/>
          <p:cNvSpPr/>
          <p:nvPr/>
        </p:nvSpPr>
        <p:spPr>
          <a:xfrm>
            <a:off x="2438400" y="1447800"/>
            <a:ext cx="838200" cy="838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271" name="TextBox 9"/>
          <p:cNvSpPr txBox="1">
            <a:spLocks noChangeArrowheads="1"/>
          </p:cNvSpPr>
          <p:nvPr/>
        </p:nvSpPr>
        <p:spPr bwMode="auto">
          <a:xfrm>
            <a:off x="0" y="0"/>
            <a:ext cx="9144000" cy="400050"/>
          </a:xfrm>
          <a:prstGeom prst="rect">
            <a:avLst/>
          </a:prstGeom>
          <a:noFill/>
          <a:ln w="9525">
            <a:noFill/>
            <a:miter lim="800000"/>
            <a:headEnd/>
            <a:tailEnd/>
          </a:ln>
        </p:spPr>
        <p:txBody>
          <a:bodyPr>
            <a:spAutoFit/>
          </a:bodyPr>
          <a:lstStyle/>
          <a:p>
            <a:pPr algn="ctr"/>
            <a:r>
              <a:rPr lang="en-US" sz="2000" b="1" dirty="0"/>
              <a:t>NOAA and </a:t>
            </a:r>
            <a:r>
              <a:rPr lang="en-US" sz="2000" b="1" dirty="0" smtClean="0"/>
              <a:t>METOP </a:t>
            </a:r>
            <a:r>
              <a:rPr lang="en-US" sz="2000" b="1" dirty="0"/>
              <a:t>AMSU/MHS Satellites have Cross-track Scanning </a:t>
            </a:r>
          </a:p>
        </p:txBody>
      </p:sp>
      <p:grpSp>
        <p:nvGrpSpPr>
          <p:cNvPr id="11272" name="Group 15"/>
          <p:cNvGrpSpPr>
            <a:grpSpLocks/>
          </p:cNvGrpSpPr>
          <p:nvPr/>
        </p:nvGrpSpPr>
        <p:grpSpPr bwMode="auto">
          <a:xfrm>
            <a:off x="0" y="6324600"/>
            <a:ext cx="9144000" cy="566738"/>
            <a:chOff x="0" y="6324600"/>
            <a:chExt cx="9144000" cy="567154"/>
          </a:xfrm>
        </p:grpSpPr>
        <p:pic>
          <p:nvPicPr>
            <p:cNvPr id="11277" name="Picture 2" descr="20121004.1114.metopa.x.rain.14LNADINE.40kts-1000mb-376N-291W.63pc.jpg thumbnail"/>
            <p:cNvPicPr>
              <a:picLocks noChangeAspect="1" noChangeArrowheads="1"/>
            </p:cNvPicPr>
            <p:nvPr/>
          </p:nvPicPr>
          <p:blipFill>
            <a:blip r:embed="rId3" cstate="print"/>
            <a:srcRect t="97368"/>
            <a:stretch>
              <a:fillRect/>
            </a:stretch>
          </p:blipFill>
          <p:spPr bwMode="auto">
            <a:xfrm>
              <a:off x="0" y="6324600"/>
              <a:ext cx="9144000" cy="304800"/>
            </a:xfrm>
            <a:prstGeom prst="rect">
              <a:avLst/>
            </a:prstGeom>
            <a:noFill/>
            <a:ln w="9525">
              <a:noFill/>
              <a:miter lim="800000"/>
              <a:headEnd/>
              <a:tailEnd/>
            </a:ln>
          </p:spPr>
        </p:pic>
        <p:sp>
          <p:nvSpPr>
            <p:cNvPr id="11278" name="TextBox 8"/>
            <p:cNvSpPr txBox="1">
              <a:spLocks noChangeArrowheads="1"/>
            </p:cNvSpPr>
            <p:nvPr/>
          </p:nvSpPr>
          <p:spPr bwMode="auto">
            <a:xfrm>
              <a:off x="457200" y="6553200"/>
              <a:ext cx="8686800" cy="338554"/>
            </a:xfrm>
            <a:prstGeom prst="rect">
              <a:avLst/>
            </a:prstGeom>
            <a:noFill/>
            <a:ln w="9525">
              <a:noFill/>
              <a:miter lim="800000"/>
              <a:headEnd/>
              <a:tailEnd/>
            </a:ln>
          </p:spPr>
          <p:txBody>
            <a:bodyPr>
              <a:spAutoFit/>
            </a:bodyPr>
            <a:lstStyle/>
            <a:p>
              <a:r>
                <a:rPr lang="en-US" sz="1600" b="1"/>
                <a:t>          5                10                15               20                 25                30                35 mm/hr</a:t>
              </a:r>
            </a:p>
          </p:txBody>
        </p:sp>
        <p:sp>
          <p:nvSpPr>
            <p:cNvPr id="11279" name="TextBox 14"/>
            <p:cNvSpPr txBox="1">
              <a:spLocks noChangeArrowheads="1"/>
            </p:cNvSpPr>
            <p:nvPr/>
          </p:nvSpPr>
          <p:spPr bwMode="auto">
            <a:xfrm>
              <a:off x="8153400" y="6324600"/>
              <a:ext cx="762000" cy="338554"/>
            </a:xfrm>
            <a:prstGeom prst="rect">
              <a:avLst/>
            </a:prstGeom>
            <a:noFill/>
            <a:ln w="9525">
              <a:noFill/>
              <a:miter lim="800000"/>
              <a:headEnd/>
              <a:tailEnd/>
            </a:ln>
          </p:spPr>
          <p:txBody>
            <a:bodyPr>
              <a:spAutoFit/>
            </a:bodyPr>
            <a:lstStyle/>
            <a:p>
              <a:r>
                <a:rPr lang="en-US" sz="1600" b="1"/>
                <a:t>in/hr</a:t>
              </a:r>
            </a:p>
          </p:txBody>
        </p:sp>
      </p:grpSp>
      <p:sp>
        <p:nvSpPr>
          <p:cNvPr id="11273" name="TextBox 16"/>
          <p:cNvSpPr txBox="1">
            <a:spLocks noChangeArrowheads="1"/>
          </p:cNvSpPr>
          <p:nvPr/>
        </p:nvSpPr>
        <p:spPr bwMode="auto">
          <a:xfrm>
            <a:off x="7772400" y="3276600"/>
            <a:ext cx="1447800" cy="215900"/>
          </a:xfrm>
          <a:prstGeom prst="rect">
            <a:avLst/>
          </a:prstGeom>
          <a:noFill/>
          <a:ln w="9525">
            <a:noFill/>
            <a:miter lim="800000"/>
            <a:headEnd/>
            <a:tailEnd/>
          </a:ln>
        </p:spPr>
        <p:txBody>
          <a:bodyPr>
            <a:spAutoFit/>
          </a:bodyPr>
          <a:lstStyle/>
          <a:p>
            <a:r>
              <a:rPr lang="en-US" sz="800">
                <a:solidFill>
                  <a:schemeClr val="bg1"/>
                </a:solidFill>
              </a:rPr>
              <a:t>The COMET Program</a:t>
            </a:r>
          </a:p>
        </p:txBody>
      </p:sp>
      <p:pic>
        <p:nvPicPr>
          <p:cNvPr id="11274" name="Picture 6" descr="noaalogo"/>
          <p:cNvPicPr>
            <a:picLocks noChangeAspect="1" noChangeArrowheads="1"/>
          </p:cNvPicPr>
          <p:nvPr/>
        </p:nvPicPr>
        <p:blipFill>
          <a:blip r:embed="rId5" cstate="print"/>
          <a:srcRect/>
          <a:stretch>
            <a:fillRect/>
          </a:stretch>
        </p:blipFill>
        <p:spPr bwMode="auto">
          <a:xfrm>
            <a:off x="5245100" y="5838825"/>
            <a:ext cx="165100" cy="180975"/>
          </a:xfrm>
          <a:prstGeom prst="rect">
            <a:avLst/>
          </a:prstGeom>
          <a:noFill/>
          <a:ln w="9525">
            <a:noFill/>
            <a:miter lim="800000"/>
            <a:headEnd/>
            <a:tailEnd/>
          </a:ln>
        </p:spPr>
      </p:pic>
      <p:pic>
        <p:nvPicPr>
          <p:cNvPr id="11275" name="Picture 2"/>
          <p:cNvPicPr>
            <a:picLocks noChangeAspect="1" noChangeArrowheads="1"/>
          </p:cNvPicPr>
          <p:nvPr/>
        </p:nvPicPr>
        <p:blipFill>
          <a:blip r:embed="rId6" cstate="print"/>
          <a:srcRect/>
          <a:stretch>
            <a:fillRect/>
          </a:stretch>
        </p:blipFill>
        <p:spPr bwMode="auto">
          <a:xfrm>
            <a:off x="76200" y="5864225"/>
            <a:ext cx="155575" cy="155575"/>
          </a:xfrm>
          <a:prstGeom prst="rect">
            <a:avLst/>
          </a:prstGeom>
          <a:noFill/>
          <a:ln w="9525">
            <a:noFill/>
            <a:miter lim="800000"/>
            <a:headEnd/>
            <a:tailEnd/>
          </a:ln>
        </p:spPr>
      </p:pic>
      <p:pic>
        <p:nvPicPr>
          <p:cNvPr id="11276" name="Picture 2" descr="20121004.1114.metopa.x.rain.14LNADINE.40kts-1000mb-376N-291W.63pc.jpg thumbnail"/>
          <p:cNvPicPr>
            <a:picLocks noChangeAspect="1" noChangeArrowheads="1"/>
          </p:cNvPicPr>
          <p:nvPr/>
        </p:nvPicPr>
        <p:blipFill>
          <a:blip r:embed="rId3" cstate="print"/>
          <a:srcRect r="60001" b="94872"/>
          <a:stretch>
            <a:fillRect/>
          </a:stretch>
        </p:blipFill>
        <p:spPr bwMode="auto">
          <a:xfrm>
            <a:off x="3200400" y="533400"/>
            <a:ext cx="2209800" cy="304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DEF006FE-69DD-43F6-92DC-2F55F1C7076D}" type="slidenum">
              <a:rPr lang="en-US" smtClean="0"/>
              <a:pPr>
                <a:defRPr/>
              </a:pPr>
              <a:t>8</a:t>
            </a:fld>
            <a:endParaRPr lang="en-US"/>
          </a:p>
        </p:txBody>
      </p:sp>
      <p:pic>
        <p:nvPicPr>
          <p:cNvPr id="12291" name="Picture 2" descr="20121004.1009.f18.x.rain.14LNADINE.40kts-1000mb-376N-291W.77pc.jpg thumbnail"/>
          <p:cNvPicPr>
            <a:picLocks noChangeAspect="1" noChangeArrowheads="1"/>
          </p:cNvPicPr>
          <p:nvPr/>
        </p:nvPicPr>
        <p:blipFill>
          <a:blip r:embed="rId3" cstate="print"/>
          <a:srcRect l="17789" t="10182" r="16000" b="3200"/>
          <a:stretch>
            <a:fillRect/>
          </a:stretch>
        </p:blipFill>
        <p:spPr bwMode="auto">
          <a:xfrm>
            <a:off x="304800" y="533400"/>
            <a:ext cx="5105400" cy="5715000"/>
          </a:xfrm>
          <a:prstGeom prst="rect">
            <a:avLst/>
          </a:prstGeom>
          <a:noFill/>
          <a:ln w="9525">
            <a:noFill/>
            <a:miter lim="800000"/>
            <a:headEnd/>
            <a:tailEnd/>
          </a:ln>
        </p:spPr>
      </p:pic>
      <p:pic>
        <p:nvPicPr>
          <p:cNvPr id="12292" name="Picture 2"/>
          <p:cNvPicPr>
            <a:picLocks noChangeAspect="1" noChangeArrowheads="1"/>
          </p:cNvPicPr>
          <p:nvPr/>
        </p:nvPicPr>
        <p:blipFill>
          <a:blip r:embed="rId4" cstate="print"/>
          <a:srcRect l="33463" t="27435" r="53569" b="21141"/>
          <a:stretch>
            <a:fillRect/>
          </a:stretch>
        </p:blipFill>
        <p:spPr bwMode="auto">
          <a:xfrm>
            <a:off x="5943600" y="533400"/>
            <a:ext cx="2895600" cy="3429000"/>
          </a:xfrm>
          <a:prstGeom prst="rect">
            <a:avLst/>
          </a:prstGeom>
          <a:noFill/>
          <a:ln w="9525">
            <a:noFill/>
            <a:miter lim="800000"/>
            <a:headEnd/>
            <a:tailEnd/>
          </a:ln>
        </p:spPr>
      </p:pic>
      <p:sp>
        <p:nvSpPr>
          <p:cNvPr id="12293" name="TextBox 5"/>
          <p:cNvSpPr txBox="1">
            <a:spLocks noChangeArrowheads="1"/>
          </p:cNvSpPr>
          <p:nvPr/>
        </p:nvSpPr>
        <p:spPr bwMode="auto">
          <a:xfrm>
            <a:off x="0" y="0"/>
            <a:ext cx="9144000" cy="400050"/>
          </a:xfrm>
          <a:prstGeom prst="rect">
            <a:avLst/>
          </a:prstGeom>
          <a:noFill/>
          <a:ln w="9525">
            <a:noFill/>
            <a:miter lim="800000"/>
            <a:headEnd/>
            <a:tailEnd/>
          </a:ln>
        </p:spPr>
        <p:txBody>
          <a:bodyPr>
            <a:spAutoFit/>
          </a:bodyPr>
          <a:lstStyle/>
          <a:p>
            <a:pPr algn="ctr"/>
            <a:r>
              <a:rPr lang="en-US" sz="2000" b="1" dirty="0"/>
              <a:t>DMSP SSMIS Satellites have </a:t>
            </a:r>
            <a:r>
              <a:rPr lang="en-US" sz="2000" b="1" dirty="0" smtClean="0"/>
              <a:t>Conical Scanning </a:t>
            </a:r>
            <a:endParaRPr lang="en-US" sz="2000" b="1" dirty="0"/>
          </a:p>
        </p:txBody>
      </p:sp>
      <p:sp>
        <p:nvSpPr>
          <p:cNvPr id="12294" name="TextBox 6"/>
          <p:cNvSpPr txBox="1">
            <a:spLocks noChangeArrowheads="1"/>
          </p:cNvSpPr>
          <p:nvPr/>
        </p:nvSpPr>
        <p:spPr bwMode="auto">
          <a:xfrm>
            <a:off x="5943600" y="4064000"/>
            <a:ext cx="3124200" cy="2032000"/>
          </a:xfrm>
          <a:prstGeom prst="rect">
            <a:avLst/>
          </a:prstGeom>
          <a:noFill/>
          <a:ln w="9525">
            <a:noFill/>
            <a:miter lim="800000"/>
            <a:headEnd/>
            <a:tailEnd/>
          </a:ln>
        </p:spPr>
        <p:txBody>
          <a:bodyPr>
            <a:spAutoFit/>
          </a:bodyPr>
          <a:lstStyle/>
          <a:p>
            <a:r>
              <a:rPr lang="en-US" dirty="0"/>
              <a:t>Conical scanning produces narrower scan widths. </a:t>
            </a:r>
          </a:p>
          <a:p>
            <a:endParaRPr lang="en-US" dirty="0"/>
          </a:p>
          <a:p>
            <a:r>
              <a:rPr lang="en-US" dirty="0" smtClean="0"/>
              <a:t>but </a:t>
            </a:r>
            <a:endParaRPr lang="en-US" dirty="0"/>
          </a:p>
          <a:p>
            <a:endParaRPr lang="en-US" dirty="0"/>
          </a:p>
          <a:p>
            <a:r>
              <a:rPr lang="en-US" dirty="0"/>
              <a:t>maintains footprint resolution across the entire scan</a:t>
            </a:r>
          </a:p>
        </p:txBody>
      </p:sp>
      <p:sp>
        <p:nvSpPr>
          <p:cNvPr id="8" name="Oval 7"/>
          <p:cNvSpPr/>
          <p:nvPr/>
        </p:nvSpPr>
        <p:spPr>
          <a:xfrm>
            <a:off x="1828800" y="1295400"/>
            <a:ext cx="838200" cy="838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 name="Oval 8"/>
          <p:cNvSpPr/>
          <p:nvPr/>
        </p:nvSpPr>
        <p:spPr>
          <a:xfrm>
            <a:off x="2819400" y="3429000"/>
            <a:ext cx="838200" cy="838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11" name="Straight Connector 10"/>
          <p:cNvCxnSpPr/>
          <p:nvPr/>
        </p:nvCxnSpPr>
        <p:spPr>
          <a:xfrm flipH="1">
            <a:off x="304800" y="762000"/>
            <a:ext cx="1295400" cy="5334000"/>
          </a:xfrm>
          <a:prstGeom prst="line">
            <a:avLst/>
          </a:prstGeom>
          <a:ln>
            <a:solidFill>
              <a:srgbClr val="FFFF00"/>
            </a:solidFill>
          </a:ln>
        </p:spPr>
        <p:style>
          <a:lnRef idx="1">
            <a:schemeClr val="accent1"/>
          </a:lnRef>
          <a:fillRef idx="0">
            <a:schemeClr val="accent1"/>
          </a:fillRef>
          <a:effectRef idx="0">
            <a:schemeClr val="accent1"/>
          </a:effectRef>
          <a:fontRef idx="minor">
            <a:schemeClr val="tx1"/>
          </a:fontRef>
        </p:style>
      </p:cxnSp>
      <p:pic>
        <p:nvPicPr>
          <p:cNvPr id="12298" name="Picture 2" descr="20121004.1009.f18.x.rain.14LNADINE.40kts-1000mb-376N-291W.77pc.jpg thumbnail"/>
          <p:cNvPicPr>
            <a:picLocks noChangeAspect="1" noChangeArrowheads="1"/>
          </p:cNvPicPr>
          <p:nvPr/>
        </p:nvPicPr>
        <p:blipFill>
          <a:blip r:embed="rId3" cstate="print"/>
          <a:srcRect r="62801" b="94768"/>
          <a:stretch>
            <a:fillRect/>
          </a:stretch>
        </p:blipFill>
        <p:spPr bwMode="auto">
          <a:xfrm>
            <a:off x="3200400" y="533400"/>
            <a:ext cx="2209800" cy="304800"/>
          </a:xfrm>
          <a:prstGeom prst="rect">
            <a:avLst/>
          </a:prstGeom>
          <a:noFill/>
          <a:ln w="9525">
            <a:noFill/>
            <a:miter lim="800000"/>
            <a:headEnd/>
            <a:tailEnd/>
          </a:ln>
        </p:spPr>
      </p:pic>
      <p:grpSp>
        <p:nvGrpSpPr>
          <p:cNvPr id="12299" name="Group 20"/>
          <p:cNvGrpSpPr>
            <a:grpSpLocks/>
          </p:cNvGrpSpPr>
          <p:nvPr/>
        </p:nvGrpSpPr>
        <p:grpSpPr bwMode="auto">
          <a:xfrm>
            <a:off x="0" y="6324600"/>
            <a:ext cx="9144000" cy="566738"/>
            <a:chOff x="0" y="6324600"/>
            <a:chExt cx="9144000" cy="567154"/>
          </a:xfrm>
        </p:grpSpPr>
        <p:pic>
          <p:nvPicPr>
            <p:cNvPr id="12302" name="Picture 2" descr="20121004.1114.metopa.x.rain.14LNADINE.40kts-1000mb-376N-291W.63pc.jpg thumbnail"/>
            <p:cNvPicPr>
              <a:picLocks noChangeAspect="1" noChangeArrowheads="1"/>
            </p:cNvPicPr>
            <p:nvPr/>
          </p:nvPicPr>
          <p:blipFill>
            <a:blip r:embed="rId5" cstate="print"/>
            <a:srcRect t="97368"/>
            <a:stretch>
              <a:fillRect/>
            </a:stretch>
          </p:blipFill>
          <p:spPr bwMode="auto">
            <a:xfrm>
              <a:off x="0" y="6324600"/>
              <a:ext cx="9144000" cy="304800"/>
            </a:xfrm>
            <a:prstGeom prst="rect">
              <a:avLst/>
            </a:prstGeom>
            <a:noFill/>
            <a:ln w="9525">
              <a:noFill/>
              <a:miter lim="800000"/>
              <a:headEnd/>
              <a:tailEnd/>
            </a:ln>
          </p:spPr>
        </p:pic>
        <p:sp>
          <p:nvSpPr>
            <p:cNvPr id="12303" name="TextBox 22"/>
            <p:cNvSpPr txBox="1">
              <a:spLocks noChangeArrowheads="1"/>
            </p:cNvSpPr>
            <p:nvPr/>
          </p:nvSpPr>
          <p:spPr bwMode="auto">
            <a:xfrm>
              <a:off x="457200" y="6553200"/>
              <a:ext cx="8686800" cy="338554"/>
            </a:xfrm>
            <a:prstGeom prst="rect">
              <a:avLst/>
            </a:prstGeom>
            <a:noFill/>
            <a:ln w="9525">
              <a:noFill/>
              <a:miter lim="800000"/>
              <a:headEnd/>
              <a:tailEnd/>
            </a:ln>
          </p:spPr>
          <p:txBody>
            <a:bodyPr>
              <a:spAutoFit/>
            </a:bodyPr>
            <a:lstStyle/>
            <a:p>
              <a:r>
                <a:rPr lang="en-US" sz="1600" b="1"/>
                <a:t>          5                10                15               20                 25                30                35 mm/hr</a:t>
              </a:r>
            </a:p>
          </p:txBody>
        </p:sp>
        <p:sp>
          <p:nvSpPr>
            <p:cNvPr id="12304" name="TextBox 23"/>
            <p:cNvSpPr txBox="1">
              <a:spLocks noChangeArrowheads="1"/>
            </p:cNvSpPr>
            <p:nvPr/>
          </p:nvSpPr>
          <p:spPr bwMode="auto">
            <a:xfrm>
              <a:off x="8153400" y="6324600"/>
              <a:ext cx="762000" cy="338554"/>
            </a:xfrm>
            <a:prstGeom prst="rect">
              <a:avLst/>
            </a:prstGeom>
            <a:noFill/>
            <a:ln w="9525">
              <a:noFill/>
              <a:miter lim="800000"/>
              <a:headEnd/>
              <a:tailEnd/>
            </a:ln>
          </p:spPr>
          <p:txBody>
            <a:bodyPr>
              <a:spAutoFit/>
            </a:bodyPr>
            <a:lstStyle/>
            <a:p>
              <a:r>
                <a:rPr lang="en-US" sz="1600" b="1"/>
                <a:t>in/hr</a:t>
              </a:r>
            </a:p>
          </p:txBody>
        </p:sp>
      </p:grpSp>
      <p:sp>
        <p:nvSpPr>
          <p:cNvPr id="12300" name="TextBox 27"/>
          <p:cNvSpPr txBox="1">
            <a:spLocks noChangeArrowheads="1"/>
          </p:cNvSpPr>
          <p:nvPr/>
        </p:nvSpPr>
        <p:spPr bwMode="auto">
          <a:xfrm>
            <a:off x="5867400" y="3733800"/>
            <a:ext cx="1447800" cy="215900"/>
          </a:xfrm>
          <a:prstGeom prst="rect">
            <a:avLst/>
          </a:prstGeom>
          <a:noFill/>
          <a:ln w="9525">
            <a:noFill/>
            <a:miter lim="800000"/>
            <a:headEnd/>
            <a:tailEnd/>
          </a:ln>
        </p:spPr>
        <p:txBody>
          <a:bodyPr>
            <a:spAutoFit/>
          </a:bodyPr>
          <a:lstStyle/>
          <a:p>
            <a:r>
              <a:rPr lang="en-US" sz="800" dirty="0">
                <a:solidFill>
                  <a:schemeClr val="bg1"/>
                </a:solidFill>
              </a:rPr>
              <a:t>The COMET Program</a:t>
            </a:r>
          </a:p>
        </p:txBody>
      </p:sp>
      <p:pic>
        <p:nvPicPr>
          <p:cNvPr id="12301" name="Picture 2"/>
          <p:cNvPicPr>
            <a:picLocks noChangeAspect="1" noChangeArrowheads="1"/>
          </p:cNvPicPr>
          <p:nvPr/>
        </p:nvPicPr>
        <p:blipFill>
          <a:blip r:embed="rId6" cstate="print"/>
          <a:srcRect/>
          <a:stretch>
            <a:fillRect/>
          </a:stretch>
        </p:blipFill>
        <p:spPr bwMode="auto">
          <a:xfrm>
            <a:off x="304800" y="5864225"/>
            <a:ext cx="155575" cy="155575"/>
          </a:xfrm>
          <a:prstGeom prst="rect">
            <a:avLst/>
          </a:prstGeom>
          <a:noFill/>
          <a:ln w="9525">
            <a:noFill/>
            <a:miter lim="800000"/>
            <a:headEnd/>
            <a:tailEnd/>
          </a:ln>
        </p:spPr>
      </p:pic>
      <p:pic>
        <p:nvPicPr>
          <p:cNvPr id="17" name="Picture 2"/>
          <p:cNvPicPr>
            <a:picLocks noChangeAspect="1" noChangeArrowheads="1"/>
          </p:cNvPicPr>
          <p:nvPr/>
        </p:nvPicPr>
        <p:blipFill>
          <a:blip r:embed="rId6" cstate="print"/>
          <a:srcRect/>
          <a:stretch>
            <a:fillRect/>
          </a:stretch>
        </p:blipFill>
        <p:spPr bwMode="auto">
          <a:xfrm>
            <a:off x="5181600" y="5715813"/>
            <a:ext cx="228600" cy="2277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Number Placeholder 1"/>
          <p:cNvSpPr>
            <a:spLocks noGrp="1"/>
          </p:cNvSpPr>
          <p:nvPr>
            <p:ph type="sldNum" sz="quarter" idx="12"/>
          </p:nvPr>
        </p:nvSpPr>
        <p:spPr>
          <a:xfrm>
            <a:off x="-838200" y="6553200"/>
            <a:ext cx="1143000" cy="476250"/>
          </a:xfrm>
        </p:spPr>
        <p:txBody>
          <a:bodyPr/>
          <a:lstStyle/>
          <a:p>
            <a:pPr>
              <a:defRPr/>
            </a:pPr>
            <a:fld id="{87DAE389-B38F-4E19-A668-A4978D98B9C5}" type="slidenum">
              <a:rPr lang="en-US" smtClean="0">
                <a:latin typeface="Arial" pitchFamily="34" charset="0"/>
              </a:rPr>
              <a:pPr>
                <a:defRPr/>
              </a:pPr>
              <a:t>9</a:t>
            </a:fld>
            <a:endParaRPr lang="en-US" dirty="0" smtClean="0">
              <a:latin typeface="Arial" pitchFamily="34" charset="0"/>
            </a:endParaRPr>
          </a:p>
        </p:txBody>
      </p:sp>
      <p:sp>
        <p:nvSpPr>
          <p:cNvPr id="13315" name="TextBox 2"/>
          <p:cNvSpPr txBox="1">
            <a:spLocks noChangeArrowheads="1"/>
          </p:cNvSpPr>
          <p:nvPr/>
        </p:nvSpPr>
        <p:spPr bwMode="auto">
          <a:xfrm>
            <a:off x="0" y="533400"/>
            <a:ext cx="9144000" cy="5324475"/>
          </a:xfrm>
          <a:prstGeom prst="rect">
            <a:avLst/>
          </a:prstGeom>
          <a:noFill/>
          <a:ln w="9525">
            <a:noFill/>
            <a:miter lim="800000"/>
            <a:headEnd/>
            <a:tailEnd/>
          </a:ln>
        </p:spPr>
        <p:txBody>
          <a:bodyPr>
            <a:spAutoFit/>
          </a:bodyPr>
          <a:lstStyle/>
          <a:p>
            <a:pPr algn="ctr"/>
            <a:r>
              <a:rPr lang="en-US" sz="2800" b="1" dirty="0"/>
              <a:t>LEO </a:t>
            </a:r>
            <a:r>
              <a:rPr lang="en-US" sz="2800" b="1" dirty="0" smtClean="0"/>
              <a:t>Microwave </a:t>
            </a:r>
            <a:r>
              <a:rPr lang="en-US" sz="2800" b="1" dirty="0"/>
              <a:t>Imagery Products</a:t>
            </a:r>
          </a:p>
          <a:p>
            <a:pPr algn="ctr"/>
            <a:endParaRPr lang="en-US" sz="2800" b="1" dirty="0"/>
          </a:p>
          <a:p>
            <a:r>
              <a:rPr lang="en-US" sz="2400" b="1" dirty="0"/>
              <a:t>        Total </a:t>
            </a:r>
            <a:r>
              <a:rPr lang="en-US" sz="2400" b="1" dirty="0" err="1"/>
              <a:t>Precipitable</a:t>
            </a:r>
            <a:r>
              <a:rPr lang="en-US" sz="2400" b="1" dirty="0"/>
              <a:t> Water (TPW)    </a:t>
            </a:r>
          </a:p>
          <a:p>
            <a:r>
              <a:rPr lang="en-US" sz="2000" b="1" dirty="0"/>
              <a:t>             - NOAA AMSU-A </a:t>
            </a:r>
          </a:p>
          <a:p>
            <a:r>
              <a:rPr lang="en-US" sz="2000" b="1" dirty="0"/>
              <a:t>             - NOAA and </a:t>
            </a:r>
            <a:r>
              <a:rPr lang="en-US" sz="2000" b="1" dirty="0" err="1"/>
              <a:t>MetOp</a:t>
            </a:r>
            <a:r>
              <a:rPr lang="en-US" sz="2000" b="1" dirty="0"/>
              <a:t> MIRS AMSU-A/MHS </a:t>
            </a:r>
          </a:p>
          <a:p>
            <a:r>
              <a:rPr lang="en-US" sz="2000" b="1" dirty="0"/>
              <a:t>             - DMSP SSMIS</a:t>
            </a:r>
          </a:p>
          <a:p>
            <a:endParaRPr lang="en-US" sz="2000" b="1" dirty="0"/>
          </a:p>
          <a:p>
            <a:endParaRPr lang="en-US" sz="2000" b="1" dirty="0"/>
          </a:p>
          <a:p>
            <a:r>
              <a:rPr lang="en-US" sz="2400" b="1" dirty="0"/>
              <a:t>        Rain Rate (RR)</a:t>
            </a:r>
          </a:p>
          <a:p>
            <a:r>
              <a:rPr lang="en-US" sz="2000" b="1" dirty="0"/>
              <a:t>             - NOAA and </a:t>
            </a:r>
            <a:r>
              <a:rPr lang="en-US" sz="2000" b="1" dirty="0" err="1"/>
              <a:t>MetOp</a:t>
            </a:r>
            <a:r>
              <a:rPr lang="en-US" sz="2000" b="1" dirty="0"/>
              <a:t> AMSU-B MHS</a:t>
            </a:r>
          </a:p>
          <a:p>
            <a:r>
              <a:rPr lang="en-US" sz="2000" b="1" dirty="0"/>
              <a:t>             - DMSP SSMIS</a:t>
            </a:r>
          </a:p>
          <a:p>
            <a:endParaRPr lang="en-US" sz="2000" b="1" dirty="0"/>
          </a:p>
          <a:p>
            <a:endParaRPr lang="en-US" sz="2000" b="1" dirty="0"/>
          </a:p>
          <a:p>
            <a:r>
              <a:rPr lang="en-US" sz="2000" b="1" dirty="0"/>
              <a:t>         Wind</a:t>
            </a:r>
          </a:p>
          <a:p>
            <a:r>
              <a:rPr lang="en-US" b="1" dirty="0"/>
              <a:t>              - </a:t>
            </a:r>
            <a:r>
              <a:rPr lang="en-US" b="1" dirty="0" err="1"/>
              <a:t>MetOp</a:t>
            </a:r>
            <a:r>
              <a:rPr lang="en-US" b="1" dirty="0"/>
              <a:t> ASCAT</a:t>
            </a:r>
          </a:p>
          <a:p>
            <a:r>
              <a:rPr lang="en-US" b="1" dirty="0"/>
              <a:t>              - DMSP SSMIS </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16415</TotalTime>
  <Words>3721</Words>
  <Application>Microsoft Office PowerPoint</Application>
  <PresentationFormat>On-screen Show (4:3)</PresentationFormat>
  <Paragraphs>585</Paragraphs>
  <Slides>34</Slides>
  <Notes>26</Notes>
  <HiddenSlides>0</HiddenSlides>
  <MMClips>0</MMClips>
  <ScaleCrop>false</ScaleCrop>
  <HeadingPairs>
    <vt:vector size="4" baseType="variant">
      <vt:variant>
        <vt:lpstr>Theme</vt:lpstr>
      </vt:variant>
      <vt:variant>
        <vt:i4>1</vt:i4>
      </vt:variant>
      <vt:variant>
        <vt:lpstr>Slide Titles</vt:lpstr>
      </vt:variant>
      <vt:variant>
        <vt:i4>34</vt:i4>
      </vt:variant>
    </vt:vector>
  </HeadingPairs>
  <TitlesOfParts>
    <vt:vector size="35" baseType="lpstr">
      <vt:lpstr>Default Design</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vector>
  </TitlesOfParts>
  <Company>NESDIS/NOAA</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sabiffa</dc:creator>
  <cp:lastModifiedBy>SAB</cp:lastModifiedBy>
  <cp:revision>1308</cp:revision>
  <dcterms:created xsi:type="dcterms:W3CDTF">2009-08-26T22:24:05Z</dcterms:created>
  <dcterms:modified xsi:type="dcterms:W3CDTF">2012-10-18T19:47:49Z</dcterms:modified>
</cp:coreProperties>
</file>