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789" r:id="rId2"/>
  </p:sldMasterIdLst>
  <p:notesMasterIdLst>
    <p:notesMasterId r:id="rId34"/>
  </p:notesMasterIdLst>
  <p:handoutMasterIdLst>
    <p:handoutMasterId r:id="rId35"/>
  </p:handoutMasterIdLst>
  <p:sldIdLst>
    <p:sldId id="256" r:id="rId3"/>
    <p:sldId id="257" r:id="rId4"/>
    <p:sldId id="289" r:id="rId5"/>
    <p:sldId id="290" r:id="rId6"/>
    <p:sldId id="311" r:id="rId7"/>
    <p:sldId id="304" r:id="rId8"/>
    <p:sldId id="305" r:id="rId9"/>
    <p:sldId id="312" r:id="rId10"/>
    <p:sldId id="258" r:id="rId11"/>
    <p:sldId id="259" r:id="rId12"/>
    <p:sldId id="313" r:id="rId13"/>
    <p:sldId id="279" r:id="rId14"/>
    <p:sldId id="320" r:id="rId15"/>
    <p:sldId id="318" r:id="rId16"/>
    <p:sldId id="314" r:id="rId17"/>
    <p:sldId id="315" r:id="rId18"/>
    <p:sldId id="264" r:id="rId19"/>
    <p:sldId id="308" r:id="rId20"/>
    <p:sldId id="293" r:id="rId21"/>
    <p:sldId id="292" r:id="rId22"/>
    <p:sldId id="294" r:id="rId23"/>
    <p:sldId id="316" r:id="rId24"/>
    <p:sldId id="317" r:id="rId25"/>
    <p:sldId id="319" r:id="rId26"/>
    <p:sldId id="302" r:id="rId27"/>
    <p:sldId id="307" r:id="rId28"/>
    <p:sldId id="297" r:id="rId29"/>
    <p:sldId id="324" r:id="rId30"/>
    <p:sldId id="321" r:id="rId31"/>
    <p:sldId id="322" r:id="rId32"/>
    <p:sldId id="296" r:id="rId33"/>
  </p:sldIdLst>
  <p:sldSz cx="9144000" cy="6858000" type="screen4x3"/>
  <p:notesSz cx="6997700" cy="9271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4" charset="-128"/>
        <a:cs typeface="+mn-cs"/>
      </a:defRPr>
    </a:lvl5pPr>
    <a:lvl6pPr marL="2286000" algn="l" defTabSz="914400" rtl="0" eaLnBrk="1" latinLnBrk="0" hangingPunct="1">
      <a:defRPr kern="1200">
        <a:solidFill>
          <a:schemeClr val="tx1"/>
        </a:solidFill>
        <a:latin typeface="Arial" charset="0"/>
        <a:ea typeface="ＭＳ Ｐゴシック" pitchFamily="-64" charset="-128"/>
        <a:cs typeface="+mn-cs"/>
      </a:defRPr>
    </a:lvl6pPr>
    <a:lvl7pPr marL="2743200" algn="l" defTabSz="914400" rtl="0" eaLnBrk="1" latinLnBrk="0" hangingPunct="1">
      <a:defRPr kern="1200">
        <a:solidFill>
          <a:schemeClr val="tx1"/>
        </a:solidFill>
        <a:latin typeface="Arial" charset="0"/>
        <a:ea typeface="ＭＳ Ｐゴシック" pitchFamily="-64" charset="-128"/>
        <a:cs typeface="+mn-cs"/>
      </a:defRPr>
    </a:lvl7pPr>
    <a:lvl8pPr marL="3200400" algn="l" defTabSz="914400" rtl="0" eaLnBrk="1" latinLnBrk="0" hangingPunct="1">
      <a:defRPr kern="1200">
        <a:solidFill>
          <a:schemeClr val="tx1"/>
        </a:solidFill>
        <a:latin typeface="Arial" charset="0"/>
        <a:ea typeface="ＭＳ Ｐゴシック" pitchFamily="-64" charset="-128"/>
        <a:cs typeface="+mn-cs"/>
      </a:defRPr>
    </a:lvl8pPr>
    <a:lvl9pPr marL="3657600" algn="l" defTabSz="914400" rtl="0" eaLnBrk="1" latinLnBrk="0" hangingPunct="1">
      <a:defRPr kern="1200">
        <a:solidFill>
          <a:schemeClr val="tx1"/>
        </a:solidFill>
        <a:latin typeface="Arial" charset="0"/>
        <a:ea typeface="ＭＳ Ｐゴシック" pitchFamily="-6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88" autoAdjust="0"/>
  </p:normalViewPr>
  <p:slideViewPr>
    <p:cSldViewPr snapToGrid="0">
      <p:cViewPr varScale="1">
        <p:scale>
          <a:sx n="75" d="100"/>
          <a:sy n="75" d="100"/>
        </p:scale>
        <p:origin x="-7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2125" cy="4635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defTabSz="465138">
              <a:defRPr sz="1200"/>
            </a:lvl1pPr>
          </a:lstStyle>
          <a:p>
            <a:endParaRPr lang="en-US"/>
          </a:p>
        </p:txBody>
      </p:sp>
      <p:sp>
        <p:nvSpPr>
          <p:cNvPr id="3" name="Date Placeholder 2"/>
          <p:cNvSpPr>
            <a:spLocks noGrp="1"/>
          </p:cNvSpPr>
          <p:nvPr>
            <p:ph type="dt" sz="quarter" idx="1"/>
          </p:nvPr>
        </p:nvSpPr>
        <p:spPr bwMode="auto">
          <a:xfrm>
            <a:off x="3963988" y="0"/>
            <a:ext cx="3032125" cy="4635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algn="r" defTabSz="465138">
              <a:defRPr sz="1200"/>
            </a:lvl1pPr>
          </a:lstStyle>
          <a:p>
            <a:fld id="{2C255ADA-C995-4589-AC0B-694221BCFF2C}" type="datetime1">
              <a:rPr lang="en-US"/>
              <a:pPr/>
              <a:t>10/29/2012</a:t>
            </a:fld>
            <a:endParaRPr lang="en-US"/>
          </a:p>
        </p:txBody>
      </p:sp>
      <p:sp>
        <p:nvSpPr>
          <p:cNvPr id="4" name="Footer Placeholder 3"/>
          <p:cNvSpPr>
            <a:spLocks noGrp="1"/>
          </p:cNvSpPr>
          <p:nvPr>
            <p:ph type="ftr" sz="quarter" idx="2"/>
          </p:nvPr>
        </p:nvSpPr>
        <p:spPr bwMode="auto">
          <a:xfrm>
            <a:off x="0" y="8805863"/>
            <a:ext cx="3032125" cy="46355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defTabSz="465138">
              <a:defRPr sz="1200"/>
            </a:lvl1pPr>
          </a:lstStyle>
          <a:p>
            <a:endParaRPr lang="en-US"/>
          </a:p>
        </p:txBody>
      </p:sp>
      <p:sp>
        <p:nvSpPr>
          <p:cNvPr id="5" name="Slide Number Placeholder 4"/>
          <p:cNvSpPr>
            <a:spLocks noGrp="1"/>
          </p:cNvSpPr>
          <p:nvPr>
            <p:ph type="sldNum" sz="quarter" idx="3"/>
          </p:nvPr>
        </p:nvSpPr>
        <p:spPr bwMode="auto">
          <a:xfrm>
            <a:off x="3963988" y="8805863"/>
            <a:ext cx="3032125" cy="46355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algn="r" defTabSz="465138">
              <a:defRPr sz="1200"/>
            </a:lvl1pPr>
          </a:lstStyle>
          <a:p>
            <a:fld id="{D60AF818-602C-43CF-AA1E-4F882E899020}" type="slidenum">
              <a:rPr lang="en-US"/>
              <a:pPr/>
              <a:t>‹#›</a:t>
            </a:fld>
            <a:endParaRPr lang="en-US"/>
          </a:p>
        </p:txBody>
      </p:sp>
    </p:spTree>
    <p:extLst>
      <p:ext uri="{BB962C8B-B14F-4D97-AF65-F5344CB8AC3E}">
        <p14:creationId xmlns:p14="http://schemas.microsoft.com/office/powerpoint/2010/main" val="4363132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2125" cy="4635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defTabSz="465138">
              <a:defRPr sz="1200">
                <a:latin typeface="Calibri" pitchFamily="34" charset="0"/>
              </a:defRPr>
            </a:lvl1pPr>
          </a:lstStyle>
          <a:p>
            <a:endParaRPr lang="en-US"/>
          </a:p>
        </p:txBody>
      </p:sp>
      <p:sp>
        <p:nvSpPr>
          <p:cNvPr id="3" name="Date Placeholder 2"/>
          <p:cNvSpPr>
            <a:spLocks noGrp="1"/>
          </p:cNvSpPr>
          <p:nvPr>
            <p:ph type="dt" idx="1"/>
          </p:nvPr>
        </p:nvSpPr>
        <p:spPr bwMode="auto">
          <a:xfrm>
            <a:off x="3963988" y="0"/>
            <a:ext cx="3032125" cy="4635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algn="r" defTabSz="465138">
              <a:defRPr sz="1200">
                <a:latin typeface="Calibri" pitchFamily="34" charset="0"/>
              </a:defRPr>
            </a:lvl1pPr>
          </a:lstStyle>
          <a:p>
            <a:fld id="{D2DFB64C-108F-40EE-9620-4366535F7891}" type="datetime1">
              <a:rPr lang="en-US"/>
              <a:pPr/>
              <a:t>10/29/2012</a:t>
            </a:fld>
            <a:endParaRPr lang="en-US"/>
          </a:p>
        </p:txBody>
      </p:sp>
      <p:sp>
        <p:nvSpPr>
          <p:cNvPr id="4" name="Slide Image Placeholder 3"/>
          <p:cNvSpPr>
            <a:spLocks noGrp="1" noRot="1" noChangeAspect="1"/>
          </p:cNvSpPr>
          <p:nvPr>
            <p:ph type="sldImg" idx="2"/>
          </p:nvPr>
        </p:nvSpPr>
        <p:spPr bwMode="auto">
          <a:xfrm>
            <a:off x="1181100" y="695325"/>
            <a:ext cx="4635500" cy="3476625"/>
          </a:xfrm>
          <a:prstGeom prst="rect">
            <a:avLst/>
          </a:prstGeom>
          <a:noFill/>
          <a:ln w="12700">
            <a:solidFill>
              <a:srgbClr val="000000"/>
            </a:solidFill>
            <a:miter lim="800000"/>
            <a:headEnd/>
            <a:tailEnd/>
          </a:ln>
        </p:spPr>
      </p:sp>
      <p:sp>
        <p:nvSpPr>
          <p:cNvPr id="5" name="Notes Placeholder 4"/>
          <p:cNvSpPr>
            <a:spLocks noGrp="1"/>
          </p:cNvSpPr>
          <p:nvPr>
            <p:ph type="body" sz="quarter" idx="3"/>
          </p:nvPr>
        </p:nvSpPr>
        <p:spPr bwMode="auto">
          <a:xfrm>
            <a:off x="700088" y="4403725"/>
            <a:ext cx="5597525" cy="41719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bwMode="auto">
          <a:xfrm>
            <a:off x="0" y="8805863"/>
            <a:ext cx="3032125" cy="46355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defTabSz="465138">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963988" y="8805863"/>
            <a:ext cx="3032125" cy="46355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algn="r" defTabSz="465138">
              <a:defRPr sz="1200">
                <a:latin typeface="Calibri" pitchFamily="34" charset="0"/>
              </a:defRPr>
            </a:lvl1pPr>
          </a:lstStyle>
          <a:p>
            <a:fld id="{9BD2C86B-460D-40A1-BD3D-93C214869371}" type="slidenum">
              <a:rPr lang="en-US"/>
              <a:pPr/>
              <a:t>‹#›</a:t>
            </a:fld>
            <a:endParaRPr lang="en-US"/>
          </a:p>
        </p:txBody>
      </p:sp>
    </p:spTree>
    <p:extLst>
      <p:ext uri="{BB962C8B-B14F-4D97-AF65-F5344CB8AC3E}">
        <p14:creationId xmlns:p14="http://schemas.microsoft.com/office/powerpoint/2010/main" val="296806826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ＭＳ Ｐゴシック" pitchFamily="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defTabSz="927100" eaLnBrk="0" hangingPunct="0">
              <a:defRPr sz="1000">
                <a:solidFill>
                  <a:schemeClr val="tx1"/>
                </a:solidFill>
                <a:latin typeface="Times New Roman" pitchFamily="18" charset="0"/>
              </a:defRPr>
            </a:lvl1pPr>
            <a:lvl2pPr marL="742950" indent="-285750" defTabSz="927100" eaLnBrk="0" hangingPunct="0">
              <a:defRPr sz="1000">
                <a:solidFill>
                  <a:schemeClr val="tx1"/>
                </a:solidFill>
                <a:latin typeface="Times New Roman" pitchFamily="18" charset="0"/>
              </a:defRPr>
            </a:lvl2pPr>
            <a:lvl3pPr marL="1143000" indent="-228600" defTabSz="927100" eaLnBrk="0" hangingPunct="0">
              <a:defRPr sz="1000">
                <a:solidFill>
                  <a:schemeClr val="tx1"/>
                </a:solidFill>
                <a:latin typeface="Times New Roman" pitchFamily="18" charset="0"/>
              </a:defRPr>
            </a:lvl3pPr>
            <a:lvl4pPr marL="1600200" indent="-228600" defTabSz="927100" eaLnBrk="0" hangingPunct="0">
              <a:defRPr sz="1000">
                <a:solidFill>
                  <a:schemeClr val="tx1"/>
                </a:solidFill>
                <a:latin typeface="Times New Roman" pitchFamily="18" charset="0"/>
              </a:defRPr>
            </a:lvl4pPr>
            <a:lvl5pPr marL="2057400" indent="-228600" defTabSz="927100" eaLnBrk="0" hangingPunct="0">
              <a:defRPr sz="1000">
                <a:solidFill>
                  <a:schemeClr val="tx1"/>
                </a:solidFill>
                <a:latin typeface="Times New Roman" pitchFamily="18" charset="0"/>
              </a:defRPr>
            </a:lvl5pPr>
            <a:lvl6pPr marL="2514600" indent="-228600" defTabSz="927100" eaLnBrk="0" fontAlgn="base" hangingPunct="0">
              <a:spcBef>
                <a:spcPct val="0"/>
              </a:spcBef>
              <a:spcAft>
                <a:spcPct val="0"/>
              </a:spcAft>
              <a:defRPr sz="1000">
                <a:solidFill>
                  <a:schemeClr val="tx1"/>
                </a:solidFill>
                <a:latin typeface="Times New Roman" pitchFamily="18" charset="0"/>
              </a:defRPr>
            </a:lvl6pPr>
            <a:lvl7pPr marL="2971800" indent="-228600" defTabSz="927100" eaLnBrk="0" fontAlgn="base" hangingPunct="0">
              <a:spcBef>
                <a:spcPct val="0"/>
              </a:spcBef>
              <a:spcAft>
                <a:spcPct val="0"/>
              </a:spcAft>
              <a:defRPr sz="1000">
                <a:solidFill>
                  <a:schemeClr val="tx1"/>
                </a:solidFill>
                <a:latin typeface="Times New Roman" pitchFamily="18" charset="0"/>
              </a:defRPr>
            </a:lvl7pPr>
            <a:lvl8pPr marL="3429000" indent="-228600" defTabSz="927100" eaLnBrk="0" fontAlgn="base" hangingPunct="0">
              <a:spcBef>
                <a:spcPct val="0"/>
              </a:spcBef>
              <a:spcAft>
                <a:spcPct val="0"/>
              </a:spcAft>
              <a:defRPr sz="1000">
                <a:solidFill>
                  <a:schemeClr val="tx1"/>
                </a:solidFill>
                <a:latin typeface="Times New Roman" pitchFamily="18" charset="0"/>
              </a:defRPr>
            </a:lvl8pPr>
            <a:lvl9pPr marL="3886200" indent="-228600" defTabSz="927100" eaLnBrk="0" fontAlgn="base" hangingPunct="0">
              <a:spcBef>
                <a:spcPct val="0"/>
              </a:spcBef>
              <a:spcAft>
                <a:spcPct val="0"/>
              </a:spcAft>
              <a:defRPr sz="1000">
                <a:solidFill>
                  <a:schemeClr val="tx1"/>
                </a:solidFill>
                <a:latin typeface="Times New Roman" pitchFamily="18" charset="0"/>
              </a:defRPr>
            </a:lvl9pPr>
          </a:lstStyle>
          <a:p>
            <a:pPr eaLnBrk="1" hangingPunct="1"/>
            <a:fld id="{C3D52CBE-99D6-4AB4-8D1D-8F3D7CADEF00}" type="slidenum">
              <a:rPr lang="en-US" sz="1200" smtClean="0"/>
              <a:pPr eaLnBrk="1" hangingPunct="1"/>
              <a:t>6</a:t>
            </a:fld>
            <a:endParaRPr lang="en-US" sz="1200"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pPr eaLnBrk="1" hangingPunct="1"/>
            <a:r>
              <a:rPr lang="en-US" smtClean="0"/>
              <a:t>IGY satellite experience helped pave the way for cloud mapping TIROS in 1960.  Parallel Nimbus (research) and ESSA (operational) satellite series promoted rapid evolution to higher capability platforms. 450 miles above the earth, TIROS broadcast its data globally – open data policy assured that TIROS would become a most popular ambassador of the US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61223C-57BE-46EE-B9C1-2A7CC9BDD5A5}" type="slidenum">
              <a:rPr lang="en-US"/>
              <a:pPr/>
              <a:t>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558C42-66FB-4A81-A29B-472EF3A3C1A4}" type="slidenum">
              <a:rPr lang="en-US"/>
              <a:pPr/>
              <a:t>9</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t>Quick overview – don’t spend much time.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E6110F-CED6-4B60-AA94-DAFB168EC188}" type="slidenum">
              <a:rPr lang="en-US"/>
              <a:pPr/>
              <a:t>10</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t>Quick overview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E6110F-CED6-4B60-AA94-DAFB168EC188}" type="slidenum">
              <a:rPr lang="en-US"/>
              <a:pPr/>
              <a:t>11</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t>Quick overview</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89432B-AB5B-42E8-B2C1-2B87F9C01E84}" type="slidenum">
              <a:rPr lang="en-US"/>
              <a:pPr/>
              <a:t>19</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t>Demo view angle dependences.</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7E7B7-07A9-4BE2-ABA5-2B743A7C30F9}" type="slidenum">
              <a:rPr lang="en-US"/>
              <a:pPr/>
              <a:t>20</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t>Demo view angle dependences.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A94CF-58EC-4120-AB3E-19C737DF6B90}" type="slidenum">
              <a:rPr lang="en-US"/>
              <a:pPr/>
              <a:t>21</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t>Demo view angle dependences – somewhat of an extreme case. What does this look like if we compare 10 with 35-45 degrees?</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11"/>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64" charset="-128"/>
            </a:endParaRPr>
          </a:p>
        </p:txBody>
      </p:sp>
      <p:sp>
        <p:nvSpPr>
          <p:cNvPr id="5" name="Rectangle 12"/>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64" charset="-128"/>
            </a:endParaRPr>
          </a:p>
        </p:txBody>
      </p:sp>
      <p:sp>
        <p:nvSpPr>
          <p:cNvPr id="6" name="Rectangle 13"/>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64" charset="-128"/>
            </a:endParaRPr>
          </a:p>
        </p:txBody>
      </p:sp>
      <p:sp>
        <p:nvSpPr>
          <p:cNvPr id="7" name="Rectangle 14"/>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64" charset="-128"/>
            </a:endParaRPr>
          </a:p>
        </p:txBody>
      </p:sp>
      <p:sp>
        <p:nvSpPr>
          <p:cNvPr id="8" name="Title 7"/>
          <p:cNvSpPr>
            <a:spLocks noGrp="1"/>
          </p:cNvSpPr>
          <p:nvPr>
            <p:ph type="ctrTitle"/>
          </p:nvPr>
        </p:nvSpPr>
        <p:spPr>
          <a:xfrm>
            <a:off x="685800" y="1295400"/>
            <a:ext cx="7772400" cy="1447800"/>
          </a:xfrm>
        </p:spPr>
        <p:txBody>
          <a:bodyPr/>
          <a:lstStyle>
            <a:lvl1pPr marR="9144" algn="ctr">
              <a:defRPr sz="4000" b="1" cap="all" spc="0" baseline="0">
                <a:effectLst>
                  <a:reflection blurRad="12700" stA="34000" endA="740" endPos="53000" dir="5400000" sy="-100000" algn="bl" rotWithShape="0"/>
                </a:effectLst>
                <a:latin typeface="Corbe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685800" y="2819400"/>
            <a:ext cx="7772400" cy="1219200"/>
          </a:xfrm>
        </p:spPr>
        <p:txBody>
          <a:bodyPr lIns="100584" anchor="b"/>
          <a:lstStyle>
            <a:lvl1pPr marL="0" indent="0" algn="ctr">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600200"/>
            <a:ext cx="3810000" cy="4495800"/>
          </a:xfrm>
        </p:spPr>
        <p:txBody>
          <a:bodyPr/>
          <a:lstStyle/>
          <a:p>
            <a:endParaRPr lang="en-US"/>
          </a:p>
        </p:txBody>
      </p:sp>
      <p:sp>
        <p:nvSpPr>
          <p:cNvPr id="4" name="Text Placeholder 3"/>
          <p:cNvSpPr>
            <a:spLocks noGrp="1"/>
          </p:cNvSpPr>
          <p:nvPr>
            <p:ph type="body" sz="half" idx="2"/>
          </p:nvPr>
        </p:nvSpPr>
        <p:spPr>
          <a:xfrm>
            <a:off x="4648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400800"/>
            <a:ext cx="2133600" cy="457200"/>
          </a:xfrm>
          <a:prstGeom prst="rect">
            <a:avLst/>
          </a:prstGeom>
        </p:spPr>
        <p:txBody>
          <a:bodyPr/>
          <a:lstStyle>
            <a:lvl1pPr>
              <a:defRPr/>
            </a:lvl1pPr>
          </a:lstStyle>
          <a:p>
            <a:r>
              <a:rPr lang="en-US"/>
              <a:t>9/24/2007</a:t>
            </a:r>
            <a:br>
              <a:rPr lang="en-US"/>
            </a:br>
            <a:r>
              <a:rPr lang="en-US"/>
              <a:t>EUMETSAT/AMS Conf</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203BF8C-68C8-47B6-8C1F-CE0F7356E247}" type="slidenum">
              <a:rPr lang="en-US"/>
              <a:pPr/>
              <a:t>‹#›</a:t>
            </a:fld>
            <a:endParaRPr lang="en-US"/>
          </a:p>
        </p:txBody>
      </p:sp>
    </p:spTree>
    <p:extLst>
      <p:ext uri="{BB962C8B-B14F-4D97-AF65-F5344CB8AC3E}">
        <p14:creationId xmlns:p14="http://schemas.microsoft.com/office/powerpoint/2010/main" val="386295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26D95FAF-57B2-492B-BEEB-3753E6E616E9}" type="datetime1">
              <a:rPr lang="en-US"/>
              <a:pPr/>
              <a:t>10/29/2012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1E32B6-07E0-4D61-8911-EBCA566ACE4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2EF1822-1C16-446A-A927-2E3679B27B2A}" type="datetime1">
              <a:rPr lang="en-US"/>
              <a:pPr/>
              <a:t>10/29/2012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7FDDB1-3B91-4172-8D8F-AD11E81A583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6B9CF20-9A14-477D-9E69-82F2C7442BFD}" type="datetime1">
              <a:rPr lang="en-US"/>
              <a:pPr/>
              <a:t>10/29/2012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3DE984-96DB-40C5-BF07-9AB6F27EAA0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8EBB7D55-1778-4865-8E15-A2D0B932284E}" type="datetime1">
              <a:rPr lang="en-US"/>
              <a:pPr/>
              <a:t>10/29/2012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3DCA379-8101-4418-A3D7-7CA2DA94D18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250B3561-BA93-42E5-970C-BA0EB8A4C8A2}" type="datetime1">
              <a:rPr lang="en-US"/>
              <a:pPr/>
              <a:t>10/29/2012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6A2E042-96D0-41A2-9AA8-CF4D4267CAD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8E2D418D-5392-483D-94D1-37DFDD2A7028}" type="datetime1">
              <a:rPr lang="en-US"/>
              <a:pPr/>
              <a:t>10/29/2012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B1DC668-445D-4938-B9F0-E17BA682CDD4}"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D01788D-5F58-4B63-9458-F5F902A907E7}" type="datetime1">
              <a:rPr lang="en-US"/>
              <a:pPr/>
              <a:t>10/29/2012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43BCF37-0846-4F09-BDDF-A9826A14F97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7B7F3F7-515A-4335-A3E9-370B7ACE7987}" type="datetime1">
              <a:rPr lang="en-US"/>
              <a:pPr/>
              <a:t>10/29/2012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ABEB66-4905-4F90-B2D7-4CF25BF526AA}"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0471EA6-834F-41F1-B8B6-C6907E297C87}" type="datetime1">
              <a:rPr lang="en-US"/>
              <a:pPr/>
              <a:t>10/29/2012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FD3BA88-2745-490B-8346-D68D8EAFC9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14400" y="1783561"/>
            <a:ext cx="7772400" cy="4312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D2554C6-5499-4314-AE06-42E2F5FA4D8A}" type="datetime1">
              <a:rPr lang="en-US"/>
              <a:pPr/>
              <a:t>10/29/2012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C2C55D-344D-4B42-8897-52BCB385B79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26798F0-D220-43E9-AE5C-196AEF21A926}" type="datetime1">
              <a:rPr lang="en-US"/>
              <a:pPr/>
              <a:t>10/29/2012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6F5224-613F-45AE-8C01-AD6D25A17A9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tx2"/>
                </a:solidFill>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tx2"/>
                </a:solidFill>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685800" y="6324600"/>
            <a:ext cx="5029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1"/>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64" charset="-128"/>
            </a:endParaRPr>
          </a:p>
        </p:txBody>
      </p:sp>
      <p:cxnSp>
        <p:nvCxnSpPr>
          <p:cNvPr id="6" name="Straight Connector 12"/>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1"/>
          <p:cNvGrpSpPr>
            <a:grpSpLocks/>
          </p:cNvGrpSpPr>
          <p:nvPr/>
        </p:nvGrpSpPr>
        <p:grpSpPr bwMode="auto">
          <a:xfrm rot="5400000">
            <a:off x="8515351" y="1219200"/>
            <a:ext cx="131762" cy="128587"/>
            <a:chOff x="6668087" y="1297746"/>
            <a:chExt cx="161840" cy="156602"/>
          </a:xfrm>
        </p:grpSpPr>
        <p:cxnSp>
          <p:nvCxnSpPr>
            <p:cNvPr id="8" name="Straight Connector 14"/>
            <p:cNvCxnSpPr/>
            <p:nvPr/>
          </p:nvCxnSpPr>
          <p:spPr>
            <a:xfrm rot="16200000">
              <a:off x="6649943" y="1300307"/>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15"/>
            <p:cNvCxnSpPr/>
            <p:nvPr/>
          </p:nvCxnSpPr>
          <p:spPr>
            <a:xfrm rot="16200000" flipV="1">
              <a:off x="6671549" y="1405048"/>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16"/>
            <p:cNvCxnSpPr/>
            <p:nvPr/>
          </p:nvCxnSpPr>
          <p:spPr>
            <a:xfrm rot="5400000" flipH="1">
              <a:off x="6730864"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16"/>
          <p:cNvGrpSpPr>
            <a:grpSpLocks/>
          </p:cNvGrpSpPr>
          <p:nvPr/>
        </p:nvGrpSpPr>
        <p:grpSpPr bwMode="auto">
          <a:xfrm rot="5400000">
            <a:off x="8667751" y="1371600"/>
            <a:ext cx="131762" cy="128587"/>
            <a:chOff x="6668087" y="1297746"/>
            <a:chExt cx="161840" cy="156602"/>
          </a:xfrm>
        </p:grpSpPr>
        <p:cxnSp>
          <p:nvCxnSpPr>
            <p:cNvPr id="12" name="Straight Connector 18"/>
            <p:cNvCxnSpPr/>
            <p:nvPr/>
          </p:nvCxnSpPr>
          <p:spPr>
            <a:xfrm rot="16200000">
              <a:off x="6649943" y="1300307"/>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rot="16200000" flipV="1">
              <a:off x="6671549" y="1405048"/>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20"/>
            <p:cNvCxnSpPr/>
            <p:nvPr/>
          </p:nvCxnSpPr>
          <p:spPr>
            <a:xfrm rot="5400000" flipH="1">
              <a:off x="6730864"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2"/>
          <p:cNvGrpSpPr>
            <a:grpSpLocks/>
          </p:cNvGrpSpPr>
          <p:nvPr/>
        </p:nvGrpSpPr>
        <p:grpSpPr bwMode="auto">
          <a:xfrm rot="5400000">
            <a:off x="8320087" y="1474788"/>
            <a:ext cx="131763" cy="128588"/>
            <a:chOff x="6668087" y="1297746"/>
            <a:chExt cx="161840" cy="156602"/>
          </a:xfrm>
        </p:grpSpPr>
        <p:cxnSp>
          <p:nvCxnSpPr>
            <p:cNvPr id="16" name="Straight Connector 23"/>
            <p:cNvCxnSpPr/>
            <p:nvPr/>
          </p:nvCxnSpPr>
          <p:spPr>
            <a:xfrm rot="16200000">
              <a:off x="6649943" y="1300308"/>
              <a:ext cx="88934" cy="79944"/>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24"/>
            <p:cNvCxnSpPr/>
            <p:nvPr/>
          </p:nvCxnSpPr>
          <p:spPr>
            <a:xfrm rot="16200000" flipV="1">
              <a:off x="6671548" y="1405047"/>
              <a:ext cx="125667"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25"/>
            <p:cNvCxnSpPr/>
            <p:nvPr/>
          </p:nvCxnSpPr>
          <p:spPr>
            <a:xfrm rot="5400000" flipH="1">
              <a:off x="673086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Slide Number Placeholder 6"/>
          <p:cNvSpPr>
            <a:spLocks noGrp="1"/>
          </p:cNvSpPr>
          <p:nvPr>
            <p:ph type="sldNum" sz="quarter" idx="10"/>
          </p:nvPr>
        </p:nvSpPr>
        <p:spPr>
          <a:xfrm>
            <a:off x="8610600" y="55563"/>
            <a:ext cx="457200" cy="365125"/>
          </a:xfrm>
        </p:spPr>
        <p:txBody>
          <a:bodyPr/>
          <a:lstStyle>
            <a:lvl1pPr>
              <a:defRPr>
                <a:latin typeface="Corbel" pitchFamily="34" charset="0"/>
              </a:defRPr>
            </a:lvl1pPr>
          </a:lstStyle>
          <a:p>
            <a:fld id="{F449FA76-DE17-4129-A89A-04807318754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tileRect/>
        </a:gradFill>
        <a:effectLst/>
      </p:bgPr>
    </p:bg>
    <p:spTree>
      <p:nvGrpSpPr>
        <p:cNvPr id="1" name=""/>
        <p:cNvGrpSpPr/>
        <p:nvPr/>
      </p:nvGrpSpPr>
      <p:grpSpPr>
        <a:xfrm>
          <a:off x="0" y="0"/>
          <a:ext cx="0" cy="0"/>
          <a:chOff x="0" y="0"/>
          <a:chExt cx="0" cy="0"/>
        </a:xfrm>
      </p:grpSpPr>
      <p:pic>
        <p:nvPicPr>
          <p:cNvPr id="1026" name="Picture 25" descr="star_fade_bg.jpg"/>
          <p:cNvPicPr>
            <a:picLocks noChangeAspect="1"/>
          </p:cNvPicPr>
          <p:nvPr/>
        </p:nvPicPr>
        <p:blipFill>
          <a:blip r:embed="rId12"/>
          <a:srcRect/>
          <a:stretch>
            <a:fillRect/>
          </a:stretch>
        </p:blipFill>
        <p:spPr bwMode="auto">
          <a:xfrm>
            <a:off x="6618288" y="0"/>
            <a:ext cx="2525712" cy="6858000"/>
          </a:xfrm>
          <a:prstGeom prst="rect">
            <a:avLst/>
          </a:prstGeom>
          <a:noFill/>
          <a:ln w="9525">
            <a:noFill/>
            <a:miter lim="800000"/>
            <a:headEnd/>
            <a:tailEnd/>
          </a:ln>
        </p:spPr>
      </p:pic>
      <p:pic>
        <p:nvPicPr>
          <p:cNvPr id="1027" name="Picture 24" descr="star_fade_bg.jpg"/>
          <p:cNvPicPr>
            <a:picLocks noChangeAspect="1"/>
          </p:cNvPicPr>
          <p:nvPr/>
        </p:nvPicPr>
        <p:blipFill>
          <a:blip r:embed="rId12"/>
          <a:srcRect/>
          <a:stretch>
            <a:fillRect/>
          </a:stretch>
        </p:blipFill>
        <p:spPr bwMode="auto">
          <a:xfrm>
            <a:off x="4724400" y="0"/>
            <a:ext cx="2525713" cy="6858000"/>
          </a:xfrm>
          <a:prstGeom prst="rect">
            <a:avLst/>
          </a:prstGeom>
          <a:noFill/>
          <a:ln w="9525">
            <a:noFill/>
            <a:miter lim="800000"/>
            <a:headEnd/>
            <a:tailEnd/>
          </a:ln>
        </p:spPr>
      </p:pic>
      <p:pic>
        <p:nvPicPr>
          <p:cNvPr id="1028" name="Picture 23" descr="star_fade_bg.jpg"/>
          <p:cNvPicPr>
            <a:picLocks noChangeAspect="1"/>
          </p:cNvPicPr>
          <p:nvPr/>
        </p:nvPicPr>
        <p:blipFill>
          <a:blip r:embed="rId12"/>
          <a:srcRect/>
          <a:stretch>
            <a:fillRect/>
          </a:stretch>
        </p:blipFill>
        <p:spPr bwMode="auto">
          <a:xfrm>
            <a:off x="2362200" y="0"/>
            <a:ext cx="2525713" cy="6858000"/>
          </a:xfrm>
          <a:prstGeom prst="rect">
            <a:avLst/>
          </a:prstGeom>
          <a:noFill/>
          <a:ln w="9525">
            <a:noFill/>
            <a:miter lim="800000"/>
            <a:headEnd/>
            <a:tailEnd/>
          </a:ln>
        </p:spPr>
      </p:pic>
      <p:pic>
        <p:nvPicPr>
          <p:cNvPr id="1029" name="Picture 20" descr="star_fade_bg.jpg"/>
          <p:cNvPicPr>
            <a:picLocks noChangeAspect="1"/>
          </p:cNvPicPr>
          <p:nvPr/>
        </p:nvPicPr>
        <p:blipFill>
          <a:blip r:embed="rId12"/>
          <a:srcRect/>
          <a:stretch>
            <a:fillRect/>
          </a:stretch>
        </p:blipFill>
        <p:spPr bwMode="auto">
          <a:xfrm>
            <a:off x="0" y="0"/>
            <a:ext cx="2525713" cy="6858000"/>
          </a:xfrm>
          <a:prstGeom prst="rect">
            <a:avLst/>
          </a:prstGeom>
          <a:noFill/>
          <a:ln w="9525">
            <a:noFill/>
            <a:miter lim="800000"/>
            <a:headEnd/>
            <a:tailEnd/>
          </a:ln>
        </p:spPr>
      </p:pic>
      <p:sp>
        <p:nvSpPr>
          <p:cNvPr id="22" name="Title Placeholder 21"/>
          <p:cNvSpPr>
            <a:spLocks noGrp="1"/>
          </p:cNvSpPr>
          <p:nvPr>
            <p:ph type="title"/>
          </p:nvPr>
        </p:nvSpPr>
        <p:spPr>
          <a:xfrm>
            <a:off x="914400" y="512763"/>
            <a:ext cx="7772400" cy="914400"/>
          </a:xfrm>
          <a:prstGeom prst="rect">
            <a:avLst/>
          </a:prstGeom>
        </p:spPr>
        <p:txBody>
          <a:bodyPr vert="horz" wrap="square" lIns="91440" tIns="45720" rIns="91440" bIns="45720" numCol="1" anchor="t" anchorCtr="0" compatLnSpc="1">
            <a:prstTxWarp prst="textNoShape">
              <a:avLst/>
            </a:prstTxWarp>
            <a:noAutofit/>
          </a:bodyPr>
          <a:lstStyle/>
          <a:p>
            <a:pPr lvl="0"/>
            <a:r>
              <a:rPr lang="en-US" smtClean="0"/>
              <a:t>Click to edit Master title style</a:t>
            </a:r>
          </a:p>
        </p:txBody>
      </p:sp>
      <p:sp>
        <p:nvSpPr>
          <p:cNvPr id="1031"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29" descr="cimss_logo.tif"/>
          <p:cNvPicPr>
            <a:picLocks noChangeAspect="1"/>
          </p:cNvPicPr>
          <p:nvPr/>
        </p:nvPicPr>
        <p:blipFill>
          <a:blip r:embed="rId13"/>
          <a:srcRect/>
          <a:stretch>
            <a:fillRect/>
          </a:stretch>
        </p:blipFill>
        <p:spPr bwMode="auto">
          <a:xfrm>
            <a:off x="212725" y="6019800"/>
            <a:ext cx="852488" cy="577850"/>
          </a:xfrm>
          <a:prstGeom prst="rect">
            <a:avLst/>
          </a:prstGeom>
          <a:noFill/>
          <a:ln w="9525">
            <a:noFill/>
            <a:miter lim="800000"/>
            <a:headEnd/>
            <a:tailEnd/>
          </a:ln>
        </p:spPr>
      </p:pic>
      <p:sp>
        <p:nvSpPr>
          <p:cNvPr id="10" name="TextBox 9"/>
          <p:cNvSpPr txBox="1"/>
          <p:nvPr/>
        </p:nvSpPr>
        <p:spPr>
          <a:xfrm>
            <a:off x="1050925" y="6283325"/>
            <a:ext cx="3810000" cy="369888"/>
          </a:xfrm>
          <a:prstGeom prst="rect">
            <a:avLst/>
          </a:prstGeom>
          <a:noFill/>
        </p:spPr>
        <p:txBody>
          <a:bodyPr>
            <a:spAutoFit/>
          </a:bodyPr>
          <a:lstStyle/>
          <a:p>
            <a:r>
              <a:rPr lang="en-US" sz="900">
                <a:solidFill>
                  <a:srgbClr val="FFF1CE"/>
                </a:solidFill>
                <a:latin typeface="Corbel" pitchFamily="34" charset="0"/>
              </a:rPr>
              <a:t>Cooperative Institute for Meteorological Satellite Studies</a:t>
            </a:r>
          </a:p>
          <a:p>
            <a:r>
              <a:rPr lang="en-US" sz="900">
                <a:latin typeface="Corbel" pitchFamily="34" charset="0"/>
              </a:rPr>
              <a:t>University of Wisconsin - Madison</a:t>
            </a:r>
          </a:p>
        </p:txBody>
      </p:sp>
      <p:sp>
        <p:nvSpPr>
          <p:cNvPr id="11" name="Slide Number Placeholder 10"/>
          <p:cNvSpPr>
            <a:spLocks noGrp="1"/>
          </p:cNvSpPr>
          <p:nvPr>
            <p:ph type="sldNum" sz="quarter" idx="4"/>
          </p:nvPr>
        </p:nvSpPr>
        <p:spPr>
          <a:xfrm>
            <a:off x="8250238" y="6413500"/>
            <a:ext cx="457200"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1CE"/>
                </a:solidFill>
              </a:defRPr>
            </a:lvl1pPr>
          </a:lstStyle>
          <a:p>
            <a:fld id="{B8DE923F-8878-4015-8D83-0E521E1A3168}"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spc="-100">
          <a:solidFill>
            <a:srgbClr val="C1EEFF"/>
          </a:solidFill>
          <a:latin typeface="Arial" pitchFamily="4" charset="0"/>
          <a:ea typeface="ＭＳ Ｐゴシック" pitchFamily="4" charset="-128"/>
          <a:cs typeface="ＭＳ Ｐゴシック" pitchFamily="4" charset="-128"/>
        </a:defRPr>
      </a:lvl1pPr>
      <a:lvl2pPr algn="l" rtl="0" eaLnBrk="0" fontAlgn="base" hangingPunct="0">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2pPr>
      <a:lvl3pPr algn="l" rtl="0" eaLnBrk="0" fontAlgn="base" hangingPunct="0">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3pPr>
      <a:lvl4pPr algn="l" rtl="0" eaLnBrk="0" fontAlgn="base" hangingPunct="0">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4pPr>
      <a:lvl5pPr algn="l" rtl="0" eaLnBrk="0" fontAlgn="base" hangingPunct="0">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5pPr>
      <a:lvl6pPr marL="457200" algn="l" rtl="0" fontAlgn="base">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6pPr>
      <a:lvl7pPr marL="914400" algn="l" rtl="0" fontAlgn="base">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7pPr>
      <a:lvl8pPr marL="1371600" algn="l" rtl="0" fontAlgn="base">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8pPr>
      <a:lvl9pPr marL="1828800" algn="l" rtl="0" fontAlgn="base">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9pPr>
    </p:titleStyle>
    <p:bodyStyle>
      <a:lvl1pPr marL="411163" indent="-342900" algn="l" rtl="0" eaLnBrk="0" fontAlgn="base" hangingPunct="0">
        <a:spcBef>
          <a:spcPts val="700"/>
        </a:spcBef>
        <a:spcAft>
          <a:spcPct val="0"/>
        </a:spcAft>
        <a:buClr>
          <a:srgbClr val="A7D6FF"/>
        </a:buClr>
        <a:buSzPct val="95000"/>
        <a:buFont typeface="Wingdings" pitchFamily="2" charset="2"/>
        <a:buChar char=""/>
        <a:defRPr sz="3000" kern="1200">
          <a:solidFill>
            <a:schemeClr val="tx1"/>
          </a:solidFill>
          <a:latin typeface="+mn-lt"/>
          <a:ea typeface="ＭＳ Ｐゴシック" pitchFamily="4" charset="-128"/>
          <a:cs typeface="ＭＳ Ｐゴシック" pitchFamily="4" charset="-128"/>
        </a:defRPr>
      </a:lvl1pPr>
      <a:lvl2pPr marL="739775" indent="-285750" algn="l" rtl="0" eaLnBrk="0" fontAlgn="base" hangingPunct="0">
        <a:spcBef>
          <a:spcPct val="20000"/>
        </a:spcBef>
        <a:spcAft>
          <a:spcPct val="0"/>
        </a:spcAft>
        <a:buClr>
          <a:srgbClr val="A7D6FF"/>
        </a:buClr>
        <a:buSzPct val="90000"/>
        <a:buFont typeface="Wingdings" pitchFamily="2" charset="2"/>
        <a:buChar char=""/>
        <a:defRPr sz="2600" kern="1200">
          <a:solidFill>
            <a:schemeClr val="tx1"/>
          </a:solidFill>
          <a:latin typeface="+mn-lt"/>
          <a:ea typeface="ＭＳ Ｐゴシック" pitchFamily="4" charset="-128"/>
          <a:cs typeface="+mn-cs"/>
        </a:defRPr>
      </a:lvl2pPr>
      <a:lvl3pPr marL="995363" indent="-228600" algn="l" rtl="0" eaLnBrk="0" fontAlgn="base" hangingPunct="0">
        <a:spcBef>
          <a:spcPct val="20000"/>
        </a:spcBef>
        <a:spcAft>
          <a:spcPct val="0"/>
        </a:spcAft>
        <a:buClr>
          <a:srgbClr val="A7D6FF"/>
        </a:buClr>
        <a:buFont typeface="Wingdings 2" pitchFamily="18" charset="2"/>
        <a:buChar char=""/>
        <a:defRPr sz="2400" kern="1200">
          <a:solidFill>
            <a:schemeClr val="tx1"/>
          </a:solidFill>
          <a:latin typeface="+mn-lt"/>
          <a:ea typeface="ＭＳ Ｐゴシック" pitchFamily="4" charset="-128"/>
          <a:cs typeface="+mn-cs"/>
        </a:defRPr>
      </a:lvl3pPr>
      <a:lvl4pPr marL="1260475" indent="-228600" algn="l" rtl="0" eaLnBrk="0" fontAlgn="base" hangingPunct="0">
        <a:spcBef>
          <a:spcPct val="20000"/>
        </a:spcBef>
        <a:spcAft>
          <a:spcPct val="0"/>
        </a:spcAft>
        <a:buClr>
          <a:srgbClr val="A7D6FF"/>
        </a:buClr>
        <a:buSzPct val="80000"/>
        <a:buFont typeface="Arial" charset="0"/>
        <a:buChar char="•"/>
        <a:defRPr sz="2200" kern="1200">
          <a:solidFill>
            <a:schemeClr val="tx1"/>
          </a:solidFill>
          <a:latin typeface="+mn-lt"/>
          <a:ea typeface="ＭＳ Ｐゴシック" pitchFamily="4" charset="-128"/>
          <a:cs typeface="+mn-cs"/>
        </a:defRPr>
      </a:lvl4pPr>
      <a:lvl5pPr marL="1481138" indent="-209550" algn="l" rtl="0" eaLnBrk="0" fontAlgn="base" hangingPunct="0">
        <a:spcBef>
          <a:spcPct val="20000"/>
        </a:spcBef>
        <a:spcAft>
          <a:spcPct val="0"/>
        </a:spcAft>
        <a:buClr>
          <a:srgbClr val="A7D6FF"/>
        </a:buClr>
        <a:buSzPct val="80000"/>
        <a:buFont typeface="Wingdings 2" pitchFamily="18" charset="2"/>
        <a:buChar char=""/>
        <a:defRPr sz="2000" kern="1200">
          <a:solidFill>
            <a:schemeClr val="tx1"/>
          </a:solidFill>
          <a:latin typeface="+mn-lt"/>
          <a:ea typeface="ＭＳ Ｐゴシック" pitchFamily="4"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6DADD03-1961-44B7-8198-B207FFD79819}" type="datetime1">
              <a:rPr lang="en-US"/>
              <a:pPr/>
              <a:t>10/29/2012</a:t>
            </a:fld>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12257D8-9E74-4ACF-8230-3BDAFE0F7AD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tiff"/><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p:cNvSpPr>
            <a:spLocks noGrp="1"/>
          </p:cNvSpPr>
          <p:nvPr>
            <p:ph type="ctrTitle"/>
          </p:nvPr>
        </p:nvSpPr>
        <p:spPr bwMode="auto">
          <a:xfrm>
            <a:off x="744538" y="529856"/>
            <a:ext cx="7772400" cy="1447800"/>
          </a:xfrm>
        </p:spPr>
        <p:txBody>
          <a:bodyPr/>
          <a:lstStyle/>
          <a:p>
            <a:pPr marR="0"/>
            <a:r>
              <a:rPr lang="en-US" dirty="0"/>
              <a:t>Overview of Cloud Products</a:t>
            </a:r>
            <a:endParaRPr lang="en-US" cap="none" dirty="0" smtClean="0">
              <a:effectLst/>
              <a:latin typeface="Corbel" pitchFamily="34" charset="0"/>
              <a:ea typeface="ＭＳ Ｐゴシック" pitchFamily="-64" charset="-128"/>
            </a:endParaRPr>
          </a:p>
        </p:txBody>
      </p:sp>
      <p:sp>
        <p:nvSpPr>
          <p:cNvPr id="13315" name="Subtitle 10"/>
          <p:cNvSpPr>
            <a:spLocks noGrp="1"/>
          </p:cNvSpPr>
          <p:nvPr>
            <p:ph type="subTitle" idx="1"/>
          </p:nvPr>
        </p:nvSpPr>
        <p:spPr>
          <a:xfrm>
            <a:off x="1171243" y="2395751"/>
            <a:ext cx="7772400" cy="3711053"/>
          </a:xfrm>
        </p:spPr>
        <p:txBody>
          <a:bodyPr/>
          <a:lstStyle/>
          <a:p>
            <a:pPr>
              <a:spcBef>
                <a:spcPct val="0"/>
              </a:spcBef>
            </a:pPr>
            <a:r>
              <a:rPr lang="en-US" sz="3600" dirty="0" smtClean="0">
                <a:ea typeface="ＭＳ Ｐゴシック" pitchFamily="-64" charset="-128"/>
              </a:rPr>
              <a:t>Steve Ackerman</a:t>
            </a:r>
          </a:p>
          <a:p>
            <a:pPr>
              <a:spcBef>
                <a:spcPct val="0"/>
              </a:spcBef>
            </a:pPr>
            <a:endParaRPr lang="en-US" sz="3600" dirty="0">
              <a:ea typeface="ＭＳ Ｐゴシック" pitchFamily="-64" charset="-128"/>
            </a:endParaRPr>
          </a:p>
          <a:p>
            <a:pPr>
              <a:spcBef>
                <a:spcPct val="0"/>
              </a:spcBef>
            </a:pPr>
            <a:r>
              <a:rPr lang="en-US" sz="3600" dirty="0" smtClean="0">
                <a:ea typeface="ＭＳ Ｐゴシック" pitchFamily="-64" charset="-128"/>
              </a:rPr>
              <a:t>Director, Cooperative Institute for Meteorological </a:t>
            </a:r>
            <a:r>
              <a:rPr lang="en-US" sz="3600" dirty="0">
                <a:ea typeface="ＭＳ Ｐゴシック" pitchFamily="-64" charset="-128"/>
              </a:rPr>
              <a:t>S</a:t>
            </a:r>
            <a:r>
              <a:rPr lang="en-US" sz="3600" dirty="0" smtClean="0">
                <a:ea typeface="ＭＳ Ｐゴシック" pitchFamily="-64" charset="-128"/>
              </a:rPr>
              <a:t>atellite Studies</a:t>
            </a:r>
          </a:p>
          <a:p>
            <a:pPr>
              <a:spcBef>
                <a:spcPct val="0"/>
              </a:spcBef>
            </a:pPr>
            <a:r>
              <a:rPr lang="en-US" sz="3600" dirty="0" smtClean="0">
                <a:ea typeface="ＭＳ Ｐゴシック" pitchFamily="-64" charset="-128"/>
              </a:rPr>
              <a:t>University of Wisconsin-Madison</a:t>
            </a:r>
            <a:endParaRPr lang="en-US" sz="3600" dirty="0">
              <a:ea typeface="ＭＳ Ｐゴシック" pitchFamily="-64" charset="-128"/>
            </a:endParaRPr>
          </a:p>
          <a:p>
            <a:pPr>
              <a:spcBef>
                <a:spcPct val="0"/>
              </a:spcBef>
            </a:pPr>
            <a:endParaRPr lang="en-US" sz="3600" dirty="0" smtClean="0">
              <a:ea typeface="ＭＳ Ｐゴシック" pitchFamily="-6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292" y="1309623"/>
            <a:ext cx="2559437" cy="24876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7977" y="266700"/>
            <a:ext cx="77724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l"/>
            <a:r>
              <a:rPr lang="en-US" dirty="0" smtClean="0"/>
              <a:t>Cloud detection Threshold approach</a:t>
            </a:r>
            <a:endParaRPr lang="en-US" dirty="0"/>
          </a:p>
        </p:txBody>
      </p:sp>
      <p:sp>
        <p:nvSpPr>
          <p:cNvPr id="54275" name="Rectangle 3"/>
          <p:cNvSpPr>
            <a:spLocks noGrp="1" noChangeArrowheads="1"/>
          </p:cNvSpPr>
          <p:nvPr>
            <p:ph type="body" sz="half" idx="2"/>
          </p:nvPr>
        </p:nvSpPr>
        <p:spPr>
          <a:xfrm>
            <a:off x="4648200" y="1219200"/>
            <a:ext cx="4267200" cy="5334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buFont typeface="Wingdings" pitchFamily="2" charset="2"/>
              <a:buChar char="q"/>
            </a:pPr>
            <a:r>
              <a:rPr lang="en-US" sz="2800" dirty="0"/>
              <a:t>Each test returns a confidence (F</a:t>
            </a:r>
            <a:r>
              <a:rPr lang="en-US" sz="2800" baseline="-25000" dirty="0"/>
              <a:t> </a:t>
            </a:r>
            <a:r>
              <a:rPr lang="en-US" sz="2800" dirty="0"/>
              <a:t>) ranging from 0 to 1.</a:t>
            </a:r>
          </a:p>
          <a:p>
            <a:pPr>
              <a:lnSpc>
                <a:spcPct val="90000"/>
              </a:lnSpc>
              <a:buFont typeface="Wingdings" pitchFamily="2" charset="2"/>
              <a:buChar char="q"/>
            </a:pPr>
            <a:r>
              <a:rPr lang="en-US" sz="2800" dirty="0"/>
              <a:t>Similar tests are grouped and minimum confidence selected [min (F</a:t>
            </a:r>
            <a:r>
              <a:rPr lang="en-US" sz="2800" baseline="-25000" dirty="0"/>
              <a:t>i </a:t>
            </a:r>
            <a:r>
              <a:rPr lang="en-US" sz="2800" dirty="0"/>
              <a:t>) ]</a:t>
            </a:r>
          </a:p>
          <a:p>
            <a:pPr>
              <a:lnSpc>
                <a:spcPct val="90000"/>
              </a:lnSpc>
              <a:buFont typeface="Wingdings" pitchFamily="2" charset="2"/>
              <a:buChar char="q"/>
            </a:pPr>
            <a:r>
              <a:rPr lang="en-US" sz="2800" dirty="0"/>
              <a:t>Quality Flag is 							</a:t>
            </a:r>
          </a:p>
          <a:p>
            <a:pPr>
              <a:lnSpc>
                <a:spcPct val="90000"/>
              </a:lnSpc>
              <a:buFont typeface="Wingdings" pitchFamily="2" charset="2"/>
              <a:buChar char="q"/>
            </a:pPr>
            <a:r>
              <a:rPr lang="en-US" sz="2800" dirty="0"/>
              <a:t>Four values; </a:t>
            </a:r>
            <a:r>
              <a:rPr lang="en-US" sz="2800" dirty="0" smtClean="0"/>
              <a:t>, &gt;.66</a:t>
            </a:r>
            <a:r>
              <a:rPr lang="en-US" sz="2800" dirty="0"/>
              <a:t>, &gt;.95 and &gt;.99</a:t>
            </a:r>
          </a:p>
        </p:txBody>
      </p:sp>
      <p:graphicFrame>
        <p:nvGraphicFramePr>
          <p:cNvPr id="54277" name="Object 5">
            <a:hlinkClick r:id="" action="ppaction://ole?verb=0"/>
          </p:cNvPr>
          <p:cNvGraphicFramePr>
            <a:graphicFrameLocks/>
          </p:cNvGraphicFramePr>
          <p:nvPr>
            <p:extLst>
              <p:ext uri="{D42A27DB-BD31-4B8C-83A1-F6EECF244321}">
                <p14:modId xmlns:p14="http://schemas.microsoft.com/office/powerpoint/2010/main" val="2551826251"/>
              </p:ext>
            </p:extLst>
          </p:nvPr>
        </p:nvGraphicFramePr>
        <p:xfrm>
          <a:off x="5462588" y="4572000"/>
          <a:ext cx="1573212" cy="638175"/>
        </p:xfrm>
        <a:graphic>
          <a:graphicData uri="http://schemas.openxmlformats.org/presentationml/2006/ole">
            <mc:AlternateContent xmlns:mc="http://schemas.openxmlformats.org/markup-compatibility/2006">
              <mc:Choice xmlns:v="urn:schemas-microsoft-com:vml" Requires="v">
                <p:oleObj spid="_x0000_s63571" name="Equation" r:id="rId4" imgW="1116000" imgH="457200" progId="Equation">
                  <p:embed/>
                </p:oleObj>
              </mc:Choice>
              <mc:Fallback>
                <p:oleObj name="Equation" r:id="rId4" imgW="1116000" imgH="457200" progId="Equation">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2588" y="4572000"/>
                        <a:ext cx="1573212" cy="638175"/>
                      </a:xfrm>
                      <a:prstGeom prst="rect">
                        <a:avLst/>
                      </a:prstGeom>
                      <a:solidFill>
                        <a:schemeClr val="tx2"/>
                      </a:solidFill>
                      <a:ln>
                        <a:noFill/>
                      </a:ln>
                      <a:effectLst/>
                    </p:spPr>
                  </p:pic>
                </p:oleObj>
              </mc:Fallback>
            </mc:AlternateContent>
          </a:graphicData>
        </a:graphic>
      </p:graphicFrame>
      <p:pic>
        <p:nvPicPr>
          <p:cNvPr id="634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77" y="1765005"/>
            <a:ext cx="4227565" cy="26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79793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7976" y="266700"/>
            <a:ext cx="8502024"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fr-FR" dirty="0"/>
              <a:t>Cloud </a:t>
            </a:r>
            <a:r>
              <a:rPr lang="fr-FR" dirty="0" err="1"/>
              <a:t>detection</a:t>
            </a:r>
            <a:r>
              <a:rPr lang="fr-FR" dirty="0"/>
              <a:t> </a:t>
            </a:r>
            <a:r>
              <a:rPr lang="fr-FR" dirty="0" err="1"/>
              <a:t>based</a:t>
            </a:r>
            <a:r>
              <a:rPr lang="fr-FR" dirty="0"/>
              <a:t> on </a:t>
            </a:r>
            <a:r>
              <a:rPr lang="fr-FR" dirty="0" err="1"/>
              <a:t>Bayesian</a:t>
            </a:r>
            <a:r>
              <a:rPr lang="fr-FR" dirty="0"/>
              <a:t> </a:t>
            </a:r>
            <a:r>
              <a:rPr lang="fr-FR" dirty="0" smtClean="0"/>
              <a:t>classifier </a:t>
            </a:r>
            <a:endParaRPr lang="en-US" dirty="0"/>
          </a:p>
        </p:txBody>
      </p:sp>
      <p:sp>
        <p:nvSpPr>
          <p:cNvPr id="2" name="TextBox 1"/>
          <p:cNvSpPr txBox="1"/>
          <p:nvPr/>
        </p:nvSpPr>
        <p:spPr>
          <a:xfrm>
            <a:off x="337177" y="1879600"/>
            <a:ext cx="7460623" cy="2246769"/>
          </a:xfrm>
          <a:prstGeom prst="rect">
            <a:avLst/>
          </a:prstGeom>
          <a:noFill/>
        </p:spPr>
        <p:txBody>
          <a:bodyPr wrap="square" rtlCol="0">
            <a:spAutoFit/>
          </a:bodyPr>
          <a:lstStyle/>
          <a:p>
            <a:r>
              <a:rPr lang="en-US" sz="2800" dirty="0"/>
              <a:t>A Bayesian method works by testing the probability that a measured </a:t>
            </a:r>
            <a:r>
              <a:rPr lang="en-US" sz="2800" dirty="0" smtClean="0"/>
              <a:t>radiance vector has </a:t>
            </a:r>
            <a:r>
              <a:rPr lang="en-US" sz="2800" dirty="0"/>
              <a:t>come from a clear </a:t>
            </a:r>
            <a:r>
              <a:rPr lang="en-US" sz="2800" dirty="0" smtClean="0"/>
              <a:t>or cloudy pixel. </a:t>
            </a:r>
            <a:r>
              <a:rPr lang="en-US" sz="2800" dirty="0"/>
              <a:t>Statistics </a:t>
            </a:r>
            <a:r>
              <a:rPr lang="en-US" sz="2800" dirty="0" smtClean="0"/>
              <a:t>are </a:t>
            </a:r>
            <a:r>
              <a:rPr lang="en-US" sz="2800" dirty="0"/>
              <a:t>known </a:t>
            </a:r>
            <a:r>
              <a:rPr lang="en-US" sz="2800" dirty="0" smtClean="0"/>
              <a:t>based on </a:t>
            </a:r>
            <a:r>
              <a:rPr lang="en-US" sz="2800" dirty="0" err="1" smtClean="0"/>
              <a:t>lidar</a:t>
            </a:r>
            <a:r>
              <a:rPr lang="en-US" sz="2800" dirty="0" smtClean="0"/>
              <a:t> or simulations. </a:t>
            </a:r>
            <a:endParaRPr lang="en-US" sz="2800" dirty="0"/>
          </a:p>
        </p:txBody>
      </p:sp>
    </p:spTree>
    <p:extLst>
      <p:ext uri="{BB962C8B-B14F-4D97-AF65-F5344CB8AC3E}">
        <p14:creationId xmlns:p14="http://schemas.microsoft.com/office/powerpoint/2010/main" val="24488523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h_aug06nfeb07_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001000" cy="600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52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294323"/>
            <a:ext cx="7772400" cy="914400"/>
          </a:xfrm>
        </p:spPr>
        <p:txBody>
          <a:bodyPr/>
          <a:lstStyle/>
          <a:p>
            <a:r>
              <a:rPr lang="en-US" dirty="0" smtClean="0"/>
              <a:t>Global Cloud Cover</a:t>
            </a:r>
            <a:endParaRPr lang="en-US" dirty="0"/>
          </a:p>
        </p:txBody>
      </p:sp>
      <p:pic>
        <p:nvPicPr>
          <p:cNvPr id="645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600" y="1028699"/>
            <a:ext cx="4122583" cy="546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2057400"/>
            <a:ext cx="3365500" cy="2062103"/>
          </a:xfrm>
          <a:prstGeom prst="rect">
            <a:avLst/>
          </a:prstGeom>
          <a:noFill/>
        </p:spPr>
        <p:txBody>
          <a:bodyPr wrap="square" rtlCol="0">
            <a:spAutoFit/>
          </a:bodyPr>
          <a:lstStyle/>
          <a:p>
            <a:r>
              <a:rPr lang="en-US" sz="3200" dirty="0" smtClean="0"/>
              <a:t>Global Cloud cover from the two MODIS instruments.</a:t>
            </a:r>
            <a:endParaRPr lang="en-US" sz="3200" dirty="0"/>
          </a:p>
        </p:txBody>
      </p:sp>
    </p:spTree>
    <p:extLst>
      <p:ext uri="{BB962C8B-B14F-4D97-AF65-F5344CB8AC3E}">
        <p14:creationId xmlns:p14="http://schemas.microsoft.com/office/powerpoint/2010/main" val="1938494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2" y="171822"/>
            <a:ext cx="7772400" cy="914400"/>
          </a:xfrm>
        </p:spPr>
        <p:txBody>
          <a:bodyPr/>
          <a:lstStyle/>
          <a:p>
            <a:r>
              <a:rPr lang="en-US" dirty="0" smtClean="0"/>
              <a:t>VIIRS Global View</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87" y="857250"/>
            <a:ext cx="8048625" cy="5143500"/>
          </a:xfrm>
          <a:prstGeom prst="rect">
            <a:avLst/>
          </a:prstGeom>
        </p:spPr>
      </p:pic>
      <p:sp>
        <p:nvSpPr>
          <p:cNvPr id="4" name="TextBox 3"/>
          <p:cNvSpPr txBox="1"/>
          <p:nvPr/>
        </p:nvSpPr>
        <p:spPr>
          <a:xfrm>
            <a:off x="7190188" y="6488668"/>
            <a:ext cx="1558636" cy="369332"/>
          </a:xfrm>
          <a:prstGeom prst="rect">
            <a:avLst/>
          </a:prstGeom>
          <a:noFill/>
        </p:spPr>
        <p:txBody>
          <a:bodyPr wrap="square" rtlCol="0">
            <a:spAutoFit/>
          </a:bodyPr>
          <a:lstStyle/>
          <a:p>
            <a:r>
              <a:rPr lang="en-US" dirty="0" smtClean="0"/>
              <a:t>VIIRS Team</a:t>
            </a:r>
            <a:endParaRPr lang="en-US" dirty="0"/>
          </a:p>
        </p:txBody>
      </p:sp>
    </p:spTree>
    <p:extLst>
      <p:ext uri="{BB962C8B-B14F-4D97-AF65-F5344CB8AC3E}">
        <p14:creationId xmlns:p14="http://schemas.microsoft.com/office/powerpoint/2010/main" val="4026720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Validation…. Assume a truth</a:t>
            </a:r>
            <a:endParaRPr lang="en-US" dirty="0"/>
          </a:p>
        </p:txBody>
      </p:sp>
      <p:sp>
        <p:nvSpPr>
          <p:cNvPr id="5" name="Slide Number Placeholder 4"/>
          <p:cNvSpPr>
            <a:spLocks noGrp="1"/>
          </p:cNvSpPr>
          <p:nvPr>
            <p:ph type="sldNum" sz="quarter" idx="4294967295"/>
          </p:nvPr>
        </p:nvSpPr>
        <p:spPr>
          <a:xfrm>
            <a:off x="7239000" y="6248400"/>
            <a:ext cx="1905000" cy="457200"/>
          </a:xfrm>
        </p:spPr>
        <p:txBody>
          <a:bodyPr/>
          <a:lstStyle/>
          <a:p>
            <a:fld id="{E203BF8C-68C8-47B6-8C1F-CE0F7356E247}" type="slidenum">
              <a:rPr lang="en-US" smtClean="0"/>
              <a:pPr/>
              <a:t>15</a:t>
            </a:fld>
            <a:endParaRPr lang="en-US"/>
          </a:p>
        </p:txBody>
      </p:sp>
      <p:sp>
        <p:nvSpPr>
          <p:cNvPr id="2" name="TextBox 1"/>
          <p:cNvSpPr txBox="1"/>
          <p:nvPr/>
        </p:nvSpPr>
        <p:spPr>
          <a:xfrm>
            <a:off x="977900" y="3822700"/>
            <a:ext cx="7124700" cy="1569660"/>
          </a:xfrm>
          <a:prstGeom prst="rect">
            <a:avLst/>
          </a:prstGeom>
          <a:noFill/>
        </p:spPr>
        <p:txBody>
          <a:bodyPr wrap="square" rtlCol="0">
            <a:spAutoFit/>
          </a:bodyPr>
          <a:lstStyle/>
          <a:p>
            <a:r>
              <a:rPr lang="en-US" sz="3200" dirty="0" smtClean="0"/>
              <a:t>Compare with visual observations, </a:t>
            </a:r>
            <a:r>
              <a:rPr lang="en-US" sz="3200" dirty="0" err="1" smtClean="0"/>
              <a:t>lidar</a:t>
            </a:r>
            <a:r>
              <a:rPr lang="en-US" sz="3200" dirty="0" smtClean="0"/>
              <a:t> ground based observations, CALIOP, other satellites.</a:t>
            </a:r>
            <a:endParaRPr lang="en-US" sz="3200" dirty="0"/>
          </a:p>
        </p:txBody>
      </p:sp>
      <p:sp>
        <p:nvSpPr>
          <p:cNvPr id="3" name="TextBox 2"/>
          <p:cNvSpPr txBox="1"/>
          <p:nvPr/>
        </p:nvSpPr>
        <p:spPr>
          <a:xfrm>
            <a:off x="711200" y="1727200"/>
            <a:ext cx="6985000" cy="1077218"/>
          </a:xfrm>
          <a:prstGeom prst="rect">
            <a:avLst/>
          </a:prstGeom>
          <a:noFill/>
        </p:spPr>
        <p:txBody>
          <a:bodyPr wrap="square" rtlCol="0">
            <a:spAutoFit/>
          </a:bodyPr>
          <a:lstStyle/>
          <a:p>
            <a:r>
              <a:rPr lang="en-US" sz="3200" dirty="0" smtClean="0"/>
              <a:t>How do we validate our cloud detection algorithm?</a:t>
            </a:r>
            <a:endParaRPr lang="en-US" sz="3200" dirty="0"/>
          </a:p>
        </p:txBody>
      </p:sp>
    </p:spTree>
    <p:extLst>
      <p:ext uri="{BB962C8B-B14F-4D97-AF65-F5344CB8AC3E}">
        <p14:creationId xmlns:p14="http://schemas.microsoft.com/office/powerpoint/2010/main" val="257307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524" y="297711"/>
            <a:ext cx="634497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80653" y="5045448"/>
            <a:ext cx="7829429" cy="1200329"/>
          </a:xfrm>
          <a:prstGeom prst="rect">
            <a:avLst/>
          </a:prstGeom>
          <a:noFill/>
        </p:spPr>
        <p:txBody>
          <a:bodyPr wrap="square" rtlCol="0">
            <a:spAutoFit/>
          </a:bodyPr>
          <a:lstStyle/>
          <a:p>
            <a:r>
              <a:rPr lang="en-US" dirty="0"/>
              <a:t>The global fractional agreement of cloud detection between MODIS and CALIOP for August 2006 and February 2007. The results are separated by CALIOP averaging amount, with the 5 km averaging results in parenthesis, as well as day, night and surface type. From </a:t>
            </a:r>
            <a:r>
              <a:rPr lang="en-US" dirty="0" err="1"/>
              <a:t>Holz</a:t>
            </a:r>
            <a:r>
              <a:rPr lang="en-US" dirty="0"/>
              <a:t> et al 2008.</a:t>
            </a:r>
          </a:p>
        </p:txBody>
      </p:sp>
    </p:spTree>
    <p:extLst>
      <p:ext uri="{BB962C8B-B14F-4D97-AF65-F5344CB8AC3E}">
        <p14:creationId xmlns:p14="http://schemas.microsoft.com/office/powerpoint/2010/main" val="2632504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solidFill>
                  <a:schemeClr val="accent2"/>
                </a:solidFill>
              </a:rPr>
              <a:t>Comparison with active systems…</a:t>
            </a:r>
          </a:p>
        </p:txBody>
      </p:sp>
      <p:sp>
        <p:nvSpPr>
          <p:cNvPr id="84995" name="Rectangle 3"/>
          <p:cNvSpPr>
            <a:spLocks noGrp="1" noChangeArrowheads="1"/>
          </p:cNvSpPr>
          <p:nvPr>
            <p:ph type="body" idx="1"/>
          </p:nvPr>
        </p:nvSpPr>
        <p:spPr/>
        <p:txBody>
          <a:bodyPr/>
          <a:lstStyle/>
          <a:p>
            <a:r>
              <a:rPr lang="en-US" dirty="0"/>
              <a:t>Generally good agreement.</a:t>
            </a:r>
          </a:p>
          <a:p>
            <a:r>
              <a:rPr lang="en-US" dirty="0"/>
              <a:t>Optical depth threshold of </a:t>
            </a:r>
            <a:r>
              <a:rPr lang="en-US" dirty="0" smtClean="0"/>
              <a:t>~0.3-0.4 over land </a:t>
            </a:r>
            <a:r>
              <a:rPr lang="en-US" dirty="0"/>
              <a:t>(not including thin cirrus alone bit</a:t>
            </a:r>
            <a:r>
              <a:rPr lang="en-US" dirty="0" smtClean="0"/>
              <a:t>)</a:t>
            </a:r>
          </a:p>
          <a:p>
            <a:r>
              <a:rPr lang="en-US" dirty="0" smtClean="0"/>
              <a:t>Detection a function of scene</a:t>
            </a:r>
            <a:endParaRPr lang="en-US" dirty="0"/>
          </a:p>
          <a:p>
            <a:r>
              <a:rPr lang="en-US" dirty="0"/>
              <a:t>Polar regions at night still a problem for passive systems.</a:t>
            </a:r>
          </a:p>
        </p:txBody>
      </p:sp>
      <p:sp>
        <p:nvSpPr>
          <p:cNvPr id="2" name="TextBox 1"/>
          <p:cNvSpPr txBox="1"/>
          <p:nvPr/>
        </p:nvSpPr>
        <p:spPr>
          <a:xfrm>
            <a:off x="1295721" y="4980387"/>
            <a:ext cx="7502237" cy="954107"/>
          </a:xfrm>
          <a:prstGeom prst="rect">
            <a:avLst/>
          </a:prstGeom>
          <a:noFill/>
        </p:spPr>
        <p:txBody>
          <a:bodyPr wrap="square" rtlCol="0">
            <a:spAutoFit/>
          </a:bodyPr>
          <a:lstStyle/>
          <a:p>
            <a:r>
              <a:rPr lang="en-US" sz="2800" dirty="0" smtClean="0">
                <a:solidFill>
                  <a:schemeClr val="accent2"/>
                </a:solidFill>
              </a:rPr>
              <a:t>Understanding strengths and weakness makes for a good data set!</a:t>
            </a:r>
            <a:endParaRPr lang="en-US" sz="2800" dirty="0">
              <a:solidFill>
                <a:schemeClr val="accent2"/>
              </a:solidFill>
            </a:endParaRPr>
          </a:p>
        </p:txBody>
      </p:sp>
    </p:spTree>
    <p:extLst>
      <p:ext uri="{BB962C8B-B14F-4D97-AF65-F5344CB8AC3E}">
        <p14:creationId xmlns:p14="http://schemas.microsoft.com/office/powerpoint/2010/main" val="129241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4294967295"/>
          </p:nvPr>
        </p:nvSpPr>
        <p:spPr>
          <a:xfrm>
            <a:off x="0" y="6400800"/>
            <a:ext cx="2133600" cy="457200"/>
          </a:xfrm>
          <a:prstGeom prst="rect">
            <a:avLst/>
          </a:prstGeom>
        </p:spPr>
        <p:txBody>
          <a:bodyPr/>
          <a:lstStyle/>
          <a:p>
            <a:r>
              <a:rPr lang="en-US"/>
              <a:t>9/24/2007</a:t>
            </a:r>
            <a:br>
              <a:rPr lang="en-US"/>
            </a:br>
            <a:r>
              <a:rPr lang="en-US"/>
              <a:t>EUMETSAT/AMS Conf</a:t>
            </a:r>
          </a:p>
        </p:txBody>
      </p:sp>
      <p:sp>
        <p:nvSpPr>
          <p:cNvPr id="87042" name="Rectangle 2"/>
          <p:cNvSpPr>
            <a:spLocks noGrp="1" noChangeArrowheads="1"/>
          </p:cNvSpPr>
          <p:nvPr>
            <p:ph type="title"/>
          </p:nvPr>
        </p:nvSpPr>
        <p:spPr/>
        <p:txBody>
          <a:bodyPr/>
          <a:lstStyle/>
          <a:p>
            <a:r>
              <a:rPr lang="en-US"/>
              <a:t>MODIS view angle dependence…</a:t>
            </a:r>
          </a:p>
        </p:txBody>
      </p:sp>
      <p:sp>
        <p:nvSpPr>
          <p:cNvPr id="87043" name="Rectangle 3"/>
          <p:cNvSpPr>
            <a:spLocks noGrp="1" noChangeArrowheads="1"/>
          </p:cNvSpPr>
          <p:nvPr>
            <p:ph type="body" idx="1"/>
          </p:nvPr>
        </p:nvSpPr>
        <p:spPr>
          <a:xfrm>
            <a:off x="450850" y="1148561"/>
            <a:ext cx="7772400" cy="4312440"/>
          </a:xfrm>
        </p:spPr>
        <p:txBody>
          <a:bodyPr/>
          <a:lstStyle/>
          <a:p>
            <a:r>
              <a:rPr lang="en-US" dirty="0"/>
              <a:t>View angle dependence is a issue will all sensors. </a:t>
            </a:r>
            <a:endParaRPr lang="en-US" dirty="0" smtClean="0"/>
          </a:p>
          <a:p>
            <a:pPr lvl="1"/>
            <a:r>
              <a:rPr lang="en-US" dirty="0" smtClean="0"/>
              <a:t>FOV size</a:t>
            </a:r>
          </a:p>
          <a:p>
            <a:pPr lvl="1"/>
            <a:r>
              <a:rPr lang="en-US" dirty="0" smtClean="0"/>
              <a:t>Optical depth</a:t>
            </a:r>
            <a:endParaRPr lang="en-US" dirty="0"/>
          </a:p>
          <a:p>
            <a:r>
              <a:rPr lang="en-US" dirty="0"/>
              <a:t>In some cases, as large as 25%.</a:t>
            </a:r>
          </a:p>
          <a:p>
            <a:r>
              <a:rPr lang="en-US" dirty="0"/>
              <a:t>One option is to restrict viewing geometry.</a:t>
            </a:r>
          </a:p>
          <a:p>
            <a:pPr>
              <a:buFontTx/>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850" y="4152900"/>
            <a:ext cx="2857500" cy="2705100"/>
          </a:xfrm>
          <a:prstGeom prst="rect">
            <a:avLst/>
          </a:prstGeom>
        </p:spPr>
      </p:pic>
      <p:sp>
        <p:nvSpPr>
          <p:cNvPr id="3" name="TextBox 2"/>
          <p:cNvSpPr txBox="1"/>
          <p:nvPr/>
        </p:nvSpPr>
        <p:spPr>
          <a:xfrm>
            <a:off x="279400" y="4305300"/>
            <a:ext cx="5092700" cy="1569660"/>
          </a:xfrm>
          <a:prstGeom prst="rect">
            <a:avLst/>
          </a:prstGeom>
          <a:noFill/>
        </p:spPr>
        <p:txBody>
          <a:bodyPr wrap="square" rtlCol="0">
            <a:spAutoFit/>
          </a:bodyPr>
          <a:lstStyle/>
          <a:p>
            <a:r>
              <a:rPr lang="en-US" sz="3200" dirty="0" smtClean="0"/>
              <a:t>How does viewing on the limb impact cloud detection?</a:t>
            </a:r>
            <a:endParaRPr lang="en-US" sz="3200" dirty="0"/>
          </a:p>
        </p:txBody>
      </p:sp>
    </p:spTree>
    <p:extLst>
      <p:ext uri="{BB962C8B-B14F-4D97-AF65-F5344CB8AC3E}">
        <p14:creationId xmlns:p14="http://schemas.microsoft.com/office/powerpoint/2010/main" val="377148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9/24/2007</a:t>
            </a:r>
            <a:br>
              <a:rPr lang="en-US"/>
            </a:br>
            <a:r>
              <a:rPr lang="en-US"/>
              <a:t>EUMETSAT/AMS Conf</a:t>
            </a:r>
          </a:p>
        </p:txBody>
      </p:sp>
      <p:pic>
        <p:nvPicPr>
          <p:cNvPr id="59394" name="Picture 2" descr="C:\ackrover-d\conferences\eumetsat\CFD_nadir_sp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34550" cy="7308850"/>
          </a:xfrm>
          <a:prstGeom prst="rect">
            <a:avLst/>
          </a:prstGeom>
          <a:noFill/>
          <a:extLst>
            <a:ext uri="{909E8E84-426E-40DD-AFC4-6F175D3DCCD1}">
              <a14:hiddenFill xmlns:a14="http://schemas.microsoft.com/office/drawing/2010/main">
                <a:solidFill>
                  <a:srgbClr val="FFFFFF"/>
                </a:solidFill>
              </a14:hiddenFill>
            </a:ext>
          </a:extLst>
        </p:spPr>
      </p:pic>
      <p:sp>
        <p:nvSpPr>
          <p:cNvPr id="59395" name="Text Box 3"/>
          <p:cNvSpPr txBox="1">
            <a:spLocks noChangeArrowheads="1"/>
          </p:cNvSpPr>
          <p:nvPr/>
        </p:nvSpPr>
        <p:spPr bwMode="auto">
          <a:xfrm>
            <a:off x="0" y="381000"/>
            <a:ext cx="982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chemeClr val="accent2"/>
                </a:solidFill>
              </a:rPr>
              <a:t>Mean Cloud Fraction for view &lt; 10 degree</a:t>
            </a:r>
          </a:p>
        </p:txBody>
      </p:sp>
    </p:spTree>
    <p:extLst>
      <p:ext uri="{BB962C8B-B14F-4D97-AF65-F5344CB8AC3E}">
        <p14:creationId xmlns:p14="http://schemas.microsoft.com/office/powerpoint/2010/main" val="2570598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Outline</a:t>
            </a:r>
          </a:p>
        </p:txBody>
      </p:sp>
      <p:sp>
        <p:nvSpPr>
          <p:cNvPr id="71683" name="Rectangle 3"/>
          <p:cNvSpPr>
            <a:spLocks noGrp="1" noChangeArrowheads="1"/>
          </p:cNvSpPr>
          <p:nvPr>
            <p:ph type="body" idx="1"/>
          </p:nvPr>
        </p:nvSpPr>
        <p:spPr>
          <a:xfrm>
            <a:off x="901700" y="1491461"/>
            <a:ext cx="7772400" cy="4312440"/>
          </a:xfrm>
        </p:spPr>
        <p:txBody>
          <a:bodyPr/>
          <a:lstStyle/>
          <a:p>
            <a:r>
              <a:rPr lang="en-US" dirty="0" smtClean="0"/>
              <a:t>Introduction </a:t>
            </a:r>
          </a:p>
          <a:p>
            <a:r>
              <a:rPr lang="en-US" dirty="0" smtClean="0"/>
              <a:t>A bit of history</a:t>
            </a:r>
          </a:p>
          <a:p>
            <a:r>
              <a:rPr lang="en-US" dirty="0" smtClean="0"/>
              <a:t>Current Popular Vis/IR Imagers</a:t>
            </a:r>
          </a:p>
          <a:p>
            <a:r>
              <a:rPr lang="en-US" dirty="0" smtClean="0"/>
              <a:t>Basic in cloud Approaches</a:t>
            </a:r>
          </a:p>
          <a:p>
            <a:pPr lvl="1"/>
            <a:r>
              <a:rPr lang="en-US" dirty="0" smtClean="0"/>
              <a:t>Sanity and Consistency Checks</a:t>
            </a:r>
            <a:endParaRPr lang="en-US" dirty="0"/>
          </a:p>
          <a:p>
            <a:r>
              <a:rPr lang="en-US" dirty="0" smtClean="0"/>
              <a:t>Validation</a:t>
            </a:r>
          </a:p>
          <a:p>
            <a:pPr lvl="1"/>
            <a:r>
              <a:rPr lang="en-US" dirty="0" smtClean="0"/>
              <a:t>Comparison to active sensors</a:t>
            </a:r>
            <a:endParaRPr lang="en-US" dirty="0"/>
          </a:p>
          <a:p>
            <a:r>
              <a:rPr lang="en-US" dirty="0" smtClean="0"/>
              <a:t>Summary</a:t>
            </a:r>
            <a:endParaRPr lang="en-US" dirty="0" smtClean="0"/>
          </a:p>
        </p:txBody>
      </p:sp>
    </p:spTree>
    <p:extLst>
      <p:ext uri="{BB962C8B-B14F-4D97-AF65-F5344CB8AC3E}">
        <p14:creationId xmlns:p14="http://schemas.microsoft.com/office/powerpoint/2010/main" val="23523996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9/24/2007</a:t>
            </a:r>
            <a:br>
              <a:rPr lang="en-US"/>
            </a:br>
            <a:r>
              <a:rPr lang="en-US"/>
              <a:t>EUMETSAT/AMS Conf</a:t>
            </a:r>
          </a:p>
        </p:txBody>
      </p:sp>
      <p:pic>
        <p:nvPicPr>
          <p:cNvPr id="58370" name="Picture 2" descr="C:\ackrover-d\conferences\eumetsat\CFD_edge_sp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34550" cy="7308850"/>
          </a:xfrm>
          <a:prstGeom prst="rect">
            <a:avLst/>
          </a:prstGeom>
          <a:noFill/>
          <a:extLst>
            <a:ext uri="{909E8E84-426E-40DD-AFC4-6F175D3DCCD1}">
              <a14:hiddenFill xmlns:a14="http://schemas.microsoft.com/office/drawing/2010/main">
                <a:solidFill>
                  <a:srgbClr val="FFFFFF"/>
                </a:solidFill>
              </a14:hiddenFill>
            </a:ext>
          </a:extLst>
        </p:spPr>
      </p:pic>
      <p:sp>
        <p:nvSpPr>
          <p:cNvPr id="58371" name="Text Box 3"/>
          <p:cNvSpPr txBox="1">
            <a:spLocks noChangeArrowheads="1"/>
          </p:cNvSpPr>
          <p:nvPr/>
        </p:nvSpPr>
        <p:spPr bwMode="auto">
          <a:xfrm>
            <a:off x="0" y="381000"/>
            <a:ext cx="982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chemeClr val="accent2"/>
                </a:solidFill>
              </a:rPr>
              <a:t>Mean Cloud Fraction for view &gt; 70 degree</a:t>
            </a:r>
          </a:p>
        </p:txBody>
      </p:sp>
    </p:spTree>
    <p:extLst>
      <p:ext uri="{BB962C8B-B14F-4D97-AF65-F5344CB8AC3E}">
        <p14:creationId xmlns:p14="http://schemas.microsoft.com/office/powerpoint/2010/main" val="2855721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en-US"/>
              <a:t>9/24/2007</a:t>
            </a:r>
            <a:br>
              <a:rPr lang="en-US"/>
            </a:br>
            <a:r>
              <a:rPr lang="en-US"/>
              <a:t>EUMETSAT/AMS Conf</a:t>
            </a:r>
          </a:p>
        </p:txBody>
      </p:sp>
      <p:pic>
        <p:nvPicPr>
          <p:cNvPr id="57348" name="Picture 4" descr="C:\ackrover-d\conferences\eumetsat\CFD_diff_sp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34550" cy="7308850"/>
          </a:xfrm>
          <a:prstGeom prst="rect">
            <a:avLst/>
          </a:prstGeom>
          <a:noFill/>
          <a:extLst>
            <a:ext uri="{909E8E84-426E-40DD-AFC4-6F175D3DCCD1}">
              <a14:hiddenFill xmlns:a14="http://schemas.microsoft.com/office/drawing/2010/main">
                <a:solidFill>
                  <a:srgbClr val="FFFFFF"/>
                </a:solidFill>
              </a14:hiddenFill>
            </a:ext>
          </a:extLst>
        </p:spPr>
      </p:pic>
      <p:sp>
        <p:nvSpPr>
          <p:cNvPr id="57349" name="Text Box 5"/>
          <p:cNvSpPr txBox="1">
            <a:spLocks noChangeArrowheads="1"/>
          </p:cNvSpPr>
          <p:nvPr/>
        </p:nvSpPr>
        <p:spPr bwMode="auto">
          <a:xfrm>
            <a:off x="533400" y="4953000"/>
            <a:ext cx="899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rgbClr val="FF3399"/>
                </a:solidFill>
              </a:rPr>
              <a:t>Impact is just perspective, projected a 3-D field on a 2-D </a:t>
            </a:r>
            <a:r>
              <a:rPr lang="en-US" dirty="0" smtClean="0">
                <a:solidFill>
                  <a:srgbClr val="FF3399"/>
                </a:solidFill>
              </a:rPr>
              <a:t>plane, and increased detection of thin cloud or aerosol.</a:t>
            </a:r>
            <a:endParaRPr lang="en-US" dirty="0">
              <a:solidFill>
                <a:srgbClr val="FF3399"/>
              </a:solidFill>
            </a:endParaRPr>
          </a:p>
        </p:txBody>
      </p:sp>
      <p:sp>
        <p:nvSpPr>
          <p:cNvPr id="57350" name="Text Box 6"/>
          <p:cNvSpPr txBox="1">
            <a:spLocks noChangeArrowheads="1"/>
          </p:cNvSpPr>
          <p:nvPr/>
        </p:nvSpPr>
        <p:spPr bwMode="auto">
          <a:xfrm>
            <a:off x="0" y="381000"/>
            <a:ext cx="982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chemeClr val="accent2"/>
                </a:solidFill>
              </a:rPr>
              <a:t>Mean Cloud Fraction difference</a:t>
            </a:r>
          </a:p>
        </p:txBody>
      </p:sp>
    </p:spTree>
    <p:extLst>
      <p:ext uri="{BB962C8B-B14F-4D97-AF65-F5344CB8AC3E}">
        <p14:creationId xmlns:p14="http://schemas.microsoft.com/office/powerpoint/2010/main" val="125723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0"/>
            <a:ext cx="7772400" cy="1470025"/>
          </a:xfrm>
        </p:spPr>
        <p:txBody>
          <a:bodyPr>
            <a:noAutofit/>
          </a:bodyPr>
          <a:lstStyle/>
          <a:p>
            <a:r>
              <a:rPr lang="en-US" dirty="0" smtClean="0"/>
              <a:t>Comparison of the AVHRR </a:t>
            </a:r>
            <a:r>
              <a:rPr lang="en-US" dirty="0" smtClean="0"/>
              <a:t>Cloud Climatologies</a:t>
            </a:r>
            <a:br>
              <a:rPr lang="en-US" dirty="0" smtClean="0"/>
            </a:br>
            <a:r>
              <a:rPr lang="en-US" dirty="0"/>
              <a:t/>
            </a:r>
            <a:br>
              <a:rPr lang="en-US" dirty="0"/>
            </a:br>
            <a:r>
              <a:rPr lang="en-US" dirty="0" smtClean="0"/>
              <a:t>EUMETSAT’s </a:t>
            </a:r>
            <a:r>
              <a:rPr lang="en-US" dirty="0" smtClean="0"/>
              <a:t>CM-SAF and NOAA’s PATMOS-x</a:t>
            </a:r>
            <a:endParaRPr lang="en-US" dirty="0"/>
          </a:p>
        </p:txBody>
      </p:sp>
    </p:spTree>
    <p:extLst>
      <p:ext uri="{BB962C8B-B14F-4D97-AF65-F5344CB8AC3E}">
        <p14:creationId xmlns:p14="http://schemas.microsoft.com/office/powerpoint/2010/main" val="3824011934"/>
      </p:ext>
    </p:extLst>
  </p:cSld>
  <p:clrMapOvr>
    <a:masterClrMapping/>
  </p:clrMapOvr>
  <mc:AlternateContent xmlns:mc="http://schemas.openxmlformats.org/markup-compatibility/2006" xmlns:p14="http://schemas.microsoft.com/office/powerpoint/2010/main">
    <mc:Choice Requires="p14">
      <p:transition spd="slow" p14:dur="2000" advTm="3670"/>
    </mc:Choice>
    <mc:Fallback xmlns="">
      <p:transition xmlns:p14="http://schemas.microsoft.com/office/powerpoint/2010/main" spd="slow" advTm="367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ason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9140"/>
            <a:ext cx="9144000" cy="5595257"/>
          </a:xfrm>
          <a:prstGeom prst="rect">
            <a:avLst/>
          </a:prstGeom>
        </p:spPr>
      </p:pic>
      <p:sp>
        <p:nvSpPr>
          <p:cNvPr id="3" name="TextBox 2"/>
          <p:cNvSpPr txBox="1"/>
          <p:nvPr/>
        </p:nvSpPr>
        <p:spPr>
          <a:xfrm>
            <a:off x="76200" y="228600"/>
            <a:ext cx="6683240" cy="523220"/>
          </a:xfrm>
          <a:prstGeom prst="rect">
            <a:avLst/>
          </a:prstGeom>
          <a:noFill/>
        </p:spPr>
        <p:txBody>
          <a:bodyPr wrap="none" rtlCol="0">
            <a:spAutoFit/>
          </a:bodyPr>
          <a:lstStyle/>
          <a:p>
            <a:r>
              <a:rPr lang="en-US" sz="2800" dirty="0" smtClean="0">
                <a:solidFill>
                  <a:schemeClr val="tx2"/>
                </a:solidFill>
              </a:rPr>
              <a:t>Cloud Fraction Seasonal Cycle (Poland) </a:t>
            </a:r>
            <a:endParaRPr lang="en-US" sz="2800" dirty="0">
              <a:solidFill>
                <a:schemeClr val="tx2"/>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B3F2B72-F900-4C79-BC93-C6E541ECA1FF}" type="slidenum">
              <a:rPr lang="en-US" smtClean="0"/>
              <a:t>23</a:t>
            </a:fld>
            <a:endParaRPr lang="en-US" dirty="0"/>
          </a:p>
        </p:txBody>
      </p:sp>
    </p:spTree>
    <p:extLst>
      <p:ext uri="{BB962C8B-B14F-4D97-AF65-F5344CB8AC3E}">
        <p14:creationId xmlns:p14="http://schemas.microsoft.com/office/powerpoint/2010/main" val="2569290617"/>
      </p:ext>
    </p:extLst>
  </p:cSld>
  <p:clrMapOvr>
    <a:masterClrMapping/>
  </p:clrMapOvr>
  <mc:AlternateContent xmlns:mc="http://schemas.openxmlformats.org/markup-compatibility/2006" xmlns:p14="http://schemas.microsoft.com/office/powerpoint/2010/main">
    <mc:Choice Requires="p14">
      <p:transition spd="slow" p14:dur="2000" advTm="161"/>
    </mc:Choice>
    <mc:Fallback xmlns="">
      <p:transition xmlns:p14="http://schemas.microsoft.com/office/powerpoint/2010/main" spd="slow" advTm="16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omal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2743"/>
            <a:ext cx="9144000" cy="5595257"/>
          </a:xfrm>
          <a:prstGeom prst="rect">
            <a:avLst/>
          </a:prstGeom>
        </p:spPr>
      </p:pic>
      <p:sp>
        <p:nvSpPr>
          <p:cNvPr id="3" name="TextBox 2"/>
          <p:cNvSpPr txBox="1"/>
          <p:nvPr/>
        </p:nvSpPr>
        <p:spPr>
          <a:xfrm>
            <a:off x="76200" y="228600"/>
            <a:ext cx="5844292" cy="523220"/>
          </a:xfrm>
          <a:prstGeom prst="rect">
            <a:avLst/>
          </a:prstGeom>
          <a:noFill/>
        </p:spPr>
        <p:txBody>
          <a:bodyPr wrap="none" rtlCol="0">
            <a:spAutoFit/>
          </a:bodyPr>
          <a:lstStyle/>
          <a:p>
            <a:r>
              <a:rPr lang="en-US" sz="2800" dirty="0" smtClean="0">
                <a:solidFill>
                  <a:schemeClr val="tx2"/>
                </a:solidFill>
              </a:rPr>
              <a:t>Cloud Fraction Anomalies (Poland) </a:t>
            </a:r>
            <a:endParaRPr lang="en-US" sz="2800" dirty="0">
              <a:solidFill>
                <a:schemeClr val="tx2"/>
              </a:solidFill>
            </a:endParaRPr>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BB3F2B72-F900-4C79-BC93-C6E541ECA1FF}" type="slidenum">
              <a:rPr lang="en-US" smtClean="0"/>
              <a:t>24</a:t>
            </a:fld>
            <a:endParaRPr lang="en-US"/>
          </a:p>
        </p:txBody>
      </p:sp>
    </p:spTree>
    <p:extLst>
      <p:ext uri="{BB962C8B-B14F-4D97-AF65-F5344CB8AC3E}">
        <p14:creationId xmlns:p14="http://schemas.microsoft.com/office/powerpoint/2010/main" val="2846403017"/>
      </p:ext>
    </p:extLst>
  </p:cSld>
  <p:clrMapOvr>
    <a:masterClrMapping/>
  </p:clrMapOvr>
  <mc:AlternateContent xmlns:mc="http://schemas.openxmlformats.org/markup-compatibility/2006" xmlns:p14="http://schemas.microsoft.com/office/powerpoint/2010/main">
    <mc:Choice Requires="p14">
      <p:transition spd="slow" p14:dur="2000" advTm="172"/>
    </mc:Choice>
    <mc:Fallback xmlns="">
      <p:transition xmlns:p14="http://schemas.microsoft.com/office/powerpoint/2010/main" spd="slow" advTm="17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62000" y="838200"/>
            <a:ext cx="7772400" cy="1143000"/>
          </a:xfrm>
        </p:spPr>
        <p:txBody>
          <a:bodyPr/>
          <a:lstStyle/>
          <a:p>
            <a:r>
              <a:rPr lang="en-US" dirty="0"/>
              <a:t>MODIS capability for regional studies…</a:t>
            </a:r>
          </a:p>
        </p:txBody>
      </p:sp>
    </p:spTree>
    <p:extLst>
      <p:ext uri="{BB962C8B-B14F-4D97-AF65-F5344CB8AC3E}">
        <p14:creationId xmlns:p14="http://schemas.microsoft.com/office/powerpoint/2010/main" val="10576683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1" y="1003300"/>
            <a:ext cx="8931275" cy="3992563"/>
          </a:xfrm>
          <a:prstGeom prst="rect">
            <a:avLst/>
          </a:prstGeom>
          <a:solidFill>
            <a:schemeClr val="tx2"/>
          </a:solidFill>
          <a:ln>
            <a:noFill/>
          </a:ln>
          <a:effectLst/>
          <a:extLst/>
        </p:spPr>
      </p:pic>
      <p:sp>
        <p:nvSpPr>
          <p:cNvPr id="3" name="TextBox 2"/>
          <p:cNvSpPr txBox="1"/>
          <p:nvPr/>
        </p:nvSpPr>
        <p:spPr>
          <a:xfrm>
            <a:off x="457200" y="5126335"/>
            <a:ext cx="7848600" cy="923330"/>
          </a:xfrm>
          <a:prstGeom prst="rect">
            <a:avLst/>
          </a:prstGeom>
          <a:noFill/>
        </p:spPr>
        <p:txBody>
          <a:bodyPr wrap="square" rtlCol="0">
            <a:spAutoFit/>
          </a:bodyPr>
          <a:lstStyle/>
          <a:p>
            <a:r>
              <a:rPr lang="en-US" dirty="0" smtClean="0"/>
              <a:t>Extremely high resolution data shows the suppression of clouds over the lakes during the summer in Madison.  The increase in summer cloud cover over other developed areas is also evident in the MODIS data record</a:t>
            </a:r>
            <a:endParaRPr lang="en-US" dirty="0"/>
          </a:p>
        </p:txBody>
      </p:sp>
      <p:sp>
        <p:nvSpPr>
          <p:cNvPr id="5" name="Title 1"/>
          <p:cNvSpPr>
            <a:spLocks noGrp="1"/>
          </p:cNvSpPr>
          <p:nvPr>
            <p:ph type="title"/>
          </p:nvPr>
        </p:nvSpPr>
        <p:spPr>
          <a:xfrm>
            <a:off x="893135" y="193786"/>
            <a:ext cx="7772400" cy="914400"/>
          </a:xfrm>
        </p:spPr>
        <p:txBody>
          <a:bodyPr/>
          <a:lstStyle/>
          <a:p>
            <a:r>
              <a:rPr lang="en-US" dirty="0" smtClean="0"/>
              <a:t>Satellite Climate Studies</a:t>
            </a:r>
            <a:endParaRPr lang="en-US" dirty="0"/>
          </a:p>
        </p:txBody>
      </p:sp>
    </p:spTree>
    <p:extLst>
      <p:ext uri="{BB962C8B-B14F-4D97-AF65-F5344CB8AC3E}">
        <p14:creationId xmlns:p14="http://schemas.microsoft.com/office/powerpoint/2010/main" val="3504679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a:xfrm>
            <a:off x="685800" y="6675437"/>
            <a:ext cx="5029200" cy="365125"/>
          </a:xfrm>
        </p:spPr>
        <p:txBody>
          <a:bodyPr/>
          <a:lstStyle/>
          <a:p>
            <a:r>
              <a:rPr lang="en-US" dirty="0"/>
              <a:t>9/24/2007</a:t>
            </a:r>
            <a:br>
              <a:rPr lang="en-US" dirty="0"/>
            </a:br>
            <a:r>
              <a:rPr lang="en-US" dirty="0"/>
              <a:t>EUMETSAT/AMS </a:t>
            </a:r>
            <a:r>
              <a:rPr lang="en-US" dirty="0" err="1"/>
              <a:t>Conf</a:t>
            </a:r>
            <a:endParaRPr lang="en-US" dirty="0"/>
          </a:p>
        </p:txBody>
      </p:sp>
      <p:pic>
        <p:nvPicPr>
          <p:cNvPr id="47106" name="Picture 2" descr="C:\ackrover-d\conferences\eumetsat\Haw_CF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34550" cy="7308850"/>
          </a:xfrm>
          <a:prstGeom prst="rect">
            <a:avLst/>
          </a:prstGeom>
          <a:noFill/>
          <a:extLst>
            <a:ext uri="{909E8E84-426E-40DD-AFC4-6F175D3DCCD1}">
              <a14:hiddenFill xmlns:a14="http://schemas.microsoft.com/office/drawing/2010/main">
                <a:solidFill>
                  <a:srgbClr val="FFFFFF"/>
                </a:solidFill>
              </a14:hiddenFill>
            </a:ext>
          </a:extLst>
        </p:spPr>
      </p:pic>
      <p:sp>
        <p:nvSpPr>
          <p:cNvPr id="47107" name="Text Box 3"/>
          <p:cNvSpPr txBox="1">
            <a:spLocks noChangeArrowheads="1"/>
          </p:cNvSpPr>
          <p:nvPr/>
        </p:nvSpPr>
        <p:spPr bwMode="auto">
          <a:xfrm>
            <a:off x="2438400" y="54864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Cloud fraction in 1 degree grids</a:t>
            </a:r>
          </a:p>
        </p:txBody>
      </p:sp>
      <p:grpSp>
        <p:nvGrpSpPr>
          <p:cNvPr id="47111" name="Group 7"/>
          <p:cNvGrpSpPr>
            <a:grpSpLocks/>
          </p:cNvGrpSpPr>
          <p:nvPr/>
        </p:nvGrpSpPr>
        <p:grpSpPr bwMode="auto">
          <a:xfrm>
            <a:off x="152400" y="2667000"/>
            <a:ext cx="5486400" cy="1917700"/>
            <a:chOff x="96" y="1680"/>
            <a:chExt cx="3456" cy="1208"/>
          </a:xfrm>
        </p:grpSpPr>
        <p:sp>
          <p:nvSpPr>
            <p:cNvPr id="47108" name="Text Box 4"/>
            <p:cNvSpPr txBox="1">
              <a:spLocks noChangeArrowheads="1"/>
            </p:cNvSpPr>
            <p:nvPr/>
          </p:nvSpPr>
          <p:spPr bwMode="auto">
            <a:xfrm>
              <a:off x="96" y="1680"/>
              <a:ext cx="1536"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3399"/>
                  </a:solidFill>
                </a:rPr>
                <a:t>Lee side of Hawaiian Islands has reduced cloud cover</a:t>
              </a:r>
            </a:p>
          </p:txBody>
        </p:sp>
        <p:sp>
          <p:nvSpPr>
            <p:cNvPr id="47110" name="Line 6"/>
            <p:cNvSpPr>
              <a:spLocks noChangeShapeType="1"/>
            </p:cNvSpPr>
            <p:nvPr/>
          </p:nvSpPr>
          <p:spPr bwMode="auto">
            <a:xfrm flipV="1">
              <a:off x="1440" y="2160"/>
              <a:ext cx="2112" cy="192"/>
            </a:xfrm>
            <a:prstGeom prst="line">
              <a:avLst/>
            </a:prstGeom>
            <a:noFill/>
            <a:ln w="28575">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113" name="Group 9"/>
          <p:cNvGrpSpPr>
            <a:grpSpLocks/>
          </p:cNvGrpSpPr>
          <p:nvPr/>
        </p:nvGrpSpPr>
        <p:grpSpPr bwMode="auto">
          <a:xfrm>
            <a:off x="6019800" y="2895600"/>
            <a:ext cx="3124200" cy="762000"/>
            <a:chOff x="3792" y="1824"/>
            <a:chExt cx="1968" cy="480"/>
          </a:xfrm>
        </p:grpSpPr>
        <p:sp>
          <p:nvSpPr>
            <p:cNvPr id="47109" name="Text Box 5"/>
            <p:cNvSpPr txBox="1">
              <a:spLocks noChangeArrowheads="1"/>
            </p:cNvSpPr>
            <p:nvPr/>
          </p:nvSpPr>
          <p:spPr bwMode="auto">
            <a:xfrm>
              <a:off x="4800" y="1824"/>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3399"/>
                  </a:solidFill>
                </a:rPr>
                <a:t>Upslope</a:t>
              </a:r>
            </a:p>
          </p:txBody>
        </p:sp>
        <p:sp>
          <p:nvSpPr>
            <p:cNvPr id="47112" name="Line 8"/>
            <p:cNvSpPr>
              <a:spLocks noChangeShapeType="1"/>
            </p:cNvSpPr>
            <p:nvPr/>
          </p:nvSpPr>
          <p:spPr bwMode="auto">
            <a:xfrm flipH="1">
              <a:off x="3792" y="2208"/>
              <a:ext cx="1008" cy="96"/>
            </a:xfrm>
            <a:prstGeom prst="line">
              <a:avLst/>
            </a:prstGeom>
            <a:noFill/>
            <a:ln w="1270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114" name="Text Box 10"/>
          <p:cNvSpPr txBox="1">
            <a:spLocks noChangeArrowheads="1"/>
          </p:cNvSpPr>
          <p:nvPr/>
        </p:nvSpPr>
        <p:spPr bwMode="auto">
          <a:xfrm>
            <a:off x="685800" y="2286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accent2"/>
                </a:solidFill>
              </a:rPr>
              <a:t>Annual Cloud amount around Hawaiian Islands</a:t>
            </a:r>
          </a:p>
        </p:txBody>
      </p:sp>
      <p:sp>
        <p:nvSpPr>
          <p:cNvPr id="47115" name="Text Box 11"/>
          <p:cNvSpPr txBox="1">
            <a:spLocks noChangeArrowheads="1"/>
          </p:cNvSpPr>
          <p:nvPr/>
        </p:nvSpPr>
        <p:spPr bwMode="auto">
          <a:xfrm>
            <a:off x="6096000" y="6858000"/>
            <a:ext cx="3276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Alliss</a:t>
            </a:r>
          </a:p>
        </p:txBody>
      </p:sp>
    </p:spTree>
    <p:extLst>
      <p:ext uri="{BB962C8B-B14F-4D97-AF65-F5344CB8AC3E}">
        <p14:creationId xmlns:p14="http://schemas.microsoft.com/office/powerpoint/2010/main" val="811999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71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7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94202" y="1986672"/>
            <a:ext cx="5718048" cy="977486"/>
          </a:xfrm>
        </p:spPr>
        <p:txBody>
          <a:bodyPr/>
          <a:lstStyle/>
          <a:p>
            <a:pPr marL="512064" indent="-457200">
              <a:buFont typeface="Arial" pitchFamily="34" charset="0"/>
              <a:buChar char="•"/>
            </a:pPr>
            <a:r>
              <a:rPr lang="en-US" sz="2800" dirty="0" smtClean="0"/>
              <a:t>Cloud phase (water or ice)</a:t>
            </a:r>
          </a:p>
          <a:p>
            <a:pPr marL="512064" indent="-457200">
              <a:buFont typeface="Arial" pitchFamily="34" charset="0"/>
              <a:buChar char="•"/>
            </a:pPr>
            <a:r>
              <a:rPr lang="en-US" sz="2800" dirty="0" smtClean="0"/>
              <a:t>Cloud water/ice content</a:t>
            </a:r>
          </a:p>
          <a:p>
            <a:pPr marL="512064" indent="-457200">
              <a:buFont typeface="Arial" pitchFamily="34" charset="0"/>
              <a:buChar char="•"/>
            </a:pPr>
            <a:r>
              <a:rPr lang="en-US" sz="2800" dirty="0" smtClean="0"/>
              <a:t>Cloud droplet/crystal size</a:t>
            </a:r>
          </a:p>
          <a:p>
            <a:pPr marL="512064" indent="-457200">
              <a:buFont typeface="Arial" pitchFamily="34" charset="0"/>
              <a:buChar char="•"/>
            </a:pPr>
            <a:r>
              <a:rPr lang="en-US" sz="2800" dirty="0" smtClean="0"/>
              <a:t>Cloud top</a:t>
            </a:r>
          </a:p>
          <a:p>
            <a:pPr marL="512064" indent="-457200">
              <a:buFont typeface="Arial" pitchFamily="34" charset="0"/>
              <a:buChar char="•"/>
            </a:pPr>
            <a:r>
              <a:rPr lang="en-US" sz="2800" dirty="0" smtClean="0"/>
              <a:t>Cloud type</a:t>
            </a:r>
          </a:p>
          <a:p>
            <a:pPr marL="512064" indent="-457200">
              <a:buFont typeface="Arial" pitchFamily="34" charset="0"/>
              <a:buChar char="•"/>
            </a:pPr>
            <a:r>
              <a:rPr lang="en-US" sz="2800" dirty="0" smtClean="0"/>
              <a:t>Cloud optical thickness</a:t>
            </a:r>
          </a:p>
          <a:p>
            <a:pPr marL="512064" indent="-457200">
              <a:buFont typeface="Arial" pitchFamily="34" charset="0"/>
              <a:buChar char="•"/>
            </a:pPr>
            <a:r>
              <a:rPr lang="en-US" sz="2800" dirty="0" smtClean="0"/>
              <a:t>….</a:t>
            </a:r>
            <a:endParaRPr lang="en-US" sz="2800" dirty="0"/>
          </a:p>
        </p:txBody>
      </p:sp>
      <p:sp>
        <p:nvSpPr>
          <p:cNvPr id="3" name="Title 2"/>
          <p:cNvSpPr>
            <a:spLocks noGrp="1"/>
          </p:cNvSpPr>
          <p:nvPr>
            <p:ph type="title"/>
          </p:nvPr>
        </p:nvSpPr>
        <p:spPr/>
        <p:txBody>
          <a:bodyPr/>
          <a:lstStyle/>
          <a:p>
            <a:r>
              <a:rPr lang="en-US" dirty="0" smtClean="0"/>
              <a:t>Once cloud is detected, what else do we need to know about the cloud…</a:t>
            </a:r>
            <a:endParaRPr lang="en-US" dirty="0"/>
          </a:p>
        </p:txBody>
      </p:sp>
    </p:spTree>
    <p:extLst>
      <p:ext uri="{BB962C8B-B14F-4D97-AF65-F5344CB8AC3E}">
        <p14:creationId xmlns:p14="http://schemas.microsoft.com/office/powerpoint/2010/main" val="129005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SS.LHRR.NP.D12297.S1251.E1303.B1911111.GC.level2.cloud_type.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63341" y="457408"/>
            <a:ext cx="3498854" cy="1075509"/>
          </a:xfrm>
          <a:prstGeom prst="rect">
            <a:avLst/>
          </a:prstGeom>
        </p:spPr>
      </p:pic>
      <p:sp>
        <p:nvSpPr>
          <p:cNvPr id="6" name="TextBox 5"/>
          <p:cNvSpPr txBox="1"/>
          <p:nvPr/>
        </p:nvSpPr>
        <p:spPr>
          <a:xfrm flipH="1">
            <a:off x="97553" y="25916"/>
            <a:ext cx="8053406" cy="369332"/>
          </a:xfrm>
          <a:prstGeom prst="rect">
            <a:avLst/>
          </a:prstGeom>
          <a:noFill/>
        </p:spPr>
        <p:txBody>
          <a:bodyPr wrap="square" rtlCol="0">
            <a:spAutoFit/>
          </a:bodyPr>
          <a:lstStyle/>
          <a:p>
            <a:r>
              <a:rPr lang="en-US" dirty="0" smtClean="0"/>
              <a:t>PATMOS-x Cloud Typing Example over Europe  (NOAA-19, October, 27, 2012)</a:t>
            </a:r>
            <a:endParaRPr lang="en-US" dirty="0"/>
          </a:p>
        </p:txBody>
      </p:sp>
      <p:pic>
        <p:nvPicPr>
          <p:cNvPr id="8" name="Picture 7" descr="NSS.LHRR.NP.D12297.S1251.E1303.B1911111.GC.level2.cloud_type.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96597" y="1532917"/>
            <a:ext cx="3265598" cy="1007623"/>
          </a:xfrm>
          <a:prstGeom prst="rect">
            <a:avLst/>
          </a:prstGeom>
        </p:spPr>
      </p:pic>
      <p:pic>
        <p:nvPicPr>
          <p:cNvPr id="9" name="Picture 8" descr="NSS.LHRR.NP.D12297.S1251.E1303.B1911111.GC.level2.cloud_type.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99617" y="2540540"/>
            <a:ext cx="1876964" cy="1007623"/>
          </a:xfrm>
          <a:prstGeom prst="rect">
            <a:avLst/>
          </a:prstGeom>
        </p:spPr>
      </p:pic>
      <p:pic>
        <p:nvPicPr>
          <p:cNvPr id="10" name="Picture 9" descr="NSS.LHRR.NP.D12300.S1219.E1230.B1915353.GC.level2.rgb_ch124.tif"/>
          <p:cNvPicPr>
            <a:picLocks/>
          </p:cNvPicPr>
          <p:nvPr/>
        </p:nvPicPr>
        <p:blipFill rotWithShape="1">
          <a:blip r:embed="rId5" cstate="print">
            <a:extLst>
              <a:ext uri="{28A0092B-C50C-407E-A947-70E740481C1C}">
                <a14:useLocalDpi xmlns:a14="http://schemas.microsoft.com/office/drawing/2010/main"/>
              </a:ext>
            </a:extLst>
          </a:blip>
          <a:srcRect/>
          <a:stretch/>
        </p:blipFill>
        <p:spPr>
          <a:xfrm>
            <a:off x="453556" y="3657600"/>
            <a:ext cx="3657600" cy="3200400"/>
          </a:xfrm>
          <a:prstGeom prst="rect">
            <a:avLst/>
          </a:prstGeom>
        </p:spPr>
      </p:pic>
      <p:pic>
        <p:nvPicPr>
          <p:cNvPr id="11" name="Picture 10" descr="NSS.LHRR.NP.D12300.S1219.E1230.B1915353.GC.level2.cloud_type.png"/>
          <p:cNvPicPr>
            <a:picLocks/>
          </p:cNvPicPr>
          <p:nvPr/>
        </p:nvPicPr>
        <p:blipFill rotWithShape="1">
          <a:blip r:embed="rId6" cstate="print">
            <a:extLst>
              <a:ext uri="{28A0092B-C50C-407E-A947-70E740481C1C}">
                <a14:useLocalDpi xmlns:a14="http://schemas.microsoft.com/office/drawing/2010/main"/>
              </a:ext>
            </a:extLst>
          </a:blip>
          <a:srcRect l="16212" t="6423" r="4426" b="15541"/>
          <a:stretch/>
        </p:blipFill>
        <p:spPr>
          <a:xfrm>
            <a:off x="453556" y="457408"/>
            <a:ext cx="3657600" cy="3200400"/>
          </a:xfrm>
          <a:prstGeom prst="rect">
            <a:avLst/>
          </a:prstGeom>
        </p:spPr>
      </p:pic>
      <p:sp>
        <p:nvSpPr>
          <p:cNvPr id="13" name="TextBox 12"/>
          <p:cNvSpPr txBox="1"/>
          <p:nvPr/>
        </p:nvSpPr>
        <p:spPr>
          <a:xfrm>
            <a:off x="4496597" y="3939221"/>
            <a:ext cx="4146871" cy="2246769"/>
          </a:xfrm>
          <a:prstGeom prst="rect">
            <a:avLst/>
          </a:prstGeom>
          <a:noFill/>
        </p:spPr>
        <p:txBody>
          <a:bodyPr wrap="square" rtlCol="0">
            <a:spAutoFit/>
          </a:bodyPr>
          <a:lstStyle/>
          <a:p>
            <a:r>
              <a:rPr lang="en-US" sz="2000" dirty="0" smtClean="0"/>
              <a:t>PATMOS-x cloud types are defined radiometrically, not meteorologically.  Cloud types are based on the opaque/transparent and ice/water signatures available from the AVHRR.  Overlap detection is limited to thin cirrus over lower clouds.</a:t>
            </a:r>
            <a:endParaRPr lang="en-US" sz="2000" dirty="0"/>
          </a:p>
        </p:txBody>
      </p:sp>
    </p:spTree>
    <p:extLst>
      <p:ext uri="{BB962C8B-B14F-4D97-AF65-F5344CB8AC3E}">
        <p14:creationId xmlns:p14="http://schemas.microsoft.com/office/powerpoint/2010/main" val="4293933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a cloud?</a:t>
            </a:r>
            <a:endParaRPr lang="en-US" dirty="0"/>
          </a:p>
        </p:txBody>
      </p:sp>
      <p:sp>
        <p:nvSpPr>
          <p:cNvPr id="7" name="TextBox 6"/>
          <p:cNvSpPr txBox="1"/>
          <p:nvPr/>
        </p:nvSpPr>
        <p:spPr>
          <a:xfrm>
            <a:off x="1226126" y="1974273"/>
            <a:ext cx="7577631" cy="1323439"/>
          </a:xfrm>
          <a:prstGeom prst="rect">
            <a:avLst/>
          </a:prstGeom>
          <a:noFill/>
        </p:spPr>
        <p:txBody>
          <a:bodyPr wrap="square" rtlCol="0">
            <a:spAutoFit/>
          </a:bodyPr>
          <a:lstStyle/>
          <a:p>
            <a:r>
              <a:rPr lang="en-US" sz="4000" dirty="0" smtClean="0"/>
              <a:t>Depends on detection objective….</a:t>
            </a:r>
            <a:endParaRPr lang="en-US" sz="4000" dirty="0"/>
          </a:p>
        </p:txBody>
      </p:sp>
      <p:sp>
        <p:nvSpPr>
          <p:cNvPr id="2" name="TextBox 1"/>
          <p:cNvSpPr txBox="1"/>
          <p:nvPr/>
        </p:nvSpPr>
        <p:spPr>
          <a:xfrm>
            <a:off x="812800" y="3987800"/>
            <a:ext cx="7670800" cy="954107"/>
          </a:xfrm>
          <a:prstGeom prst="rect">
            <a:avLst/>
          </a:prstGeom>
          <a:noFill/>
        </p:spPr>
        <p:txBody>
          <a:bodyPr wrap="square" rtlCol="0">
            <a:spAutoFit/>
          </a:bodyPr>
          <a:lstStyle/>
          <a:p>
            <a:r>
              <a:rPr lang="en-US" sz="2800" dirty="0" smtClean="0"/>
              <a:t>What are three ways that we detect objects using our visual sensors (eyes and brain)?</a:t>
            </a:r>
            <a:endParaRPr lang="en-US" sz="2800" dirty="0"/>
          </a:p>
        </p:txBody>
      </p:sp>
    </p:spTree>
    <p:extLst>
      <p:ext uri="{BB962C8B-B14F-4D97-AF65-F5344CB8AC3E}">
        <p14:creationId xmlns:p14="http://schemas.microsoft.com/office/powerpoint/2010/main" val="212944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22586"/>
            <a:ext cx="7772400" cy="914400"/>
          </a:xfrm>
        </p:spPr>
        <p:txBody>
          <a:bodyPr/>
          <a:lstStyle/>
          <a:p>
            <a:r>
              <a:rPr lang="en-US" dirty="0" err="1" smtClean="0"/>
              <a:t>Nightime</a:t>
            </a:r>
            <a:r>
              <a:rPr lang="en-US" dirty="0" smtClean="0"/>
              <a:t> – </a:t>
            </a:r>
            <a:r>
              <a:rPr lang="en-US" dirty="0" err="1" smtClean="0"/>
              <a:t>Suomi</a:t>
            </a:r>
            <a:r>
              <a:rPr lang="en-US" dirty="0" smtClean="0"/>
              <a:t>-NPP VIIRS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6986"/>
            <a:ext cx="9144000" cy="5444428"/>
          </a:xfrm>
          <a:prstGeom prst="rect">
            <a:avLst/>
          </a:prstGeom>
        </p:spPr>
      </p:pic>
    </p:spTree>
    <p:extLst>
      <p:ext uri="{BB962C8B-B14F-4D97-AF65-F5344CB8AC3E}">
        <p14:creationId xmlns:p14="http://schemas.microsoft.com/office/powerpoint/2010/main" val="1353723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04800" y="-3929"/>
            <a:ext cx="9906000" cy="690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445" tIns="44723" rIns="89445" bIns="44723" anchor="ctr">
            <a:spAutoFit/>
          </a:bodyPr>
          <a:lstStyle>
            <a:lvl1pPr defTabSz="895350">
              <a:defRPr sz="2400">
                <a:solidFill>
                  <a:schemeClr val="tx1"/>
                </a:solidFill>
                <a:latin typeface="Times New Roman" pitchFamily="18" charset="0"/>
              </a:defRPr>
            </a:lvl1pPr>
            <a:lvl2pPr marL="446088" defTabSz="895350">
              <a:defRPr sz="2400">
                <a:solidFill>
                  <a:schemeClr val="tx1"/>
                </a:solidFill>
                <a:latin typeface="Times New Roman" pitchFamily="18" charset="0"/>
              </a:defRPr>
            </a:lvl2pPr>
            <a:lvl3pPr marL="895350" defTabSz="895350">
              <a:defRPr sz="2400">
                <a:solidFill>
                  <a:schemeClr val="tx1"/>
                </a:solidFill>
                <a:latin typeface="Times New Roman" pitchFamily="18" charset="0"/>
              </a:defRPr>
            </a:lvl3pPr>
            <a:lvl4pPr marL="1341438" defTabSz="895350">
              <a:defRPr sz="2400">
                <a:solidFill>
                  <a:schemeClr val="tx1"/>
                </a:solidFill>
                <a:latin typeface="Times New Roman" pitchFamily="18" charset="0"/>
              </a:defRPr>
            </a:lvl4pPr>
            <a:lvl5pPr marL="1789113" defTabSz="895350">
              <a:defRPr sz="2400">
                <a:solidFill>
                  <a:schemeClr val="tx1"/>
                </a:solidFill>
                <a:latin typeface="Times New Roman" pitchFamily="18" charset="0"/>
              </a:defRPr>
            </a:lvl5pPr>
            <a:lvl6pPr marL="2246313" defTabSz="895350" fontAlgn="base">
              <a:spcBef>
                <a:spcPct val="0"/>
              </a:spcBef>
              <a:spcAft>
                <a:spcPct val="0"/>
              </a:spcAft>
              <a:defRPr sz="2400">
                <a:solidFill>
                  <a:schemeClr val="tx1"/>
                </a:solidFill>
                <a:latin typeface="Times New Roman" pitchFamily="18" charset="0"/>
              </a:defRPr>
            </a:lvl6pPr>
            <a:lvl7pPr marL="2703513" defTabSz="895350" fontAlgn="base">
              <a:spcBef>
                <a:spcPct val="0"/>
              </a:spcBef>
              <a:spcAft>
                <a:spcPct val="0"/>
              </a:spcAft>
              <a:defRPr sz="2400">
                <a:solidFill>
                  <a:schemeClr val="tx1"/>
                </a:solidFill>
                <a:latin typeface="Times New Roman" pitchFamily="18" charset="0"/>
              </a:defRPr>
            </a:lvl7pPr>
            <a:lvl8pPr marL="3160713" defTabSz="895350" fontAlgn="base">
              <a:spcBef>
                <a:spcPct val="0"/>
              </a:spcBef>
              <a:spcAft>
                <a:spcPct val="0"/>
              </a:spcAft>
              <a:defRPr sz="2400">
                <a:solidFill>
                  <a:schemeClr val="tx1"/>
                </a:solidFill>
                <a:latin typeface="Times New Roman" pitchFamily="18" charset="0"/>
              </a:defRPr>
            </a:lvl8pPr>
            <a:lvl9pPr marL="3617913" defTabSz="895350" fontAlgn="base">
              <a:spcBef>
                <a:spcPct val="0"/>
              </a:spcBef>
              <a:spcAft>
                <a:spcPct val="0"/>
              </a:spcAft>
              <a:defRPr sz="2400">
                <a:solidFill>
                  <a:schemeClr val="tx1"/>
                </a:solidFill>
                <a:latin typeface="Times New Roman" pitchFamily="18" charset="0"/>
              </a:defRPr>
            </a:lvl9pPr>
          </a:lstStyle>
          <a:p>
            <a:pPr algn="ctr" eaLnBrk="0" hangingPunct="0"/>
            <a:r>
              <a:rPr lang="en-US" sz="3900" b="1" u="sng" dirty="0">
                <a:solidFill>
                  <a:schemeClr val="tx2"/>
                </a:solidFill>
                <a:latin typeface="Arial" pitchFamily="34" charset="0"/>
              </a:rPr>
              <a:t>Summary</a:t>
            </a:r>
          </a:p>
        </p:txBody>
      </p:sp>
      <p:sp>
        <p:nvSpPr>
          <p:cNvPr id="44035" name="Text Box 3"/>
          <p:cNvSpPr txBox="1">
            <a:spLocks noChangeArrowheads="1"/>
          </p:cNvSpPr>
          <p:nvPr/>
        </p:nvSpPr>
        <p:spPr bwMode="auto">
          <a:xfrm>
            <a:off x="0" y="1055886"/>
            <a:ext cx="8991600" cy="526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445" tIns="44723" rIns="89445" bIns="44723" anchor="ctr">
            <a:spAutoFit/>
          </a:bodyPr>
          <a:lstStyle>
            <a:lvl1pPr marL="495300" indent="-495300" defTabSz="895350">
              <a:defRPr sz="2400">
                <a:solidFill>
                  <a:schemeClr val="tx1"/>
                </a:solidFill>
                <a:latin typeface="Times New Roman" pitchFamily="18" charset="0"/>
              </a:defRPr>
            </a:lvl1pPr>
            <a:lvl2pPr marL="941388" indent="-495300" defTabSz="895350">
              <a:defRPr sz="2400">
                <a:solidFill>
                  <a:schemeClr val="tx1"/>
                </a:solidFill>
                <a:latin typeface="Times New Roman" pitchFamily="18" charset="0"/>
              </a:defRPr>
            </a:lvl2pPr>
            <a:lvl3pPr marL="1390650" indent="-495300" defTabSz="895350">
              <a:defRPr sz="2400">
                <a:solidFill>
                  <a:schemeClr val="tx1"/>
                </a:solidFill>
                <a:latin typeface="Times New Roman" pitchFamily="18" charset="0"/>
              </a:defRPr>
            </a:lvl3pPr>
            <a:lvl4pPr marL="1836738" indent="-495300" defTabSz="895350">
              <a:defRPr sz="2400">
                <a:solidFill>
                  <a:schemeClr val="tx1"/>
                </a:solidFill>
                <a:latin typeface="Times New Roman" pitchFamily="18" charset="0"/>
              </a:defRPr>
            </a:lvl4pPr>
            <a:lvl5pPr marL="2284413" indent="-495300" defTabSz="895350">
              <a:defRPr sz="2400">
                <a:solidFill>
                  <a:schemeClr val="tx1"/>
                </a:solidFill>
                <a:latin typeface="Times New Roman" pitchFamily="18" charset="0"/>
              </a:defRPr>
            </a:lvl5pPr>
            <a:lvl6pPr marL="2741613" indent="-495300" defTabSz="895350" fontAlgn="base">
              <a:spcBef>
                <a:spcPct val="0"/>
              </a:spcBef>
              <a:spcAft>
                <a:spcPct val="0"/>
              </a:spcAft>
              <a:defRPr sz="2400">
                <a:solidFill>
                  <a:schemeClr val="tx1"/>
                </a:solidFill>
                <a:latin typeface="Times New Roman" pitchFamily="18" charset="0"/>
              </a:defRPr>
            </a:lvl6pPr>
            <a:lvl7pPr marL="3198813" indent="-495300" defTabSz="895350" fontAlgn="base">
              <a:spcBef>
                <a:spcPct val="0"/>
              </a:spcBef>
              <a:spcAft>
                <a:spcPct val="0"/>
              </a:spcAft>
              <a:defRPr sz="2400">
                <a:solidFill>
                  <a:schemeClr val="tx1"/>
                </a:solidFill>
                <a:latin typeface="Times New Roman" pitchFamily="18" charset="0"/>
              </a:defRPr>
            </a:lvl7pPr>
            <a:lvl8pPr marL="3656013" indent="-495300" defTabSz="895350" fontAlgn="base">
              <a:spcBef>
                <a:spcPct val="0"/>
              </a:spcBef>
              <a:spcAft>
                <a:spcPct val="0"/>
              </a:spcAft>
              <a:defRPr sz="2400">
                <a:solidFill>
                  <a:schemeClr val="tx1"/>
                </a:solidFill>
                <a:latin typeface="Times New Roman" pitchFamily="18" charset="0"/>
              </a:defRPr>
            </a:lvl8pPr>
            <a:lvl9pPr marL="4113213" indent="-495300" defTabSz="895350" fontAlgn="base">
              <a:spcBef>
                <a:spcPct val="0"/>
              </a:spcBef>
              <a:spcAft>
                <a:spcPct val="0"/>
              </a:spcAft>
              <a:defRPr sz="2400">
                <a:solidFill>
                  <a:schemeClr val="tx1"/>
                </a:solidFill>
                <a:latin typeface="Times New Roman" pitchFamily="18" charset="0"/>
              </a:defRPr>
            </a:lvl9pPr>
          </a:lstStyle>
          <a:p>
            <a:pPr eaLnBrk="0" hangingPunct="0">
              <a:buFont typeface="Wingdings" pitchFamily="2" charset="2"/>
              <a:buAutoNum type="romanLcPeriod"/>
            </a:pPr>
            <a:r>
              <a:rPr lang="en-US" b="1" dirty="0">
                <a:solidFill>
                  <a:schemeClr val="tx2"/>
                </a:solidFill>
                <a:latin typeface="Arial" pitchFamily="34" charset="0"/>
                <a:cs typeface="Times New Roman" pitchFamily="18" charset="0"/>
              </a:rPr>
              <a:t>Cloud coverage varies with:</a:t>
            </a:r>
          </a:p>
          <a:p>
            <a:pPr lvl="1" eaLnBrk="0" hangingPunct="0">
              <a:buFont typeface="Wingdings" pitchFamily="2" charset="2"/>
              <a:buAutoNum type="arabicPeriod"/>
            </a:pPr>
            <a:r>
              <a:rPr lang="en-US" b="1" dirty="0">
                <a:solidFill>
                  <a:schemeClr val="tx2"/>
                </a:solidFill>
                <a:latin typeface="Arial" pitchFamily="34" charset="0"/>
                <a:cs typeface="Times New Roman" pitchFamily="18" charset="0"/>
              </a:rPr>
              <a:t>the spatial resolution of the instrument</a:t>
            </a:r>
          </a:p>
          <a:p>
            <a:pPr lvl="1" eaLnBrk="0" hangingPunct="0">
              <a:buFont typeface="Wingdings" pitchFamily="2" charset="2"/>
              <a:buAutoNum type="arabicPeriod"/>
            </a:pPr>
            <a:r>
              <a:rPr lang="en-US" b="1" dirty="0">
                <a:solidFill>
                  <a:schemeClr val="tx2"/>
                </a:solidFill>
                <a:latin typeface="Arial" pitchFamily="34" charset="0"/>
                <a:cs typeface="Times New Roman" pitchFamily="18" charset="0"/>
              </a:rPr>
              <a:t>spectral resolution of the instrument</a:t>
            </a:r>
            <a:endParaRPr lang="en-US" b="1" dirty="0">
              <a:solidFill>
                <a:schemeClr val="tx2"/>
              </a:solidFill>
              <a:latin typeface="Arial" pitchFamily="34" charset="0"/>
            </a:endParaRPr>
          </a:p>
          <a:p>
            <a:pPr lvl="1" eaLnBrk="0" hangingPunct="0">
              <a:buFont typeface="Wingdings" pitchFamily="2" charset="2"/>
              <a:buAutoNum type="arabicPeriod"/>
            </a:pPr>
            <a:r>
              <a:rPr lang="en-US" b="1" dirty="0">
                <a:solidFill>
                  <a:schemeClr val="tx2"/>
                </a:solidFill>
                <a:latin typeface="Arial" pitchFamily="34" charset="0"/>
              </a:rPr>
              <a:t>viewing geometry and scene illumination. </a:t>
            </a:r>
          </a:p>
          <a:p>
            <a:pPr eaLnBrk="0" hangingPunct="0">
              <a:buFont typeface="Wingdings" pitchFamily="2" charset="2"/>
              <a:buAutoNum type="romanLcPeriod"/>
            </a:pPr>
            <a:r>
              <a:rPr lang="en-US" b="1" dirty="0" smtClean="0">
                <a:solidFill>
                  <a:schemeClr val="tx2"/>
                </a:solidFill>
                <a:latin typeface="Arial" pitchFamily="34" charset="0"/>
              </a:rPr>
              <a:t>MODIS, AVHRR dependencies have </a:t>
            </a:r>
            <a:r>
              <a:rPr lang="en-US" b="1" dirty="0">
                <a:solidFill>
                  <a:schemeClr val="tx2"/>
                </a:solidFill>
                <a:latin typeface="Arial" pitchFamily="34" charset="0"/>
              </a:rPr>
              <a:t>be quantified</a:t>
            </a:r>
          </a:p>
          <a:p>
            <a:pPr eaLnBrk="0" hangingPunct="0">
              <a:buFont typeface="Wingdings" pitchFamily="2" charset="2"/>
              <a:buAutoNum type="romanLcPeriod"/>
            </a:pPr>
            <a:r>
              <a:rPr lang="en-US" b="1" dirty="0">
                <a:solidFill>
                  <a:schemeClr val="tx2"/>
                </a:solidFill>
                <a:latin typeface="Arial" pitchFamily="34" charset="0"/>
              </a:rPr>
              <a:t>The dependence of cloud detection on </a:t>
            </a:r>
            <a:r>
              <a:rPr lang="en-US" b="1" dirty="0" smtClean="0">
                <a:solidFill>
                  <a:schemeClr val="tx2"/>
                </a:solidFill>
                <a:latin typeface="Arial" pitchFamily="34" charset="0"/>
              </a:rPr>
              <a:t>calibration and improvements requires a </a:t>
            </a:r>
            <a:r>
              <a:rPr lang="en-US" b="1" dirty="0">
                <a:solidFill>
                  <a:schemeClr val="tx2"/>
                </a:solidFill>
                <a:latin typeface="Arial" pitchFamily="34" charset="0"/>
              </a:rPr>
              <a:t>need to monitor </a:t>
            </a:r>
            <a:r>
              <a:rPr lang="en-US" b="1" dirty="0" smtClean="0">
                <a:solidFill>
                  <a:schemeClr val="tx2"/>
                </a:solidFill>
                <a:latin typeface="Arial" pitchFamily="34" charset="0"/>
              </a:rPr>
              <a:t>changing </a:t>
            </a:r>
            <a:r>
              <a:rPr lang="en-US" b="1" dirty="0">
                <a:solidFill>
                  <a:schemeClr val="tx2"/>
                </a:solidFill>
                <a:latin typeface="Arial" pitchFamily="34" charset="0"/>
              </a:rPr>
              <a:t>instruments and </a:t>
            </a:r>
            <a:r>
              <a:rPr lang="en-US" b="1" dirty="0" smtClean="0">
                <a:solidFill>
                  <a:schemeClr val="tx2"/>
                </a:solidFill>
                <a:latin typeface="Arial" pitchFamily="34" charset="0"/>
              </a:rPr>
              <a:t>satellites. Needed </a:t>
            </a:r>
            <a:r>
              <a:rPr lang="en-US" b="1" dirty="0">
                <a:solidFill>
                  <a:schemeClr val="tx2"/>
                </a:solidFill>
                <a:latin typeface="Arial" pitchFamily="34" charset="0"/>
              </a:rPr>
              <a:t>for long-term monitoring of cloud amount.</a:t>
            </a:r>
          </a:p>
          <a:p>
            <a:pPr eaLnBrk="0" hangingPunct="0">
              <a:buFont typeface="Wingdings" pitchFamily="2" charset="2"/>
              <a:buAutoNum type="romanLcPeriod"/>
            </a:pPr>
            <a:r>
              <a:rPr lang="en-US" b="1" dirty="0" smtClean="0">
                <a:solidFill>
                  <a:schemeClr val="tx2"/>
                </a:solidFill>
                <a:latin typeface="Arial" pitchFamily="34" charset="0"/>
                <a:cs typeface="Times New Roman" pitchFamily="18" charset="0"/>
              </a:rPr>
              <a:t>MODIS </a:t>
            </a:r>
            <a:r>
              <a:rPr lang="en-US" b="1" dirty="0">
                <a:solidFill>
                  <a:schemeClr val="tx2"/>
                </a:solidFill>
                <a:latin typeface="Arial" pitchFamily="34" charset="0"/>
                <a:cs typeface="Times New Roman" pitchFamily="18" charset="0"/>
              </a:rPr>
              <a:t>cloud detection optical depth threshold ~ 0.4 </a:t>
            </a:r>
            <a:endParaRPr lang="en-US" b="1" dirty="0">
              <a:solidFill>
                <a:schemeClr val="tx2"/>
              </a:solidFill>
              <a:latin typeface="Arial" pitchFamily="34" charset="0"/>
            </a:endParaRPr>
          </a:p>
          <a:p>
            <a:pPr eaLnBrk="0" hangingPunct="0">
              <a:buFont typeface="Wingdings" pitchFamily="2" charset="2"/>
              <a:buAutoNum type="romanLcPeriod"/>
            </a:pPr>
            <a:r>
              <a:rPr lang="en-US" b="1" dirty="0">
                <a:solidFill>
                  <a:schemeClr val="tx2"/>
                </a:solidFill>
                <a:latin typeface="Arial" pitchFamily="34" charset="0"/>
                <a:cs typeface="Times New Roman" pitchFamily="18" charset="0"/>
              </a:rPr>
              <a:t>Level-3 properties are accurately capturing small spatiotemporal scale variability.</a:t>
            </a:r>
            <a:r>
              <a:rPr lang="en-US" b="1" dirty="0">
                <a:solidFill>
                  <a:schemeClr val="tx2"/>
                </a:solidFill>
                <a:latin typeface="Arial" pitchFamily="34" charset="0"/>
              </a:rPr>
              <a:t> </a:t>
            </a:r>
            <a:r>
              <a:rPr lang="en-US" b="1" dirty="0" smtClean="0">
                <a:solidFill>
                  <a:schemeClr val="tx2"/>
                </a:solidFill>
                <a:latin typeface="Arial" pitchFamily="34" charset="0"/>
              </a:rPr>
              <a:t>Be careful in your averaging choices!</a:t>
            </a:r>
            <a:endParaRPr lang="en-US" b="1" dirty="0">
              <a:solidFill>
                <a:schemeClr val="tx2"/>
              </a:solidFill>
              <a:latin typeface="Arial" pitchFamily="34" charset="0"/>
            </a:endParaRPr>
          </a:p>
          <a:p>
            <a:pPr algn="just" eaLnBrk="0" hangingPunct="0"/>
            <a:endParaRPr lang="en-US" b="1" dirty="0">
              <a:latin typeface="Arial" pitchFamily="34" charset="0"/>
            </a:endParaRPr>
          </a:p>
        </p:txBody>
      </p:sp>
    </p:spTree>
    <p:extLst>
      <p:ext uri="{BB962C8B-B14F-4D97-AF65-F5344CB8AC3E}">
        <p14:creationId xmlns:p14="http://schemas.microsoft.com/office/powerpoint/2010/main" val="3100857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Orbit vs. Geostationary</a:t>
            </a:r>
            <a:endParaRPr lang="en-US" dirty="0"/>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504" y="1485473"/>
            <a:ext cx="22860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817" y="4550960"/>
            <a:ext cx="33813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4842" y="1951630"/>
            <a:ext cx="5227092" cy="1815882"/>
          </a:xfrm>
          <a:prstGeom prst="rect">
            <a:avLst/>
          </a:prstGeom>
          <a:noFill/>
        </p:spPr>
        <p:txBody>
          <a:bodyPr wrap="square" rtlCol="0">
            <a:spAutoFit/>
          </a:bodyPr>
          <a:lstStyle/>
          <a:p>
            <a:r>
              <a:rPr lang="en-US" sz="2800" dirty="0" smtClean="0"/>
              <a:t>Closer to Earth – higher spatial resolution</a:t>
            </a:r>
          </a:p>
          <a:p>
            <a:endParaRPr lang="en-US" sz="2800" dirty="0"/>
          </a:p>
          <a:p>
            <a:r>
              <a:rPr lang="en-US" sz="2800" dirty="0" smtClean="0"/>
              <a:t>Many are sun-synchronous</a:t>
            </a:r>
            <a:endParaRPr lang="en-US" sz="2800" dirty="0"/>
          </a:p>
        </p:txBody>
      </p:sp>
    </p:spTree>
    <p:extLst>
      <p:ext uri="{BB962C8B-B14F-4D97-AF65-F5344CB8AC3E}">
        <p14:creationId xmlns:p14="http://schemas.microsoft.com/office/powerpoint/2010/main" val="3257418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a:t>
            </a:r>
            <a:r>
              <a:rPr lang="en-US" dirty="0" smtClean="0"/>
              <a:t>imagers on satellites</a:t>
            </a:r>
            <a:endParaRPr lang="en-US" dirty="0"/>
          </a:p>
        </p:txBody>
      </p:sp>
    </p:spTree>
    <p:extLst>
      <p:ext uri="{BB962C8B-B14F-4D97-AF65-F5344CB8AC3E}">
        <p14:creationId xmlns:p14="http://schemas.microsoft.com/office/powerpoint/2010/main" val="3656830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3"/>
          <p:cNvSpPr txBox="1">
            <a:spLocks noChangeArrowheads="1"/>
          </p:cNvSpPr>
          <p:nvPr/>
        </p:nvSpPr>
        <p:spPr bwMode="auto">
          <a:xfrm>
            <a:off x="0" y="76200"/>
            <a:ext cx="9144000" cy="9366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defTabSz="828675" eaLnBrk="0" hangingPunct="0">
              <a:defRPr sz="1000">
                <a:solidFill>
                  <a:schemeClr val="tx1"/>
                </a:solidFill>
                <a:latin typeface="Times New Roman" pitchFamily="18" charset="0"/>
              </a:defRPr>
            </a:lvl1pPr>
            <a:lvl2pPr marL="742950" indent="-285750" defTabSz="828675" eaLnBrk="0" hangingPunct="0">
              <a:defRPr sz="1000">
                <a:solidFill>
                  <a:schemeClr val="tx1"/>
                </a:solidFill>
                <a:latin typeface="Times New Roman" pitchFamily="18" charset="0"/>
              </a:defRPr>
            </a:lvl2pPr>
            <a:lvl3pPr marL="1143000" indent="-228600" defTabSz="828675" eaLnBrk="0" hangingPunct="0">
              <a:defRPr sz="1000">
                <a:solidFill>
                  <a:schemeClr val="tx1"/>
                </a:solidFill>
                <a:latin typeface="Times New Roman" pitchFamily="18" charset="0"/>
              </a:defRPr>
            </a:lvl3pPr>
            <a:lvl4pPr marL="1600200" indent="-228600" defTabSz="828675" eaLnBrk="0" hangingPunct="0">
              <a:defRPr sz="1000">
                <a:solidFill>
                  <a:schemeClr val="tx1"/>
                </a:solidFill>
                <a:latin typeface="Times New Roman" pitchFamily="18" charset="0"/>
              </a:defRPr>
            </a:lvl4pPr>
            <a:lvl5pPr marL="2057400" indent="-228600" defTabSz="828675" eaLnBrk="0" hangingPunct="0">
              <a:defRPr sz="1000">
                <a:solidFill>
                  <a:schemeClr val="tx1"/>
                </a:solidFill>
                <a:latin typeface="Times New Roman" pitchFamily="18" charset="0"/>
              </a:defRPr>
            </a:lvl5pPr>
            <a:lvl6pPr marL="2514600" indent="-228600" defTabSz="828675" eaLnBrk="0" fontAlgn="base" hangingPunct="0">
              <a:spcBef>
                <a:spcPct val="0"/>
              </a:spcBef>
              <a:spcAft>
                <a:spcPct val="0"/>
              </a:spcAft>
              <a:defRPr sz="1000">
                <a:solidFill>
                  <a:schemeClr val="tx1"/>
                </a:solidFill>
                <a:latin typeface="Times New Roman" pitchFamily="18" charset="0"/>
              </a:defRPr>
            </a:lvl6pPr>
            <a:lvl7pPr marL="2971800" indent="-228600" defTabSz="828675" eaLnBrk="0" fontAlgn="base" hangingPunct="0">
              <a:spcBef>
                <a:spcPct val="0"/>
              </a:spcBef>
              <a:spcAft>
                <a:spcPct val="0"/>
              </a:spcAft>
              <a:defRPr sz="1000">
                <a:solidFill>
                  <a:schemeClr val="tx1"/>
                </a:solidFill>
                <a:latin typeface="Times New Roman" pitchFamily="18" charset="0"/>
              </a:defRPr>
            </a:lvl7pPr>
            <a:lvl8pPr marL="3429000" indent="-228600" defTabSz="828675" eaLnBrk="0" fontAlgn="base" hangingPunct="0">
              <a:spcBef>
                <a:spcPct val="0"/>
              </a:spcBef>
              <a:spcAft>
                <a:spcPct val="0"/>
              </a:spcAft>
              <a:defRPr sz="1000">
                <a:solidFill>
                  <a:schemeClr val="tx1"/>
                </a:solidFill>
                <a:latin typeface="Times New Roman" pitchFamily="18" charset="0"/>
              </a:defRPr>
            </a:lvl8pPr>
            <a:lvl9pPr marL="3886200" indent="-228600" defTabSz="828675" eaLnBrk="0" fontAlgn="base" hangingPunct="0">
              <a:spcBef>
                <a:spcPct val="0"/>
              </a:spcBef>
              <a:spcAft>
                <a:spcPct val="0"/>
              </a:spcAft>
              <a:defRPr sz="1000">
                <a:solidFill>
                  <a:schemeClr val="tx1"/>
                </a:solidFill>
                <a:latin typeface="Times New Roman" pitchFamily="18" charset="0"/>
              </a:defRPr>
            </a:lvl9pPr>
          </a:lstStyle>
          <a:p>
            <a:pPr algn="ctr" eaLnBrk="1" hangingPunct="1">
              <a:spcBef>
                <a:spcPct val="30000"/>
              </a:spcBef>
            </a:pPr>
            <a:r>
              <a:rPr lang="en-US" sz="2800" b="1" dirty="0">
                <a:solidFill>
                  <a:schemeClr val="tx2"/>
                </a:solidFill>
                <a:latin typeface="+mn-lt"/>
              </a:rPr>
              <a:t>IGY satellite experience paved way for visible cloud mapping with polar orbiting TIROS launched 1 Apr 1960</a:t>
            </a:r>
          </a:p>
        </p:txBody>
      </p:sp>
      <p:pic>
        <p:nvPicPr>
          <p:cNvPr id="124931" name="Picture 4" descr="tiros-first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219200"/>
            <a:ext cx="49911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5" descr="TIROS in 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59000"/>
            <a:ext cx="32004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071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0" y="152400"/>
            <a:ext cx="76065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dirty="0" smtClean="0">
                <a:solidFill>
                  <a:schemeClr val="tx2"/>
                </a:solidFill>
                <a:latin typeface="Arial" pitchFamily="34" charset="0"/>
              </a:rPr>
              <a:t>Global Cloud Cover  (February 13, 1965)</a:t>
            </a:r>
            <a:endParaRPr lang="en-US" sz="3200" dirty="0">
              <a:solidFill>
                <a:schemeClr val="tx2"/>
              </a:solidFill>
              <a:latin typeface="Arial" pitchFamily="34" charset="0"/>
            </a:endParaRPr>
          </a:p>
        </p:txBody>
      </p:sp>
      <p:pic>
        <p:nvPicPr>
          <p:cNvPr id="134147" name="Picture 3" descr="C:\OSCAR\heidinger\spac0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0313"/>
            <a:ext cx="8915400" cy="562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472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175" y="152400"/>
            <a:ext cx="5981061" cy="646331"/>
          </a:xfrm>
          <a:prstGeom prst="rect">
            <a:avLst/>
          </a:prstGeom>
          <a:noFill/>
        </p:spPr>
        <p:txBody>
          <a:bodyPr wrap="none" rtlCol="0">
            <a:spAutoFit/>
          </a:bodyPr>
          <a:lstStyle/>
          <a:p>
            <a:r>
              <a:rPr lang="en-US" sz="3600" b="1" dirty="0" smtClean="0">
                <a:solidFill>
                  <a:schemeClr val="tx2"/>
                </a:solidFill>
              </a:rPr>
              <a:t>Introduction to the AVHRR</a:t>
            </a:r>
            <a:endParaRPr lang="en-US" sz="3600" b="1" dirty="0">
              <a:solidFill>
                <a:schemeClr val="tx2"/>
              </a:solidFill>
            </a:endParaRPr>
          </a:p>
        </p:txBody>
      </p:sp>
      <p:cxnSp>
        <p:nvCxnSpPr>
          <p:cNvPr id="5" name="Straight Connector 4"/>
          <p:cNvCxnSpPr/>
          <p:nvPr/>
        </p:nvCxnSpPr>
        <p:spPr>
          <a:xfrm>
            <a:off x="0" y="10033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0" y="948689"/>
            <a:ext cx="4614041" cy="5078313"/>
          </a:xfrm>
          <a:prstGeom prst="rect">
            <a:avLst/>
          </a:prstGeom>
          <a:noFill/>
        </p:spPr>
        <p:txBody>
          <a:bodyPr wrap="square" rtlCol="0">
            <a:spAutoFit/>
          </a:bodyPr>
          <a:lstStyle/>
          <a:p>
            <a:pPr marL="285750" indent="-285750">
              <a:buFont typeface="Arial" pitchFamily="34" charset="0"/>
              <a:buChar char="•"/>
            </a:pPr>
            <a:r>
              <a:rPr lang="en-US" dirty="0" smtClean="0">
                <a:solidFill>
                  <a:schemeClr val="tx2"/>
                </a:solidFill>
              </a:rPr>
              <a:t>Flown since November 1978, Extend </a:t>
            </a:r>
            <a:r>
              <a:rPr lang="en-US" dirty="0">
                <a:solidFill>
                  <a:schemeClr val="tx2"/>
                </a:solidFill>
              </a:rPr>
              <a:t>to 2025+ with METOP-C.</a:t>
            </a:r>
          </a:p>
          <a:p>
            <a:pPr marL="285750" indent="-285750">
              <a:buFont typeface="Arial" pitchFamily="34" charset="0"/>
              <a:buChar char="•"/>
            </a:pPr>
            <a:endParaRPr lang="en-US" dirty="0" smtClean="0">
              <a:solidFill>
                <a:schemeClr val="tx2"/>
              </a:solidFill>
            </a:endParaRPr>
          </a:p>
          <a:p>
            <a:pPr marL="285750" indent="-285750">
              <a:buFont typeface="Arial" pitchFamily="34" charset="0"/>
              <a:buChar char="•"/>
            </a:pPr>
            <a:r>
              <a:rPr lang="en-US" dirty="0" smtClean="0">
                <a:solidFill>
                  <a:schemeClr val="tx2"/>
                </a:solidFill>
              </a:rPr>
              <a:t>AVHRR/1: 4 channels (063, 0.86, 3.75 and 11 </a:t>
            </a:r>
            <a:r>
              <a:rPr lang="en-US" dirty="0" smtClean="0">
                <a:solidFill>
                  <a:schemeClr val="tx2"/>
                </a:solidFill>
                <a:latin typeface="Symbol" charset="2"/>
                <a:cs typeface="Symbol" charset="2"/>
              </a:rPr>
              <a:t>m</a:t>
            </a:r>
            <a:r>
              <a:rPr lang="en-US" dirty="0" smtClean="0">
                <a:solidFill>
                  <a:schemeClr val="tx2"/>
                </a:solidFill>
              </a:rPr>
              <a:t>m).</a:t>
            </a:r>
          </a:p>
          <a:p>
            <a:pPr marL="285750" indent="-285750">
              <a:buFont typeface="Arial" pitchFamily="34" charset="0"/>
              <a:buChar char="•"/>
            </a:pPr>
            <a:r>
              <a:rPr lang="en-US" dirty="0" smtClean="0">
                <a:solidFill>
                  <a:schemeClr val="tx2"/>
                </a:solidFill>
              </a:rPr>
              <a:t>AVHRR/2: 5 channels (0.63, 0.86, 3.75, 11 and 12 </a:t>
            </a:r>
            <a:r>
              <a:rPr lang="en-US" dirty="0" smtClean="0">
                <a:solidFill>
                  <a:schemeClr val="tx2"/>
                </a:solidFill>
                <a:latin typeface="Symbol" pitchFamily="18" charset="2"/>
              </a:rPr>
              <a:t>m</a:t>
            </a:r>
            <a:r>
              <a:rPr lang="en-US" dirty="0" smtClean="0">
                <a:solidFill>
                  <a:schemeClr val="tx2"/>
                </a:solidFill>
              </a:rPr>
              <a:t>m)</a:t>
            </a:r>
          </a:p>
          <a:p>
            <a:pPr marL="285750" indent="-285750">
              <a:buFont typeface="Arial" pitchFamily="34" charset="0"/>
              <a:buChar char="•"/>
            </a:pPr>
            <a:r>
              <a:rPr lang="en-US" dirty="0" smtClean="0">
                <a:solidFill>
                  <a:schemeClr val="tx2"/>
                </a:solidFill>
              </a:rPr>
              <a:t>AVHRR/3: (1998-present) a 6</a:t>
            </a:r>
            <a:r>
              <a:rPr lang="en-US" baseline="30000" dirty="0" smtClean="0">
                <a:solidFill>
                  <a:schemeClr val="tx2"/>
                </a:solidFill>
              </a:rPr>
              <a:t>th</a:t>
            </a:r>
            <a:r>
              <a:rPr lang="en-US" dirty="0" smtClean="0">
                <a:solidFill>
                  <a:schemeClr val="tx2"/>
                </a:solidFill>
              </a:rPr>
              <a:t> channel at 1.6 </a:t>
            </a:r>
            <a:r>
              <a:rPr lang="en-US" dirty="0" smtClean="0">
                <a:solidFill>
                  <a:schemeClr val="tx2"/>
                </a:solidFill>
                <a:latin typeface="Symbol" charset="2"/>
                <a:cs typeface="Symbol" charset="2"/>
              </a:rPr>
              <a:t>m</a:t>
            </a:r>
            <a:r>
              <a:rPr lang="en-US" dirty="0" smtClean="0">
                <a:solidFill>
                  <a:schemeClr val="tx2"/>
                </a:solidFill>
              </a:rPr>
              <a:t>m that sometime replace the 3.75 </a:t>
            </a:r>
            <a:r>
              <a:rPr lang="en-US" dirty="0" smtClean="0">
                <a:solidFill>
                  <a:schemeClr val="tx2"/>
                </a:solidFill>
                <a:latin typeface="Symbol" pitchFamily="18" charset="2"/>
              </a:rPr>
              <a:t>m</a:t>
            </a:r>
            <a:r>
              <a:rPr lang="en-US" dirty="0" smtClean="0">
                <a:solidFill>
                  <a:schemeClr val="tx2"/>
                </a:solidFill>
              </a:rPr>
              <a:t>m during the day.</a:t>
            </a:r>
            <a:endParaRPr lang="en-US" dirty="0">
              <a:solidFill>
                <a:schemeClr val="tx2"/>
              </a:solidFill>
            </a:endParaRPr>
          </a:p>
          <a:p>
            <a:pPr marL="285750" indent="-285750">
              <a:buFont typeface="Arial" pitchFamily="34" charset="0"/>
              <a:buChar char="•"/>
            </a:pPr>
            <a:endParaRPr lang="en-US" dirty="0">
              <a:solidFill>
                <a:schemeClr val="tx2"/>
              </a:solidFill>
            </a:endParaRPr>
          </a:p>
          <a:p>
            <a:pPr marL="285750" indent="-285750">
              <a:buFont typeface="Arial" pitchFamily="34" charset="0"/>
              <a:buChar char="•"/>
            </a:pPr>
            <a:r>
              <a:rPr lang="en-US" dirty="0" smtClean="0">
                <a:solidFill>
                  <a:schemeClr val="tx2"/>
                </a:solidFill>
              </a:rPr>
              <a:t>Global long-term data: GAC data which has a nominal resolution of 4 km.  METOP provides global 1km data.</a:t>
            </a:r>
          </a:p>
          <a:p>
            <a:pPr marL="285750" indent="-285750">
              <a:buFont typeface="Arial" pitchFamily="34" charset="0"/>
              <a:buChar char="•"/>
            </a:pPr>
            <a:endParaRPr lang="en-US" dirty="0" smtClean="0">
              <a:solidFill>
                <a:schemeClr val="tx2"/>
              </a:solidFill>
            </a:endParaRPr>
          </a:p>
          <a:p>
            <a:pPr marL="285750" indent="-285750">
              <a:buFont typeface="Arial" pitchFamily="34" charset="0"/>
              <a:buChar char="•"/>
            </a:pPr>
            <a:r>
              <a:rPr lang="en-US" dirty="0" smtClean="0">
                <a:solidFill>
                  <a:schemeClr val="tx2"/>
                </a:solidFill>
              </a:rPr>
              <a:t>Temporal sampling is roughly 4xday but since 2000, this has increased to 6x or 8x.</a:t>
            </a:r>
            <a:endParaRPr lang="en-US" dirty="0">
              <a:solidFill>
                <a:schemeClr val="tx2"/>
              </a:solidFill>
            </a:endParaRPr>
          </a:p>
        </p:txBody>
      </p:sp>
      <p:grpSp>
        <p:nvGrpSpPr>
          <p:cNvPr id="11" name="Group 10"/>
          <p:cNvGrpSpPr/>
          <p:nvPr/>
        </p:nvGrpSpPr>
        <p:grpSpPr>
          <a:xfrm>
            <a:off x="4476750" y="1764927"/>
            <a:ext cx="4667250" cy="4419600"/>
            <a:chOff x="3657600" y="1808516"/>
            <a:chExt cx="5486400" cy="5053833"/>
          </a:xfrm>
        </p:grpSpPr>
        <p:pic>
          <p:nvPicPr>
            <p:cNvPr id="7" name="Picture 6"/>
            <p:cNvPicPr>
              <a:picLocks noChangeAspect="1"/>
            </p:cNvPicPr>
            <p:nvPr/>
          </p:nvPicPr>
          <p:blipFill rotWithShape="1">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l="15453" r="14981"/>
            <a:stretch/>
          </p:blipFill>
          <p:spPr>
            <a:xfrm>
              <a:off x="3657600" y="1808516"/>
              <a:ext cx="2743200" cy="2550124"/>
            </a:xfrm>
            <a:prstGeom prst="rect">
              <a:avLst/>
            </a:prstGeom>
          </p:spPr>
        </p:pic>
        <p:pic>
          <p:nvPicPr>
            <p:cNvPr id="8" name="Picture 7"/>
            <p:cNvPicPr>
              <a:picLocks noChangeAspect="1"/>
            </p:cNvPicPr>
            <p:nvPr/>
          </p:nvPicPr>
          <p:blipFill rotWithShape="1">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l="15498" r="15472"/>
            <a:stretch/>
          </p:blipFill>
          <p:spPr>
            <a:xfrm>
              <a:off x="6400800" y="1808516"/>
              <a:ext cx="2743200" cy="2569949"/>
            </a:xfrm>
            <a:prstGeom prst="rect">
              <a:avLst/>
            </a:prstGeom>
          </p:spPr>
        </p:pic>
        <p:pic>
          <p:nvPicPr>
            <p:cNvPr id="9" name="Picture 8"/>
            <p:cNvPicPr>
              <a:picLocks noChangeAspect="1"/>
            </p:cNvPicPr>
            <p:nvPr/>
          </p:nvPicPr>
          <p:blipFill rotWithShape="1">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rcRect l="15251" r="14495"/>
            <a:stretch/>
          </p:blipFill>
          <p:spPr>
            <a:xfrm>
              <a:off x="3657600" y="4332828"/>
              <a:ext cx="2743200" cy="2525172"/>
            </a:xfrm>
            <a:prstGeom prst="rect">
              <a:avLst/>
            </a:prstGeom>
          </p:spPr>
        </p:pic>
        <p:pic>
          <p:nvPicPr>
            <p:cNvPr id="10" name="Picture 9"/>
            <p:cNvPicPr>
              <a:picLocks noChangeAspect="1"/>
            </p:cNvPicPr>
            <p:nvPr/>
          </p:nvPicPr>
          <p:blipFill rotWithShape="1">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l="15067" r="14505"/>
            <a:stretch/>
          </p:blipFill>
          <p:spPr>
            <a:xfrm>
              <a:off x="6400800" y="4343400"/>
              <a:ext cx="2743200" cy="2518949"/>
            </a:xfrm>
            <a:prstGeom prst="rect">
              <a:avLst/>
            </a:prstGeom>
          </p:spPr>
        </p:pic>
      </p:grpSp>
      <p:sp>
        <p:nvSpPr>
          <p:cNvPr id="12" name="TextBox 11"/>
          <p:cNvSpPr txBox="1"/>
          <p:nvPr/>
        </p:nvSpPr>
        <p:spPr>
          <a:xfrm>
            <a:off x="4600903" y="1364875"/>
            <a:ext cx="4364272" cy="338554"/>
          </a:xfrm>
          <a:prstGeom prst="rect">
            <a:avLst/>
          </a:prstGeom>
          <a:noFill/>
        </p:spPr>
        <p:txBody>
          <a:bodyPr wrap="none" rtlCol="0">
            <a:spAutoFit/>
          </a:bodyPr>
          <a:lstStyle/>
          <a:p>
            <a:r>
              <a:rPr lang="en-US" sz="1600" i="1" dirty="0" smtClean="0"/>
              <a:t>Example Coverage of 4 successive METOP-A Orbits</a:t>
            </a:r>
            <a:endParaRPr lang="en-US" sz="1600" i="1"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BB3F2B72-F900-4C79-BC93-C6E541ECA1FF}" type="slidenum">
              <a:rPr lang="en-US" smtClean="0"/>
              <a:t>8</a:t>
            </a:fld>
            <a:endParaRPr lang="en-US"/>
          </a:p>
        </p:txBody>
      </p:sp>
    </p:spTree>
    <p:extLst>
      <p:ext uri="{BB962C8B-B14F-4D97-AF65-F5344CB8AC3E}">
        <p14:creationId xmlns:p14="http://schemas.microsoft.com/office/powerpoint/2010/main" val="1988825620"/>
      </p:ext>
    </p:extLst>
  </p:cSld>
  <p:clrMapOvr>
    <a:masterClrMapping/>
  </p:clrMapOvr>
  <mc:AlternateContent xmlns:mc="http://schemas.openxmlformats.org/markup-compatibility/2006" xmlns:p14="http://schemas.microsoft.com/office/powerpoint/2010/main">
    <mc:Choice Requires="p14">
      <p:transition spd="slow" p14:dur="2000" advTm="39735"/>
    </mc:Choice>
    <mc:Fallback xmlns="">
      <p:transition xmlns:p14="http://schemas.microsoft.com/office/powerpoint/2010/main" spd="slow" advTm="3973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914400" y="215051"/>
            <a:ext cx="7772400" cy="914400"/>
          </a:xfrm>
        </p:spPr>
        <p:txBody>
          <a:bodyPr/>
          <a:lstStyle/>
          <a:p>
            <a:r>
              <a:rPr lang="en-US"/>
              <a:t>MODIS</a:t>
            </a:r>
          </a:p>
        </p:txBody>
      </p:sp>
      <p:sp>
        <p:nvSpPr>
          <p:cNvPr id="70659" name="Rectangle 3"/>
          <p:cNvSpPr>
            <a:spLocks noGrp="1" noChangeArrowheads="1"/>
          </p:cNvSpPr>
          <p:nvPr>
            <p:ph type="body" idx="1"/>
          </p:nvPr>
        </p:nvSpPr>
        <p:spPr>
          <a:xfrm>
            <a:off x="404037" y="996751"/>
            <a:ext cx="8420986" cy="4312440"/>
          </a:xfrm>
        </p:spPr>
        <p:txBody>
          <a:bodyPr/>
          <a:lstStyle/>
          <a:p>
            <a:r>
              <a:rPr lang="en-US" sz="2800" dirty="0">
                <a:cs typeface="Times New Roman" pitchFamily="18" charset="0"/>
              </a:rPr>
              <a:t>The MODIS (Moderate Resolution Imaging Spectroradiometer) measures radiances at 36 wavelengths including infrared and visible bands with spatial resolution 250 m to 1 km.</a:t>
            </a:r>
          </a:p>
          <a:p>
            <a:r>
              <a:rPr lang="en-US" sz="2800" dirty="0">
                <a:cs typeface="Times New Roman" pitchFamily="18" charset="0"/>
              </a:rPr>
              <a:t> MODIS </a:t>
            </a:r>
            <a:r>
              <a:rPr lang="en-US" sz="2800" dirty="0" smtClean="0">
                <a:cs typeface="Times New Roman" pitchFamily="18" charset="0"/>
              </a:rPr>
              <a:t>“cloud mask” </a:t>
            </a:r>
            <a:r>
              <a:rPr lang="en-US" sz="2800" dirty="0">
                <a:cs typeface="Times New Roman" pitchFamily="18" charset="0"/>
              </a:rPr>
              <a:t>algorithm uses conceptual domains according to surface type and solar illumination including land, water, snow/ice, desert, and coast for both day and night. </a:t>
            </a:r>
          </a:p>
          <a:p>
            <a:r>
              <a:rPr lang="en-US" sz="2800" dirty="0" smtClean="0">
                <a:cs typeface="Times New Roman" pitchFamily="18" charset="0"/>
              </a:rPr>
              <a:t>A </a:t>
            </a:r>
            <a:r>
              <a:rPr lang="en-US" sz="2800" dirty="0">
                <a:cs typeface="Times New Roman" pitchFamily="18" charset="0"/>
              </a:rPr>
              <a:t>series of threshold tests attempts to detect instrument </a:t>
            </a:r>
            <a:r>
              <a:rPr lang="en-US" sz="2800" dirty="0" smtClean="0">
                <a:cs typeface="Times New Roman" pitchFamily="18" charset="0"/>
              </a:rPr>
              <a:t>field-of-view scenes with </a:t>
            </a:r>
            <a:r>
              <a:rPr lang="en-US" sz="2800" dirty="0" smtClean="0">
                <a:solidFill>
                  <a:schemeClr val="accent2"/>
                </a:solidFill>
                <a:cs typeface="Times New Roman" pitchFamily="18" charset="0"/>
              </a:rPr>
              <a:t>un0bstructed views of surface</a:t>
            </a:r>
            <a:r>
              <a:rPr lang="en-US" sz="2800" dirty="0" smtClean="0">
                <a:cs typeface="Times New Roman" pitchFamily="18" charset="0"/>
              </a:rPr>
              <a:t>.</a:t>
            </a:r>
            <a:r>
              <a:rPr lang="en-US" sz="3200" dirty="0" smtClean="0">
                <a:cs typeface="Times New Roman" pitchFamily="18" charset="0"/>
              </a:rPr>
              <a:t>  </a:t>
            </a:r>
            <a:endParaRPr lang="en-US" sz="3200" dirty="0">
              <a:cs typeface="Times New Roman" pitchFamily="18" charset="0"/>
            </a:endParaRPr>
          </a:p>
        </p:txBody>
      </p:sp>
    </p:spTree>
    <p:extLst>
      <p:ext uri="{BB962C8B-B14F-4D97-AF65-F5344CB8AC3E}">
        <p14:creationId xmlns:p14="http://schemas.microsoft.com/office/powerpoint/2010/main" val="17372898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MSS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CIMSSpresentation</Template>
  <TotalTime>3412</TotalTime>
  <Words>1001</Words>
  <Application>Microsoft Office PowerPoint</Application>
  <PresentationFormat>On-screen Show (4:3)</PresentationFormat>
  <Paragraphs>126</Paragraphs>
  <Slides>31</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CIMSSpresentation</vt:lpstr>
      <vt:lpstr>Default Design</vt:lpstr>
      <vt:lpstr>Equation</vt:lpstr>
      <vt:lpstr>Overview of Cloud Products</vt:lpstr>
      <vt:lpstr>Outline</vt:lpstr>
      <vt:lpstr>What is a cloud?</vt:lpstr>
      <vt:lpstr>Polar Orbit vs. Geostationary</vt:lpstr>
      <vt:lpstr>The first imagers on satellites</vt:lpstr>
      <vt:lpstr>PowerPoint Presentation</vt:lpstr>
      <vt:lpstr>PowerPoint Presentation</vt:lpstr>
      <vt:lpstr>PowerPoint Presentation</vt:lpstr>
      <vt:lpstr>MODIS</vt:lpstr>
      <vt:lpstr>Cloud detection Threshold approach</vt:lpstr>
      <vt:lpstr>Cloud detection based on Bayesian classifier </vt:lpstr>
      <vt:lpstr>PowerPoint Presentation</vt:lpstr>
      <vt:lpstr>Global Cloud Cover</vt:lpstr>
      <vt:lpstr>VIIRS Global View</vt:lpstr>
      <vt:lpstr>Validation…. Assume a truth</vt:lpstr>
      <vt:lpstr>PowerPoint Presentation</vt:lpstr>
      <vt:lpstr>Comparison with active systems…</vt:lpstr>
      <vt:lpstr>MODIS view angle dependence…</vt:lpstr>
      <vt:lpstr>PowerPoint Presentation</vt:lpstr>
      <vt:lpstr>PowerPoint Presentation</vt:lpstr>
      <vt:lpstr>PowerPoint Presentation</vt:lpstr>
      <vt:lpstr>Comparison of the AVHRR Cloud Climatologies  EUMETSAT’s CM-SAF and NOAA’s PATMOS-x</vt:lpstr>
      <vt:lpstr>PowerPoint Presentation</vt:lpstr>
      <vt:lpstr>PowerPoint Presentation</vt:lpstr>
      <vt:lpstr>MODIS capability for regional studies…</vt:lpstr>
      <vt:lpstr>Satellite Climate Studies</vt:lpstr>
      <vt:lpstr>PowerPoint Presentation</vt:lpstr>
      <vt:lpstr>Once cloud is detected, what else do we need to know about the cloud…</vt:lpstr>
      <vt:lpstr>PowerPoint Presentation</vt:lpstr>
      <vt:lpstr>Nightime – Suomi-NPP VIIRS</vt:lpstr>
      <vt:lpstr>PowerPoint Presentation</vt:lpstr>
    </vt:vector>
  </TitlesOfParts>
  <Company>SSEC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Ackerman</dc:creator>
  <cp:lastModifiedBy> SA</cp:lastModifiedBy>
  <cp:revision>114</cp:revision>
  <dcterms:created xsi:type="dcterms:W3CDTF">2008-09-17T17:09:36Z</dcterms:created>
  <dcterms:modified xsi:type="dcterms:W3CDTF">2012-10-31T03:00:31Z</dcterms:modified>
</cp:coreProperties>
</file>