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9" r:id="rId2"/>
  </p:sldMasterIdLst>
  <p:notesMasterIdLst>
    <p:notesMasterId r:id="rId39"/>
  </p:notesMasterIdLst>
  <p:handoutMasterIdLst>
    <p:handoutMasterId r:id="rId40"/>
  </p:handoutMasterIdLst>
  <p:sldIdLst>
    <p:sldId id="256" r:id="rId3"/>
    <p:sldId id="257" r:id="rId4"/>
    <p:sldId id="302" r:id="rId5"/>
    <p:sldId id="301" r:id="rId6"/>
    <p:sldId id="273" r:id="rId7"/>
    <p:sldId id="258" r:id="rId8"/>
    <p:sldId id="259" r:id="rId9"/>
    <p:sldId id="262" r:id="rId10"/>
    <p:sldId id="267" r:id="rId11"/>
    <p:sldId id="268" r:id="rId12"/>
    <p:sldId id="271" r:id="rId13"/>
    <p:sldId id="269" r:id="rId14"/>
    <p:sldId id="277" r:id="rId15"/>
    <p:sldId id="286" r:id="rId16"/>
    <p:sldId id="274" r:id="rId17"/>
    <p:sldId id="276" r:id="rId18"/>
    <p:sldId id="303" r:id="rId19"/>
    <p:sldId id="304" r:id="rId20"/>
    <p:sldId id="305" r:id="rId21"/>
    <p:sldId id="275" r:id="rId22"/>
    <p:sldId id="306" r:id="rId23"/>
    <p:sldId id="280" r:id="rId24"/>
    <p:sldId id="307" r:id="rId25"/>
    <p:sldId id="285" r:id="rId26"/>
    <p:sldId id="289" r:id="rId27"/>
    <p:sldId id="290" r:id="rId28"/>
    <p:sldId id="291" r:id="rId29"/>
    <p:sldId id="292" r:id="rId30"/>
    <p:sldId id="308" r:id="rId31"/>
    <p:sldId id="294" r:id="rId32"/>
    <p:sldId id="295" r:id="rId33"/>
    <p:sldId id="296" r:id="rId34"/>
    <p:sldId id="297" r:id="rId35"/>
    <p:sldId id="298" r:id="rId36"/>
    <p:sldId id="299" r:id="rId37"/>
    <p:sldId id="309" r:id="rId38"/>
  </p:sldIdLst>
  <p:sldSz cx="9144000" cy="6858000" type="screen4x3"/>
  <p:notesSz cx="6810375" cy="9942513"/>
  <p:defaultTextStyle>
    <a:defPPr>
      <a:defRPr lang="en-GB"/>
    </a:defPPr>
    <a:lvl1pPr algn="ctr" rtl="0" fontAlgn="base">
      <a:spcBef>
        <a:spcPct val="20000"/>
      </a:spcBef>
      <a:spcAft>
        <a:spcPct val="0"/>
      </a:spcAft>
      <a:defRPr sz="2100" kern="1200">
        <a:solidFill>
          <a:schemeClr val="tx1"/>
        </a:solidFill>
        <a:latin typeface="Arial" charset="0"/>
        <a:ea typeface="+mn-ea"/>
        <a:cs typeface="+mn-cs"/>
      </a:defRPr>
    </a:lvl1pPr>
    <a:lvl2pPr marL="457200" algn="ctr" rtl="0" fontAlgn="base">
      <a:spcBef>
        <a:spcPct val="20000"/>
      </a:spcBef>
      <a:spcAft>
        <a:spcPct val="0"/>
      </a:spcAft>
      <a:defRPr sz="2100" kern="1200">
        <a:solidFill>
          <a:schemeClr val="tx1"/>
        </a:solidFill>
        <a:latin typeface="Arial" charset="0"/>
        <a:ea typeface="+mn-ea"/>
        <a:cs typeface="+mn-cs"/>
      </a:defRPr>
    </a:lvl2pPr>
    <a:lvl3pPr marL="914400" algn="ctr" rtl="0" fontAlgn="base">
      <a:spcBef>
        <a:spcPct val="20000"/>
      </a:spcBef>
      <a:spcAft>
        <a:spcPct val="0"/>
      </a:spcAft>
      <a:defRPr sz="2100" kern="1200">
        <a:solidFill>
          <a:schemeClr val="tx1"/>
        </a:solidFill>
        <a:latin typeface="Arial" charset="0"/>
        <a:ea typeface="+mn-ea"/>
        <a:cs typeface="+mn-cs"/>
      </a:defRPr>
    </a:lvl3pPr>
    <a:lvl4pPr marL="1371600" algn="ctr" rtl="0" fontAlgn="base">
      <a:spcBef>
        <a:spcPct val="20000"/>
      </a:spcBef>
      <a:spcAft>
        <a:spcPct val="0"/>
      </a:spcAft>
      <a:defRPr sz="2100" kern="1200">
        <a:solidFill>
          <a:schemeClr val="tx1"/>
        </a:solidFill>
        <a:latin typeface="Arial" charset="0"/>
        <a:ea typeface="+mn-ea"/>
        <a:cs typeface="+mn-cs"/>
      </a:defRPr>
    </a:lvl4pPr>
    <a:lvl5pPr marL="1828800" algn="ctr" rtl="0" fontAlgn="base">
      <a:spcBef>
        <a:spcPct val="2000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371"/>
    <a:srgbClr val="0000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9299" autoAdjust="0"/>
  </p:normalViewPr>
  <p:slideViewPr>
    <p:cSldViewPr>
      <p:cViewPr>
        <p:scale>
          <a:sx n="90" d="100"/>
          <a:sy n="90" d="100"/>
        </p:scale>
        <p:origin x="-16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defRPr>
            </a:lvl1pPr>
          </a:lstStyle>
          <a:p>
            <a:pPr>
              <a:defRPr/>
            </a:pPr>
            <a:endParaRPr lang="en-GB"/>
          </a:p>
        </p:txBody>
      </p:sp>
      <p:sp>
        <p:nvSpPr>
          <p:cNvPr id="74755" name="Rectangle 3"/>
          <p:cNvSpPr>
            <a:spLocks noGrp="1" noChangeArrowheads="1"/>
          </p:cNvSpPr>
          <p:nvPr>
            <p:ph type="dt" sz="quarter"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fld id="{1F5BA127-89FC-43B0-92F4-70B48631A75E}" type="datetime1">
              <a:rPr lang="en-GB"/>
              <a:pPr>
                <a:defRPr/>
              </a:pPr>
              <a:t>18/06/2012</a:t>
            </a:fld>
            <a:endParaRPr lang="en-GB"/>
          </a:p>
        </p:txBody>
      </p:sp>
      <p:sp>
        <p:nvSpPr>
          <p:cNvPr id="74756" name="Rectangle 4"/>
          <p:cNvSpPr>
            <a:spLocks noGrp="1" noChangeArrowheads="1"/>
          </p:cNvSpPr>
          <p:nvPr>
            <p:ph type="ftr" sz="quarter" idx="2"/>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defRPr>
            </a:lvl1pPr>
          </a:lstStyle>
          <a:p>
            <a:pPr>
              <a:defRPr/>
            </a:pPr>
            <a:endParaRPr lang="en-GB"/>
          </a:p>
        </p:txBody>
      </p:sp>
      <p:sp>
        <p:nvSpPr>
          <p:cNvPr id="74757" name="Rectangle 5"/>
          <p:cNvSpPr>
            <a:spLocks noGrp="1" noChangeArrowheads="1"/>
          </p:cNvSpPr>
          <p:nvPr>
            <p:ph type="sldNum" sz="quarter" idx="3"/>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C0D86F50-ABAC-4FA3-BC3E-8237CA53B5E9}" type="slidenum">
              <a:rPr lang="en-GB"/>
              <a:pPr>
                <a:defRPr/>
              </a:pPr>
              <a:t>‹Nr.›</a:t>
            </a:fld>
            <a:endParaRPr lang="en-GB"/>
          </a:p>
        </p:txBody>
      </p:sp>
    </p:spTree>
    <p:extLst>
      <p:ext uri="{BB962C8B-B14F-4D97-AF65-F5344CB8AC3E}">
        <p14:creationId xmlns:p14="http://schemas.microsoft.com/office/powerpoint/2010/main" val="36898955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defRPr>
            </a:lvl1pPr>
          </a:lstStyle>
          <a:p>
            <a:pPr>
              <a:defRPr/>
            </a:pPr>
            <a:endParaRPr lang="en-GB"/>
          </a:p>
        </p:txBody>
      </p:sp>
      <p:sp>
        <p:nvSpPr>
          <p:cNvPr id="4099" name="Rectangle 3"/>
          <p:cNvSpPr>
            <a:spLocks noGrp="1" noChangeArrowheads="1"/>
          </p:cNvSpPr>
          <p:nvPr>
            <p:ph type="dt" idx="1"/>
          </p:nvPr>
        </p:nvSpPr>
        <p:spPr bwMode="auto">
          <a:xfrm>
            <a:off x="3857636" y="0"/>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fld id="{E91FC3B5-2FB4-4B94-BD59-0DB79769D123}" type="datetime1">
              <a:rPr lang="en-GB"/>
              <a:pPr>
                <a:defRPr/>
              </a:pPr>
              <a:t>18/06/2012</a:t>
            </a:fld>
            <a:endParaRPr lang="en-GB"/>
          </a:p>
        </p:txBody>
      </p:sp>
      <p:sp>
        <p:nvSpPr>
          <p:cNvPr id="13316"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038" y="4722694"/>
            <a:ext cx="5448300" cy="44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4102" name="Rectangle 6"/>
          <p:cNvSpPr>
            <a:spLocks noGrp="1" noChangeArrowheads="1"/>
          </p:cNvSpPr>
          <p:nvPr>
            <p:ph type="ftr" sz="quarter" idx="4"/>
          </p:nvPr>
        </p:nvSpPr>
        <p:spPr bwMode="auto">
          <a:xfrm>
            <a:off x="0"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defRPr>
            </a:lvl1pPr>
          </a:lstStyle>
          <a:p>
            <a:pPr>
              <a:defRPr/>
            </a:pPr>
            <a:endParaRPr lang="en-GB"/>
          </a:p>
        </p:txBody>
      </p:sp>
      <p:sp>
        <p:nvSpPr>
          <p:cNvPr id="4103" name="Rectangle 7"/>
          <p:cNvSpPr>
            <a:spLocks noGrp="1" noChangeArrowheads="1"/>
          </p:cNvSpPr>
          <p:nvPr>
            <p:ph type="sldNum" sz="quarter" idx="5"/>
          </p:nvPr>
        </p:nvSpPr>
        <p:spPr bwMode="auto">
          <a:xfrm>
            <a:off x="3857636" y="9443662"/>
            <a:ext cx="2951163"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0F12C42-206E-4A6E-8946-48E24F9441CC}" type="slidenum">
              <a:rPr lang="en-GB"/>
              <a:pPr>
                <a:defRPr/>
              </a:pPr>
              <a:t>‹Nr.›</a:t>
            </a:fld>
            <a:endParaRPr lang="en-GB"/>
          </a:p>
        </p:txBody>
      </p:sp>
    </p:spTree>
    <p:extLst>
      <p:ext uri="{BB962C8B-B14F-4D97-AF65-F5344CB8AC3E}">
        <p14:creationId xmlns:p14="http://schemas.microsoft.com/office/powerpoint/2010/main" val="143319851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I suggest modifying the title to </a:t>
            </a:r>
          </a:p>
          <a:p>
            <a:r>
              <a:rPr lang="en-US" dirty="0" smtClean="0"/>
              <a:t>How to retrieve surface radiation and surface albedo from satellites</a:t>
            </a:r>
          </a:p>
          <a:p>
            <a:endParaRPr lang="en-US" dirty="0" smtClean="0"/>
          </a:p>
          <a:p>
            <a:r>
              <a:rPr lang="en-US" dirty="0" smtClean="0"/>
              <a:t>RP:</a:t>
            </a:r>
            <a:r>
              <a:rPr lang="en-US" baseline="0" dirty="0" smtClean="0"/>
              <a:t> done</a:t>
            </a:r>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a:t>
            </a:fld>
            <a:endParaRPr lang="en-GB"/>
          </a:p>
        </p:txBody>
      </p:sp>
    </p:spTree>
    <p:extLst>
      <p:ext uri="{BB962C8B-B14F-4D97-AF65-F5344CB8AC3E}">
        <p14:creationId xmlns:p14="http://schemas.microsoft.com/office/powerpoint/2010/main" val="265995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dirty="0" err="1" smtClean="0"/>
              <a:t>ToA</a:t>
            </a:r>
            <a:r>
              <a:rPr lang="en-US" dirty="0" smtClean="0"/>
              <a:t> Albedo is either derived from GERB or GERB-like-SEVIRI or by converting the AVHRR-radiance to broadband Albedo, maybe this information can be added to the box. The surface albedo in the look-up table is not derived from SEVIRI, but rather comes from a climatology, which indeed is a major issue and (hopefully) will be resolved in the next GAC release and possibly also in the operational chain (will be Heliosat, soon, anyway…).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RP:</a:t>
            </a:r>
            <a:r>
              <a:rPr lang="en-US" baseline="0" dirty="0" smtClean="0"/>
              <a:t> updated slide</a:t>
            </a:r>
            <a:endParaRPr lang="en-US" dirty="0" smtClean="0"/>
          </a:p>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20</a:t>
            </a:fld>
            <a:endParaRPr lang="en-GB"/>
          </a:p>
        </p:txBody>
      </p:sp>
    </p:spTree>
    <p:extLst>
      <p:ext uri="{BB962C8B-B14F-4D97-AF65-F5344CB8AC3E}">
        <p14:creationId xmlns:p14="http://schemas.microsoft.com/office/powerpoint/2010/main" val="382128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21</a:t>
            </a:fld>
            <a:endParaRPr lang="en-GB"/>
          </a:p>
        </p:txBody>
      </p:sp>
    </p:spTree>
    <p:extLst>
      <p:ext uri="{BB962C8B-B14F-4D97-AF65-F5344CB8AC3E}">
        <p14:creationId xmlns:p14="http://schemas.microsoft.com/office/powerpoint/2010/main" val="62589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the sake of time (and not to confuse people) I would suggest not to explain the retrieval of SDL in detail, but rather have only one slide with the information that the SDL is mainly determined by the T and humidity in the lower levels, which cannot be observed from satellite (VIS, IR). Hence, all SDL products from satellite, including from CM SAF, use major information from external data, e.g., from NWP or reanalysis. Only cloud information from satellite slightly modifies the SDL from satellite compared to the original SDL from the used atmospheric model. I could provide you with a figure on the contribution to SDL as a function of height (Ohmura, 2001) I believe… </a:t>
            </a:r>
          </a:p>
          <a:p>
            <a:endParaRPr lang="en-US" dirty="0" smtClean="0"/>
          </a:p>
          <a:p>
            <a:r>
              <a:rPr lang="en-US" dirty="0" smtClean="0"/>
              <a:t>RP:</a:t>
            </a:r>
            <a:r>
              <a:rPr lang="en-US" baseline="0" dirty="0" smtClean="0"/>
              <a:t> very short SDL now, see next slide</a:t>
            </a:r>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22</a:t>
            </a:fld>
            <a:endParaRPr lang="en-GB"/>
          </a:p>
        </p:txBody>
      </p:sp>
    </p:spTree>
    <p:extLst>
      <p:ext uri="{BB962C8B-B14F-4D97-AF65-F5344CB8AC3E}">
        <p14:creationId xmlns:p14="http://schemas.microsoft.com/office/powerpoint/2010/main" val="361038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Maybe you want to define what is ‘black-sky surface albedo’?</a:t>
            </a:r>
          </a:p>
          <a:p>
            <a:endParaRPr lang="en-US" dirty="0" smtClean="0"/>
          </a:p>
          <a:p>
            <a:r>
              <a:rPr lang="en-US" dirty="0" smtClean="0"/>
              <a:t>AR: Defined.</a:t>
            </a:r>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27</a:t>
            </a:fld>
            <a:endParaRPr lang="en-GB"/>
          </a:p>
        </p:txBody>
      </p:sp>
    </p:spTree>
    <p:extLst>
      <p:ext uri="{BB962C8B-B14F-4D97-AF65-F5344CB8AC3E}">
        <p14:creationId xmlns:p14="http://schemas.microsoft.com/office/powerpoint/2010/main" val="103817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Maybe a little less information is sufficient for this audience… </a:t>
            </a:r>
          </a:p>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31</a:t>
            </a:fld>
            <a:endParaRPr lang="en-GB"/>
          </a:p>
        </p:txBody>
      </p:sp>
    </p:spTree>
    <p:extLst>
      <p:ext uri="{BB962C8B-B14F-4D97-AF65-F5344CB8AC3E}">
        <p14:creationId xmlns:p14="http://schemas.microsoft.com/office/powerpoint/2010/main" val="1717091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Try to put less text on the slide! </a:t>
            </a:r>
          </a:p>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32</a:t>
            </a:fld>
            <a:endParaRPr lang="en-GB"/>
          </a:p>
        </p:txBody>
      </p:sp>
    </p:spTree>
    <p:extLst>
      <p:ext uri="{BB962C8B-B14F-4D97-AF65-F5344CB8AC3E}">
        <p14:creationId xmlns:p14="http://schemas.microsoft.com/office/powerpoint/2010/main" val="183288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FB148-61DF-48B7-8EB7-DB6D1BBF63BE}" type="slidenum">
              <a:rPr lang="de-DE">
                <a:solidFill>
                  <a:prstClr val="black"/>
                </a:solidFill>
              </a:rPr>
              <a:pPr/>
              <a:t>3</a:t>
            </a:fld>
            <a:endParaRPr lang="de-DE">
              <a:solidFill>
                <a:prstClr val="black"/>
              </a:solidFill>
            </a:endParaRPr>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r>
              <a:rPr lang="de-DE" dirty="0"/>
              <a:t>IAPP: International ATOVS Processing Package, NC schickt noch Paper</a:t>
            </a:r>
          </a:p>
          <a:p>
            <a:r>
              <a:rPr lang="de-DE" dirty="0"/>
              <a:t>*ATOVS = AMSU-A + AMSU-B(MHS) + </a:t>
            </a:r>
            <a:r>
              <a:rPr lang="de-DE" dirty="0" smtClean="0"/>
              <a:t>HIRS</a:t>
            </a:r>
          </a:p>
          <a:p>
            <a:endParaRPr lang="de-D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err="1" smtClean="0"/>
              <a:t>Please</a:t>
            </a:r>
            <a:r>
              <a:rPr lang="de-DE" dirty="0" smtClean="0"/>
              <a:t> </a:t>
            </a:r>
            <a:r>
              <a:rPr lang="de-DE" dirty="0" err="1" smtClean="0"/>
              <a:t>highlight</a:t>
            </a:r>
            <a:r>
              <a:rPr lang="de-DE" dirty="0" smtClean="0"/>
              <a:t> </a:t>
            </a:r>
            <a:r>
              <a:rPr lang="de-DE" dirty="0" err="1" smtClean="0"/>
              <a:t>the</a:t>
            </a:r>
            <a:r>
              <a:rPr lang="de-DE" dirty="0" smtClean="0"/>
              <a:t> </a:t>
            </a:r>
            <a:r>
              <a:rPr lang="de-DE" dirty="0" err="1" smtClean="0"/>
              <a:t>contents</a:t>
            </a:r>
            <a:r>
              <a:rPr lang="de-DE" dirty="0" smtClean="0"/>
              <a:t> </a:t>
            </a:r>
            <a:r>
              <a:rPr lang="de-DE" dirty="0" err="1" smtClean="0"/>
              <a:t>of</a:t>
            </a:r>
            <a:r>
              <a:rPr lang="de-DE" dirty="0" smtClean="0"/>
              <a:t> </a:t>
            </a:r>
            <a:r>
              <a:rPr lang="de-DE" dirty="0" err="1" smtClean="0"/>
              <a:t>this</a:t>
            </a:r>
            <a:r>
              <a:rPr lang="de-DE" dirty="0" smtClean="0"/>
              <a:t> </a:t>
            </a:r>
            <a:r>
              <a:rPr lang="de-DE" dirty="0" err="1" smtClean="0"/>
              <a:t>presentation</a:t>
            </a:r>
            <a:endParaRPr lang="de-DE" dirty="0" smtClean="0"/>
          </a:p>
          <a:p>
            <a:r>
              <a:rPr lang="de-DE" dirty="0" smtClean="0"/>
              <a:t>RP: </a:t>
            </a:r>
            <a:r>
              <a:rPr lang="de-DE" dirty="0" err="1" smtClean="0"/>
              <a:t>already</a:t>
            </a:r>
            <a:r>
              <a:rPr lang="de-DE" baseline="0" dirty="0" smtClean="0"/>
              <a:t> </a:t>
            </a:r>
            <a:r>
              <a:rPr lang="de-DE" baseline="0" dirty="0" err="1" smtClean="0"/>
              <a:t>done</a:t>
            </a:r>
            <a:r>
              <a:rPr lang="de-DE" baseline="0" dirty="0" smtClean="0"/>
              <a:t>, </a:t>
            </a:r>
            <a:r>
              <a:rPr lang="de-DE" baseline="0" dirty="0" err="1" smtClean="0"/>
              <a:t>Surface</a:t>
            </a:r>
            <a:r>
              <a:rPr lang="de-DE" baseline="0" dirty="0" smtClean="0"/>
              <a:t> Albedo Fehlt !?</a:t>
            </a: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9</a:t>
            </a:fld>
            <a:endParaRPr lang="en-GB"/>
          </a:p>
        </p:txBody>
      </p:sp>
    </p:spTree>
    <p:extLst>
      <p:ext uri="{BB962C8B-B14F-4D97-AF65-F5344CB8AC3E}">
        <p14:creationId xmlns:p14="http://schemas.microsoft.com/office/powerpoint/2010/main" val="29861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11</a:t>
            </a:fld>
            <a:endParaRPr lang="en-GB"/>
          </a:p>
        </p:txBody>
      </p:sp>
    </p:spTree>
    <p:extLst>
      <p:ext uri="{BB962C8B-B14F-4D97-AF65-F5344CB8AC3E}">
        <p14:creationId xmlns:p14="http://schemas.microsoft.com/office/powerpoint/2010/main" val="327508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Question</a:t>
            </a:r>
            <a:r>
              <a:rPr lang="en-US" baseline="0" dirty="0" smtClean="0"/>
              <a:t> to the participants: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CAL for Overcast and clear sky conditions?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happens with freshly fallen snow? Cal &lt; 0, 0&lt;</a:t>
            </a:r>
            <a:r>
              <a:rPr lang="en-US" baseline="0" dirty="0" err="1" smtClean="0"/>
              <a:t>cal</a:t>
            </a:r>
            <a:r>
              <a:rPr lang="en-US" baseline="0" dirty="0" smtClean="0"/>
              <a:t>&lt;1, </a:t>
            </a:r>
            <a:r>
              <a:rPr lang="en-US" baseline="0" dirty="0" err="1" smtClean="0"/>
              <a:t>cal</a:t>
            </a:r>
            <a:r>
              <a:rPr lang="en-US" baseline="0" dirty="0" smtClean="0"/>
              <a:t>&gt;1</a:t>
            </a:r>
            <a:endParaRPr lang="en-US" dirty="0" smtClean="0"/>
          </a:p>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12</a:t>
            </a:fld>
            <a:endParaRPr lang="en-GB"/>
          </a:p>
        </p:txBody>
      </p:sp>
    </p:spTree>
    <p:extLst>
      <p:ext uri="{BB962C8B-B14F-4D97-AF65-F5344CB8AC3E}">
        <p14:creationId xmlns:p14="http://schemas.microsoft.com/office/powerpoint/2010/main" val="250187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benefits and challenges refer to the operational products and not to the look-up table approach… Please remove/modify, this retrieval has also been used for GAC which is (at least is supposed to be) a dataset… </a:t>
            </a:r>
          </a:p>
          <a:p>
            <a:r>
              <a:rPr lang="en-US" dirty="0" smtClean="0"/>
              <a:t>You could still include benefits/challenges  of the retrieval methods: </a:t>
            </a:r>
          </a:p>
          <a:p>
            <a:r>
              <a:rPr lang="en-US" dirty="0" smtClean="0"/>
              <a:t>+ physical approach</a:t>
            </a:r>
          </a:p>
          <a:p>
            <a:r>
              <a:rPr lang="en-US" dirty="0" smtClean="0"/>
              <a:t>+ applicable to polar-orbiting satellite data </a:t>
            </a:r>
          </a:p>
          <a:p>
            <a:r>
              <a:rPr lang="en-US" dirty="0" smtClean="0"/>
              <a:t>- </a:t>
            </a:r>
            <a:r>
              <a:rPr lang="en-US" dirty="0" err="1" smtClean="0"/>
              <a:t>multispectal</a:t>
            </a:r>
            <a:r>
              <a:rPr lang="en-US" dirty="0" smtClean="0"/>
              <a:t> information required for cloud detection</a:t>
            </a:r>
          </a:p>
          <a:p>
            <a:r>
              <a:rPr lang="en-US" dirty="0" smtClean="0"/>
              <a:t>- auxiliary data required (surface albedo)</a:t>
            </a:r>
          </a:p>
          <a:p>
            <a:endParaRPr lang="en-US" dirty="0" smtClean="0"/>
          </a:p>
          <a:p>
            <a:r>
              <a:rPr lang="en-US" dirty="0" smtClean="0"/>
              <a:t>RP:</a:t>
            </a:r>
            <a:r>
              <a:rPr lang="en-US" baseline="0" dirty="0" smtClean="0"/>
              <a:t> changed/updated slide</a:t>
            </a:r>
            <a:endParaRPr lang="en-US" dirty="0" smtClean="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16</a:t>
            </a:fld>
            <a:endParaRPr lang="en-GB"/>
          </a:p>
        </p:txBody>
      </p:sp>
    </p:spTree>
    <p:extLst>
      <p:ext uri="{BB962C8B-B14F-4D97-AF65-F5344CB8AC3E}">
        <p14:creationId xmlns:p14="http://schemas.microsoft.com/office/powerpoint/2010/main" val="3870529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17</a:t>
            </a:fld>
            <a:endParaRPr lang="en-GB"/>
          </a:p>
        </p:txBody>
      </p:sp>
    </p:spTree>
    <p:extLst>
      <p:ext uri="{BB962C8B-B14F-4D97-AF65-F5344CB8AC3E}">
        <p14:creationId xmlns:p14="http://schemas.microsoft.com/office/powerpoint/2010/main" val="28429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might mention this in the presentation, but it might be good to also include it in the slides, that this scheme first separates clear-sky and cloudy-sky scenes using the cloud detection.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RP: which</a:t>
            </a:r>
            <a:r>
              <a:rPr lang="en-US" baseline="0" dirty="0" smtClean="0"/>
              <a:t> cloud detection?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Based on this information, either the clear-sky gnu magic is used or the look-up table is applied. </a:t>
            </a:r>
          </a:p>
          <a:p>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18</a:t>
            </a:fld>
            <a:endParaRPr lang="en-GB"/>
          </a:p>
        </p:txBody>
      </p:sp>
    </p:spTree>
    <p:extLst>
      <p:ext uri="{BB962C8B-B14F-4D97-AF65-F5344CB8AC3E}">
        <p14:creationId xmlns:p14="http://schemas.microsoft.com/office/powerpoint/2010/main" val="62589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might mention this in the presentation, but it might be good to also include it in the slides, that this scheme first separates clear-sky and cloudy-sky scenes using the cloud detection.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RP: which</a:t>
            </a:r>
            <a:r>
              <a:rPr lang="en-US" baseline="0" dirty="0" smtClean="0"/>
              <a:t> cloud detection?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Based on this information, either the clear-sky gnu magic is used or the look-up table is applied. </a:t>
            </a:r>
          </a:p>
          <a:p>
            <a:endParaRPr lang="en-US" dirty="0" smtClean="0"/>
          </a:p>
          <a:p>
            <a:r>
              <a:rPr lang="en-US" dirty="0" smtClean="0"/>
              <a:t>RP: changed slides</a:t>
            </a:r>
            <a:endParaRPr lang="en-US" dirty="0"/>
          </a:p>
        </p:txBody>
      </p:sp>
      <p:sp>
        <p:nvSpPr>
          <p:cNvPr id="4" name="Datumsplatzhalter 3"/>
          <p:cNvSpPr>
            <a:spLocks noGrp="1"/>
          </p:cNvSpPr>
          <p:nvPr>
            <p:ph type="dt" idx="10"/>
          </p:nvPr>
        </p:nvSpPr>
        <p:spPr/>
        <p:txBody>
          <a:bodyPr/>
          <a:lstStyle/>
          <a:p>
            <a:pPr>
              <a:defRPr/>
            </a:pPr>
            <a:fld id="{E91FC3B5-2FB4-4B94-BD59-0DB79769D123}" type="datetime1">
              <a:rPr lang="en-GB" smtClean="0"/>
              <a:pPr>
                <a:defRPr/>
              </a:pPr>
              <a:t>18/06/2012</a:t>
            </a:fld>
            <a:endParaRPr lang="en-GB"/>
          </a:p>
        </p:txBody>
      </p:sp>
      <p:sp>
        <p:nvSpPr>
          <p:cNvPr id="5" name="Foliennummernplatzhalter 4"/>
          <p:cNvSpPr>
            <a:spLocks noGrp="1"/>
          </p:cNvSpPr>
          <p:nvPr>
            <p:ph type="sldNum" sz="quarter" idx="11"/>
          </p:nvPr>
        </p:nvSpPr>
        <p:spPr/>
        <p:txBody>
          <a:bodyPr/>
          <a:lstStyle/>
          <a:p>
            <a:pPr>
              <a:defRPr/>
            </a:pPr>
            <a:fld id="{30F12C42-206E-4A6E-8946-48E24F9441CC}" type="slidenum">
              <a:rPr lang="en-GB" smtClean="0"/>
              <a:pPr>
                <a:defRPr/>
              </a:pPr>
              <a:t>19</a:t>
            </a:fld>
            <a:endParaRPr lang="en-GB"/>
          </a:p>
        </p:txBody>
      </p:sp>
    </p:spTree>
    <p:extLst>
      <p:ext uri="{BB962C8B-B14F-4D97-AF65-F5344CB8AC3E}">
        <p14:creationId xmlns:p14="http://schemas.microsoft.com/office/powerpoint/2010/main" val="625891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a:alphaModFix amt="95000"/>
            <a:lum/>
          </a:blip>
          <a:srcRect/>
          <a:stretch>
            <a:fillRect l="20000" t="20000" b="-20000"/>
          </a:stretch>
        </a:blipFill>
        <a:effectLst/>
      </p:bgPr>
    </p:bg>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4572000" y="387350"/>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algn="ctr" eaLnBrk="0" fontAlgn="base" hangingPunct="0">
              <a:spcBef>
                <a:spcPct val="20000"/>
              </a:spcBef>
              <a:spcAft>
                <a:spcPct val="0"/>
              </a:spcAft>
              <a:defRPr sz="2100">
                <a:solidFill>
                  <a:schemeClr val="tx1"/>
                </a:solidFill>
                <a:latin typeface="Arial" charset="0"/>
              </a:defRPr>
            </a:lvl6pPr>
            <a:lvl7pPr marL="2971800" indent="-228600" algn="ctr" eaLnBrk="0" fontAlgn="base" hangingPunct="0">
              <a:spcBef>
                <a:spcPct val="20000"/>
              </a:spcBef>
              <a:spcAft>
                <a:spcPct val="0"/>
              </a:spcAft>
              <a:defRPr sz="2100">
                <a:solidFill>
                  <a:schemeClr val="tx1"/>
                </a:solidFill>
                <a:latin typeface="Arial" charset="0"/>
              </a:defRPr>
            </a:lvl7pPr>
            <a:lvl8pPr marL="3429000" indent="-228600" algn="ctr" eaLnBrk="0" fontAlgn="base" hangingPunct="0">
              <a:spcBef>
                <a:spcPct val="20000"/>
              </a:spcBef>
              <a:spcAft>
                <a:spcPct val="0"/>
              </a:spcAft>
              <a:defRPr sz="2100">
                <a:solidFill>
                  <a:schemeClr val="tx1"/>
                </a:solidFill>
                <a:latin typeface="Arial" charset="0"/>
              </a:defRPr>
            </a:lvl8pPr>
            <a:lvl9pPr marL="3886200" indent="-228600" algn="ctr" eaLnBrk="0" fontAlgn="base" hangingPunct="0">
              <a:spcBef>
                <a:spcPct val="20000"/>
              </a:spcBef>
              <a:spcAft>
                <a:spcPct val="0"/>
              </a:spcAft>
              <a:defRPr sz="2100">
                <a:solidFill>
                  <a:schemeClr val="tx1"/>
                </a:solidFill>
                <a:latin typeface="Arial" charset="0"/>
              </a:defRPr>
            </a:lvl9pPr>
          </a:lstStyle>
          <a:p>
            <a:pPr algn="l">
              <a:lnSpc>
                <a:spcPct val="105000"/>
              </a:lnSpc>
              <a:spcBef>
                <a:spcPct val="50000"/>
              </a:spcBef>
              <a:defRPr/>
            </a:pPr>
            <a:r>
              <a:rPr lang="en-GB" sz="800" smtClean="0"/>
              <a:t>Federal Department of Home Affairs FDHA</a:t>
            </a:r>
            <a:br>
              <a:rPr lang="en-GB" sz="800" smtClean="0"/>
            </a:br>
            <a:r>
              <a:rPr lang="en-GB" sz="800" b="1" smtClean="0"/>
              <a:t>Federal Office of Meteorology and Climatology  MeteoSwiss</a:t>
            </a:r>
            <a:endParaRPr lang="en-GB" sz="800" smtClean="0"/>
          </a:p>
        </p:txBody>
      </p:sp>
      <p:pic>
        <p:nvPicPr>
          <p:cNvPr id="6" name="Picture 6" descr="Bund_e_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387350"/>
            <a:ext cx="1993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logo__cmsaf__neu__de,property=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765175"/>
            <a:ext cx="20161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ctrTitle"/>
          </p:nvPr>
        </p:nvSpPr>
        <p:spPr>
          <a:xfrm>
            <a:off x="1296988" y="2320925"/>
            <a:ext cx="7429500" cy="2773363"/>
          </a:xfrm>
        </p:spPr>
        <p:txBody>
          <a:bodyPr/>
          <a:lstStyle>
            <a:lvl1pPr>
              <a:defRPr sz="5200"/>
            </a:lvl1pPr>
          </a:lstStyle>
          <a:p>
            <a:pPr lvl="0"/>
            <a:r>
              <a:rPr lang="de-DE" noProof="0" smtClean="0"/>
              <a:t>Titelmasterformat durch Klicken bearbeiten</a:t>
            </a:r>
            <a:endParaRPr lang="en-GB" noProof="0" smtClean="0"/>
          </a:p>
        </p:txBody>
      </p:sp>
      <p:sp>
        <p:nvSpPr>
          <p:cNvPr id="52228" name="Rectangle 4"/>
          <p:cNvSpPr>
            <a:spLocks noGrp="1" noChangeArrowheads="1"/>
          </p:cNvSpPr>
          <p:nvPr>
            <p:ph type="subTitle" idx="1"/>
          </p:nvPr>
        </p:nvSpPr>
        <p:spPr>
          <a:xfrm>
            <a:off x="1285875" y="5299075"/>
            <a:ext cx="7429500" cy="1055688"/>
          </a:xfrm>
        </p:spPr>
        <p:txBody>
          <a:bodyPr/>
          <a:lstStyle>
            <a:lvl1pPr marL="0" indent="0">
              <a:buFontTx/>
              <a:buNone/>
              <a:defRPr sz="3200"/>
            </a:lvl1pPr>
          </a:lstStyle>
          <a:p>
            <a:pPr lvl="0"/>
            <a:r>
              <a:rPr lang="de-DE" noProof="0" smtClean="0"/>
              <a:t>Formatvorlage des Untertitelmasters durch Klicken bearbeiten</a:t>
            </a:r>
            <a:endParaRPr lang="en-GB" noProof="0" smtClean="0"/>
          </a:p>
        </p:txBody>
      </p:sp>
    </p:spTree>
    <p:extLst>
      <p:ext uri="{BB962C8B-B14F-4D97-AF65-F5344CB8AC3E}">
        <p14:creationId xmlns:p14="http://schemas.microsoft.com/office/powerpoint/2010/main" val="3272529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55822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59246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234999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7288"/>
            <a:ext cx="2057400" cy="5395912"/>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1157288"/>
            <a:ext cx="6019800" cy="5395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220177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7288"/>
            <a:ext cx="8229600" cy="569912"/>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873250"/>
            <a:ext cx="40386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hart Placeholder 3"/>
          <p:cNvSpPr>
            <a:spLocks noGrp="1"/>
          </p:cNvSpPr>
          <p:nvPr>
            <p:ph type="chart" sz="half" idx="2"/>
          </p:nvPr>
        </p:nvSpPr>
        <p:spPr>
          <a:xfrm>
            <a:off x="4648200" y="1873250"/>
            <a:ext cx="4038600" cy="4679950"/>
          </a:xfrm>
        </p:spPr>
        <p:txBody>
          <a:bodyPr/>
          <a:lstStyle/>
          <a:p>
            <a:r>
              <a:rPr lang="en-US" smtClean="0"/>
              <a:t>Click icon to add chart</a:t>
            </a:r>
            <a:endParaRPr lang="fi-FI"/>
          </a:p>
        </p:txBody>
      </p:sp>
      <p:sp>
        <p:nvSpPr>
          <p:cNvPr id="5" name="Date Placeholder 4"/>
          <p:cNvSpPr>
            <a:spLocks noGrp="1"/>
          </p:cNvSpPr>
          <p:nvPr>
            <p:ph type="dt" sz="half" idx="10"/>
          </p:nvPr>
        </p:nvSpPr>
        <p:spPr>
          <a:xfrm>
            <a:off x="6051550" y="6624638"/>
            <a:ext cx="2133600" cy="173037"/>
          </a:xfrm>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a:xfrm>
            <a:off x="533400" y="6624638"/>
            <a:ext cx="2895600" cy="173037"/>
          </a:xfrm>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7" name="Slide Number Placeholder 6"/>
          <p:cNvSpPr>
            <a:spLocks noGrp="1"/>
          </p:cNvSpPr>
          <p:nvPr>
            <p:ph type="sldNum" sz="quarter" idx="12"/>
          </p:nvPr>
        </p:nvSpPr>
        <p:spPr>
          <a:xfrm>
            <a:off x="8229600" y="6624638"/>
            <a:ext cx="492125" cy="173037"/>
          </a:xfrm>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125591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‹Nr.›</a:t>
            </a:fld>
            <a:endParaRPr lang="de-CH" dirty="0"/>
          </a:p>
        </p:txBody>
      </p:sp>
      <p:sp>
        <p:nvSpPr>
          <p:cNvPr id="6" name="Inhaltsplatzhalter 5"/>
          <p:cNvSpPr>
            <a:spLocks noGrp="1"/>
          </p:cNvSpPr>
          <p:nvPr>
            <p:ph sz="quarter" idx="12"/>
          </p:nvPr>
        </p:nvSpPr>
        <p:spPr>
          <a:xfrm>
            <a:off x="1296000" y="1412875"/>
            <a:ext cx="7417073" cy="4608513"/>
          </a:xfrm>
        </p:spPr>
        <p:txBody>
          <a:bodyPr/>
          <a:lstStyle>
            <a:lvl2pPr>
              <a:buClrTx/>
              <a:defRPr/>
            </a:lvl2pPr>
            <a:lvl3pPr>
              <a:buClrTx/>
              <a:defRPr/>
            </a:lvl3pPr>
            <a:lvl4pPr>
              <a:buClrTx/>
              <a:defRPr/>
            </a:lvl4pPr>
            <a:lvl5pPr>
              <a:buClrTx/>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Titel 4"/>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01581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32" name="Group 12"/>
          <p:cNvGrpSpPr>
            <a:grpSpLocks/>
          </p:cNvGrpSpPr>
          <p:nvPr/>
        </p:nvGrpSpPr>
        <p:grpSpPr bwMode="auto">
          <a:xfrm>
            <a:off x="0" y="0"/>
            <a:ext cx="9144000" cy="6861175"/>
            <a:chOff x="0" y="0"/>
            <a:chExt cx="5760" cy="4322"/>
          </a:xfrm>
        </p:grpSpPr>
        <p:pic>
          <p:nvPicPr>
            <p:cNvPr id="5131" name="Picture 11" descr="ppt_layout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760" cy="4322"/>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7" y="264"/>
              <a:ext cx="1581" cy="273"/>
            </a:xfrm>
            <a:prstGeom prst="rect">
              <a:avLst/>
            </a:prstGeom>
            <a:noFill/>
            <a:extLst>
              <a:ext uri="{909E8E84-426E-40DD-AFC4-6F175D3DCCD1}">
                <a14:hiddenFill xmlns:a14="http://schemas.microsoft.com/office/drawing/2010/main">
                  <a:solidFill>
                    <a:srgbClr val="FFFFFF"/>
                  </a:solidFill>
                </a14:hiddenFill>
              </a:ext>
            </a:extLst>
          </p:spPr>
        </p:pic>
      </p:grpSp>
      <p:sp>
        <p:nvSpPr>
          <p:cNvPr id="5123" name="Rectangle 3"/>
          <p:cNvSpPr>
            <a:spLocks noGrp="1" noChangeArrowheads="1"/>
          </p:cNvSpPr>
          <p:nvPr>
            <p:ph type="ctrTitle"/>
          </p:nvPr>
        </p:nvSpPr>
        <p:spPr>
          <a:xfrm>
            <a:off x="423863" y="1501775"/>
            <a:ext cx="4529137" cy="2155825"/>
          </a:xfrm>
        </p:spPr>
        <p:txBody>
          <a:bodyPr wrap="square" anchor="ctr"/>
          <a:lstStyle>
            <a:lvl1pPr>
              <a:defRPr/>
            </a:lvl1pPr>
          </a:lstStyle>
          <a:p>
            <a:pPr lvl="0"/>
            <a:r>
              <a:rPr lang="en-US" noProof="0" smtClean="0"/>
              <a:t>Click to edit Master title style</a:t>
            </a:r>
            <a:endParaRPr lang="fi-FI" noProof="0" smtClean="0"/>
          </a:p>
        </p:txBody>
      </p:sp>
      <p:sp>
        <p:nvSpPr>
          <p:cNvPr id="5124" name="Rectangle 4"/>
          <p:cNvSpPr>
            <a:spLocks noGrp="1" noChangeArrowheads="1"/>
          </p:cNvSpPr>
          <p:nvPr>
            <p:ph type="subTitle" idx="1"/>
          </p:nvPr>
        </p:nvSpPr>
        <p:spPr>
          <a:xfrm>
            <a:off x="412750" y="3886200"/>
            <a:ext cx="4540250" cy="1752600"/>
          </a:xfrm>
        </p:spPr>
        <p:txBody>
          <a:bodyPr/>
          <a:lstStyle>
            <a:lvl1pPr marL="0" indent="0">
              <a:buFontTx/>
              <a:buNone/>
              <a:defRPr/>
            </a:lvl1pPr>
          </a:lstStyle>
          <a:p>
            <a:pPr lvl="0"/>
            <a:r>
              <a:rPr lang="en-US" noProof="0" smtClean="0"/>
              <a:t>Click to edit Master subtitle style</a:t>
            </a:r>
            <a:endParaRPr lang="fi-FI" noProof="0" smtClean="0"/>
          </a:p>
        </p:txBody>
      </p:sp>
      <p:sp>
        <p:nvSpPr>
          <p:cNvPr id="5125" name="Rectangle 5"/>
          <p:cNvSpPr>
            <a:spLocks noGrp="1" noChangeArrowheads="1"/>
          </p:cNvSpPr>
          <p:nvPr>
            <p:ph type="dt" sz="half" idx="2"/>
          </p:nvPr>
        </p:nvSpPr>
        <p:spPr>
          <a:xfrm>
            <a:off x="531813" y="6624638"/>
            <a:ext cx="2133600" cy="173037"/>
          </a:xfrm>
        </p:spPr>
        <p:txBody>
          <a:bodyPr wrap="square"/>
          <a:lstStyle>
            <a:lvl1pPr algn="l">
              <a:defRPr/>
            </a:lvl1pPr>
          </a:lstStyle>
          <a:p>
            <a:endParaRPr lang="fi-FI">
              <a:solidFill>
                <a:srgbClr val="000000"/>
              </a:solidFill>
            </a:endParaRPr>
          </a:p>
        </p:txBody>
      </p:sp>
    </p:spTree>
    <p:extLst>
      <p:ext uri="{BB962C8B-B14F-4D97-AF65-F5344CB8AC3E}">
        <p14:creationId xmlns:p14="http://schemas.microsoft.com/office/powerpoint/2010/main" val="138591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355137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i-FI">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315938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873250"/>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873250"/>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fi-FI">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131254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fi-FI">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404790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fi-FI">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243668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i-FI">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fi-FI" smtClean="0">
                <a:solidFill>
                  <a:srgbClr val="000000"/>
                </a:solidFill>
              </a:rPr>
              <a:t>CM SAF Event Week, Surface radiation retrieval</a:t>
            </a:r>
            <a:endParaRPr lang="fi-FI">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8567117-DBC0-400B-B1CD-3482E7E6CBCE}" type="slidenum">
              <a:rPr lang="fi-FI" smtClean="0">
                <a:solidFill>
                  <a:srgbClr val="000000"/>
                </a:solidFill>
              </a:rPr>
              <a:pPr/>
              <a:t>‹Nr.›</a:t>
            </a:fld>
            <a:endParaRPr lang="fi-FI">
              <a:solidFill>
                <a:srgbClr val="000000"/>
              </a:solidFill>
            </a:endParaRPr>
          </a:p>
        </p:txBody>
      </p:sp>
    </p:spTree>
    <p:extLst>
      <p:ext uri="{BB962C8B-B14F-4D97-AF65-F5344CB8AC3E}">
        <p14:creationId xmlns:p14="http://schemas.microsoft.com/office/powerpoint/2010/main" val="911938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3400" y="304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algn="ctr" eaLnBrk="0" fontAlgn="base" hangingPunct="0">
              <a:spcBef>
                <a:spcPct val="20000"/>
              </a:spcBef>
              <a:spcAft>
                <a:spcPct val="0"/>
              </a:spcAft>
              <a:defRPr sz="2100">
                <a:solidFill>
                  <a:schemeClr val="tx1"/>
                </a:solidFill>
                <a:latin typeface="Arial" charset="0"/>
              </a:defRPr>
            </a:lvl6pPr>
            <a:lvl7pPr marL="2971800" indent="-228600" algn="ctr" eaLnBrk="0" fontAlgn="base" hangingPunct="0">
              <a:spcBef>
                <a:spcPct val="20000"/>
              </a:spcBef>
              <a:spcAft>
                <a:spcPct val="0"/>
              </a:spcAft>
              <a:defRPr sz="2100">
                <a:solidFill>
                  <a:schemeClr val="tx1"/>
                </a:solidFill>
                <a:latin typeface="Arial" charset="0"/>
              </a:defRPr>
            </a:lvl7pPr>
            <a:lvl8pPr marL="3429000" indent="-228600" algn="ctr" eaLnBrk="0" fontAlgn="base" hangingPunct="0">
              <a:spcBef>
                <a:spcPct val="20000"/>
              </a:spcBef>
              <a:spcAft>
                <a:spcPct val="0"/>
              </a:spcAft>
              <a:defRPr sz="2100">
                <a:solidFill>
                  <a:schemeClr val="tx1"/>
                </a:solidFill>
                <a:latin typeface="Arial" charset="0"/>
              </a:defRPr>
            </a:lvl8pPr>
            <a:lvl9pPr marL="3886200" indent="-228600" algn="ctr" eaLnBrk="0" fontAlgn="base" hangingPunct="0">
              <a:spcBef>
                <a:spcPct val="20000"/>
              </a:spcBef>
              <a:spcAft>
                <a:spcPct val="0"/>
              </a:spcAft>
              <a:defRPr sz="2100">
                <a:solidFill>
                  <a:schemeClr val="tx1"/>
                </a:solidFill>
                <a:latin typeface="Arial" charset="0"/>
              </a:defRPr>
            </a:lvl9pPr>
          </a:lstStyle>
          <a:p>
            <a:pPr algn="l">
              <a:spcBef>
                <a:spcPct val="50000"/>
              </a:spcBef>
              <a:defRPr/>
            </a:pPr>
            <a:endParaRPr lang="de-DE" sz="2400" smtClean="0"/>
          </a:p>
        </p:txBody>
      </p:sp>
      <p:sp>
        <p:nvSpPr>
          <p:cNvPr id="1027" name="Rectangle 3"/>
          <p:cNvSpPr>
            <a:spLocks noGrp="1" noChangeArrowheads="1"/>
          </p:cNvSpPr>
          <p:nvPr>
            <p:ph type="title"/>
          </p:nvPr>
        </p:nvSpPr>
        <p:spPr bwMode="auto">
          <a:xfrm>
            <a:off x="1296988" y="323850"/>
            <a:ext cx="6875462"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Der Titel kann einzeilig sein</a:t>
            </a:r>
          </a:p>
        </p:txBody>
      </p:sp>
      <p:sp>
        <p:nvSpPr>
          <p:cNvPr id="1028" name="Rectangle 4"/>
          <p:cNvSpPr>
            <a:spLocks noGrp="1" noChangeArrowheads="1"/>
          </p:cNvSpPr>
          <p:nvPr>
            <p:ph type="body" idx="1"/>
          </p:nvPr>
        </p:nvSpPr>
        <p:spPr bwMode="auto">
          <a:xfrm>
            <a:off x="1295400" y="1330325"/>
            <a:ext cx="7472363"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Um den Fliesstext übersichtlich zu halten, sollten Abschnitte</a:t>
            </a:r>
          </a:p>
          <a:p>
            <a:pPr lvl="0"/>
            <a:r>
              <a:rPr lang="en-GB" smtClean="0"/>
              <a:t>gemacht werden. Diese werden zur besseren Lesbarkeit</a:t>
            </a:r>
          </a:p>
          <a:p>
            <a:pPr lvl="0"/>
            <a:r>
              <a:rPr lang="en-GB" smtClean="0"/>
              <a:t>jeweils mit eine Blindzeile getrennt.</a:t>
            </a:r>
            <a:br>
              <a:rPr lang="en-GB" smtClean="0"/>
            </a:br>
            <a:endParaRPr lang="en-GB" smtClean="0"/>
          </a:p>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1031" name="Line 7"/>
          <p:cNvSpPr>
            <a:spLocks noChangeShapeType="1"/>
          </p:cNvSpPr>
          <p:nvPr/>
        </p:nvSpPr>
        <p:spPr bwMode="auto">
          <a:xfrm flipH="1">
            <a:off x="1285875" y="6162675"/>
            <a:ext cx="7496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pic>
        <p:nvPicPr>
          <p:cNvPr id="1032" name="Picture 8" descr="Wap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87350"/>
            <a:ext cx="292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logo__cmsaf__neu__de,property=defau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333375"/>
            <a:ext cx="1219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3"/>
          </p:nvPr>
        </p:nvSpPr>
        <p:spPr>
          <a:xfrm>
            <a:off x="1285875" y="6162675"/>
            <a:ext cx="4758718" cy="218653"/>
          </a:xfrm>
          <a:prstGeom prst="rect">
            <a:avLst/>
          </a:prstGeom>
        </p:spPr>
        <p:txBody>
          <a:bodyPr vert="horz" lIns="36000" tIns="18000" rIns="36000" bIns="18000" rtlCol="0" anchor="t" anchorCtr="0"/>
          <a:lstStyle>
            <a:lvl1pPr algn="l">
              <a:defRPr sz="1200" b="0">
                <a:solidFill>
                  <a:schemeClr val="tx1"/>
                </a:solidFill>
              </a:defRPr>
            </a:lvl1pPr>
          </a:lstStyle>
          <a:p>
            <a:endParaRPr lang="de-CH" dirty="0"/>
          </a:p>
        </p:txBody>
      </p:sp>
      <p:sp>
        <p:nvSpPr>
          <p:cNvPr id="4" name="Foliennummernplatzhalter 3"/>
          <p:cNvSpPr>
            <a:spLocks noGrp="1"/>
          </p:cNvSpPr>
          <p:nvPr>
            <p:ph type="sldNum" sz="quarter" idx="4"/>
          </p:nvPr>
        </p:nvSpPr>
        <p:spPr>
          <a:xfrm>
            <a:off x="6624228" y="6170642"/>
            <a:ext cx="2157822" cy="216024"/>
          </a:xfrm>
          <a:prstGeom prst="rect">
            <a:avLst/>
          </a:prstGeom>
        </p:spPr>
        <p:txBody>
          <a:bodyPr vert="horz" lIns="36000" tIns="18000" rIns="36000" bIns="18000" rtlCol="0" anchor="t" anchorCtr="0"/>
          <a:lstStyle>
            <a:lvl1pPr algn="r">
              <a:defRPr sz="1200">
                <a:solidFill>
                  <a:schemeClr val="tx1"/>
                </a:solidFill>
              </a:defRPr>
            </a:lvl1pPr>
          </a:lstStyle>
          <a:p>
            <a:fld id="{D26A2453-F84A-4F2D-B64B-3CEB000D76D7}"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timing>
    <p:tnLst>
      <p:par>
        <p:cTn id="1" dur="indefinite" restart="never" nodeType="tmRoot"/>
      </p:par>
    </p:tnLst>
  </p:timing>
  <p:hf hd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pitchFamily="34" charset="0"/>
        </a:defRPr>
      </a:lvl2pPr>
      <a:lvl3pPr algn="l" rtl="0" eaLnBrk="1" fontAlgn="base" hangingPunct="1">
        <a:spcBef>
          <a:spcPct val="0"/>
        </a:spcBef>
        <a:spcAft>
          <a:spcPct val="0"/>
        </a:spcAft>
        <a:defRPr sz="3200" b="1">
          <a:solidFill>
            <a:schemeClr val="tx1"/>
          </a:solidFill>
          <a:latin typeface="Arial" pitchFamily="34" charset="0"/>
        </a:defRPr>
      </a:lvl3pPr>
      <a:lvl4pPr algn="l" rtl="0" eaLnBrk="1" fontAlgn="base" hangingPunct="1">
        <a:spcBef>
          <a:spcPct val="0"/>
        </a:spcBef>
        <a:spcAft>
          <a:spcPct val="0"/>
        </a:spcAft>
        <a:defRPr sz="3200" b="1">
          <a:solidFill>
            <a:schemeClr val="tx1"/>
          </a:solidFill>
          <a:latin typeface="Arial" pitchFamily="34" charset="0"/>
        </a:defRPr>
      </a:lvl4pPr>
      <a:lvl5pPr algn="l" rtl="0" eaLnBrk="1" fontAlgn="base" hangingPunct="1">
        <a:spcBef>
          <a:spcPct val="0"/>
        </a:spcBef>
        <a:spcAft>
          <a:spcPct val="0"/>
        </a:spcAft>
        <a:defRPr sz="3200" b="1">
          <a:solidFill>
            <a:schemeClr val="tx1"/>
          </a:solidFill>
          <a:latin typeface="Arial" pitchFamily="34" charset="0"/>
        </a:defRPr>
      </a:lvl5pPr>
      <a:lvl6pPr marL="457200" algn="l" rtl="0" eaLnBrk="1" fontAlgn="base" hangingPunct="1">
        <a:spcBef>
          <a:spcPct val="0"/>
        </a:spcBef>
        <a:spcAft>
          <a:spcPct val="0"/>
        </a:spcAft>
        <a:defRPr sz="3200" b="1">
          <a:solidFill>
            <a:schemeClr val="tx1"/>
          </a:solidFill>
          <a:latin typeface="Arial" pitchFamily="34" charset="0"/>
        </a:defRPr>
      </a:lvl6pPr>
      <a:lvl7pPr marL="914400" algn="l" rtl="0" eaLnBrk="1" fontAlgn="base" hangingPunct="1">
        <a:spcBef>
          <a:spcPct val="0"/>
        </a:spcBef>
        <a:spcAft>
          <a:spcPct val="0"/>
        </a:spcAft>
        <a:defRPr sz="3200" b="1">
          <a:solidFill>
            <a:schemeClr val="tx1"/>
          </a:solidFill>
          <a:latin typeface="Arial" pitchFamily="34" charset="0"/>
        </a:defRPr>
      </a:lvl7pPr>
      <a:lvl8pPr marL="1371600" algn="l" rtl="0" eaLnBrk="1" fontAlgn="base" hangingPunct="1">
        <a:spcBef>
          <a:spcPct val="0"/>
        </a:spcBef>
        <a:spcAft>
          <a:spcPct val="0"/>
        </a:spcAft>
        <a:defRPr sz="3200" b="1">
          <a:solidFill>
            <a:schemeClr val="tx1"/>
          </a:solidFill>
          <a:latin typeface="Arial" pitchFamily="34" charset="0"/>
        </a:defRPr>
      </a:lvl8pPr>
      <a:lvl9pPr marL="1828800" algn="l" rtl="0" eaLnBrk="1" fontAlgn="base" hangingPunct="1">
        <a:spcBef>
          <a:spcPct val="0"/>
        </a:spcBef>
        <a:spcAft>
          <a:spcPct val="0"/>
        </a:spcAft>
        <a:defRPr sz="3200" b="1">
          <a:solidFill>
            <a:schemeClr val="tx1"/>
          </a:solidFill>
          <a:latin typeface="Arial" pitchFamily="34"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0"/>
            <a:ext cx="9144000" cy="852488"/>
            <a:chOff x="0" y="0"/>
            <a:chExt cx="5760" cy="537"/>
          </a:xfrm>
        </p:grpSpPr>
        <p:pic>
          <p:nvPicPr>
            <p:cNvPr id="1034" name="Picture 10" descr="ppt_layout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760" cy="48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67" y="264"/>
              <a:ext cx="1581" cy="273"/>
            </a:xfrm>
            <a:prstGeom prst="rect">
              <a:avLst/>
            </a:prstGeom>
            <a:noFill/>
            <a:extLst>
              <a:ext uri="{909E8E84-426E-40DD-AFC4-6F175D3DCCD1}">
                <a14:hiddenFill xmlns:a14="http://schemas.microsoft.com/office/drawing/2010/main">
                  <a:solidFill>
                    <a:srgbClr val="FFFFFF"/>
                  </a:solidFill>
                </a14:hiddenFill>
              </a:ext>
            </a:extLst>
          </p:spPr>
        </p:pic>
      </p:grpSp>
      <p:sp>
        <p:nvSpPr>
          <p:cNvPr id="1026" name="Rectangle 2"/>
          <p:cNvSpPr>
            <a:spLocks noGrp="1" noChangeArrowheads="1"/>
          </p:cNvSpPr>
          <p:nvPr>
            <p:ph type="title"/>
          </p:nvPr>
        </p:nvSpPr>
        <p:spPr bwMode="auto">
          <a:xfrm>
            <a:off x="457200" y="1157288"/>
            <a:ext cx="82296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457200" y="1873250"/>
            <a:ext cx="822960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6051550" y="6624638"/>
            <a:ext cx="2133600"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eaLnBrk="1" hangingPunct="1">
              <a:defRPr sz="800"/>
            </a:lvl1pPr>
          </a:lstStyle>
          <a:p>
            <a:pPr fontAlgn="auto">
              <a:spcBef>
                <a:spcPts val="0"/>
              </a:spcBef>
              <a:spcAft>
                <a:spcPts val="0"/>
              </a:spcAft>
            </a:pPr>
            <a:endParaRPr lang="fi-FI">
              <a:solidFill>
                <a:srgbClr val="000000"/>
              </a:solidFill>
              <a:latin typeface="Arial"/>
            </a:endParaRPr>
          </a:p>
        </p:txBody>
      </p:sp>
      <p:sp>
        <p:nvSpPr>
          <p:cNvPr id="1029" name="Rectangle 5"/>
          <p:cNvSpPr>
            <a:spLocks noGrp="1" noChangeArrowheads="1"/>
          </p:cNvSpPr>
          <p:nvPr>
            <p:ph type="ftr" sz="quarter" idx="3"/>
          </p:nvPr>
        </p:nvSpPr>
        <p:spPr bwMode="auto">
          <a:xfrm>
            <a:off x="533400" y="6624638"/>
            <a:ext cx="2895600"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eaLnBrk="1" hangingPunct="1">
              <a:defRPr sz="800"/>
            </a:lvl1pPr>
          </a:lstStyle>
          <a:p>
            <a:pPr algn="l" fontAlgn="auto">
              <a:spcBef>
                <a:spcPts val="0"/>
              </a:spcBef>
              <a:spcAft>
                <a:spcPts val="0"/>
              </a:spcAft>
            </a:pPr>
            <a:r>
              <a:rPr lang="fi-FI" smtClean="0">
                <a:solidFill>
                  <a:srgbClr val="000000"/>
                </a:solidFill>
                <a:latin typeface="Arial"/>
              </a:rPr>
              <a:t>CM SAF Event Week, Surface radiation retrieval</a:t>
            </a:r>
            <a:endParaRPr lang="fi-FI">
              <a:solidFill>
                <a:srgbClr val="000000"/>
              </a:solidFill>
              <a:latin typeface="Arial"/>
            </a:endParaRPr>
          </a:p>
        </p:txBody>
      </p:sp>
      <p:sp>
        <p:nvSpPr>
          <p:cNvPr id="1030" name="Rectangle 6"/>
          <p:cNvSpPr>
            <a:spLocks noGrp="1" noChangeArrowheads="1"/>
          </p:cNvSpPr>
          <p:nvPr>
            <p:ph type="sldNum" sz="quarter" idx="4"/>
          </p:nvPr>
        </p:nvSpPr>
        <p:spPr bwMode="auto">
          <a:xfrm>
            <a:off x="8229600" y="6624638"/>
            <a:ext cx="492125"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r" eaLnBrk="1" hangingPunct="1">
              <a:defRPr sz="800"/>
            </a:lvl1pPr>
          </a:lstStyle>
          <a:p>
            <a:pPr fontAlgn="auto">
              <a:spcBef>
                <a:spcPts val="0"/>
              </a:spcBef>
              <a:spcAft>
                <a:spcPts val="0"/>
              </a:spcAft>
            </a:pPr>
            <a:fld id="{E8567117-DBC0-400B-B1CD-3482E7E6CBCE}" type="slidenum">
              <a:rPr lang="fi-FI" smtClean="0">
                <a:solidFill>
                  <a:srgbClr val="000000"/>
                </a:solidFill>
                <a:latin typeface="Arial"/>
              </a:rPr>
              <a:pPr fontAlgn="auto">
                <a:spcBef>
                  <a:spcPts val="0"/>
                </a:spcBef>
                <a:spcAft>
                  <a:spcPts val="0"/>
                </a:spcAft>
              </a:pPr>
              <a:t>‹Nr.›</a:t>
            </a:fld>
            <a:endParaRPr lang="fi-FI">
              <a:solidFill>
                <a:srgbClr val="000000"/>
              </a:solidFill>
              <a:latin typeface="Arial"/>
            </a:endParaRPr>
          </a:p>
        </p:txBody>
      </p:sp>
    </p:spTree>
    <p:extLst>
      <p:ext uri="{BB962C8B-B14F-4D97-AF65-F5344CB8AC3E}">
        <p14:creationId xmlns:p14="http://schemas.microsoft.com/office/powerpoint/2010/main" val="13888224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lnSpc>
          <a:spcPct val="90000"/>
        </a:lnSpc>
        <a:spcBef>
          <a:spcPct val="20000"/>
        </a:spcBef>
        <a:spcAft>
          <a:spcPct val="20000"/>
        </a:spcAft>
        <a:buChar char="•"/>
        <a:defRPr sz="2400" b="1">
          <a:solidFill>
            <a:schemeClr val="tx1"/>
          </a:solidFill>
          <a:latin typeface="+mn-lt"/>
          <a:ea typeface="+mn-ea"/>
          <a:cs typeface="+mn-cs"/>
        </a:defRPr>
      </a:lvl1pPr>
      <a:lvl2pPr marL="742950" indent="-285750" algn="l" rtl="0" eaLnBrk="1" fontAlgn="base" hangingPunct="1">
        <a:lnSpc>
          <a:spcPct val="90000"/>
        </a:lnSpc>
        <a:spcBef>
          <a:spcPct val="20000"/>
        </a:spcBef>
        <a:spcAft>
          <a:spcPct val="20000"/>
        </a:spcAft>
        <a:buChar char="•"/>
        <a:defRPr sz="2400">
          <a:solidFill>
            <a:schemeClr val="tx1"/>
          </a:solidFill>
          <a:latin typeface="+mn-lt"/>
        </a:defRPr>
      </a:lvl2pPr>
      <a:lvl3pPr marL="1143000" indent="-228600" algn="l" rtl="0" eaLnBrk="1" fontAlgn="base" hangingPunct="1">
        <a:lnSpc>
          <a:spcPct val="90000"/>
        </a:lnSpc>
        <a:spcBef>
          <a:spcPct val="20000"/>
        </a:spcBef>
        <a:spcAft>
          <a:spcPct val="20000"/>
        </a:spcAft>
        <a:buClr>
          <a:schemeClr val="accent1"/>
        </a:buClr>
        <a:buChar char="•"/>
        <a:defRPr sz="2400">
          <a:solidFill>
            <a:schemeClr val="tx1"/>
          </a:solidFill>
          <a:latin typeface="+mn-lt"/>
        </a:defRPr>
      </a:lvl3pPr>
      <a:lvl4pPr marL="1600200" indent="-228600" algn="l" rtl="0" eaLnBrk="1" fontAlgn="base" hangingPunct="1">
        <a:lnSpc>
          <a:spcPct val="90000"/>
        </a:lnSpc>
        <a:spcBef>
          <a:spcPct val="20000"/>
        </a:spcBef>
        <a:spcAft>
          <a:spcPct val="20000"/>
        </a:spcAft>
        <a:buChar char="•"/>
        <a:defRPr sz="2000">
          <a:solidFill>
            <a:srgbClr val="808080"/>
          </a:solidFill>
          <a:latin typeface="+mn-lt"/>
        </a:defRPr>
      </a:lvl4pPr>
      <a:lvl5pPr marL="2057400" indent="-228600" algn="l" rtl="0" eaLnBrk="1" fontAlgn="base" hangingPunct="1">
        <a:lnSpc>
          <a:spcPct val="90000"/>
        </a:lnSpc>
        <a:spcBef>
          <a:spcPct val="20000"/>
        </a:spcBef>
        <a:spcAft>
          <a:spcPct val="20000"/>
        </a:spcAft>
        <a:buChar char="•"/>
        <a:defRPr sz="2000">
          <a:solidFill>
            <a:schemeClr val="tx1"/>
          </a:solidFill>
          <a:latin typeface="+mn-lt"/>
        </a:defRPr>
      </a:lvl5pPr>
      <a:lvl6pPr marL="2514600" indent="-228600" algn="l" rtl="0" eaLnBrk="1" fontAlgn="base" hangingPunct="1">
        <a:lnSpc>
          <a:spcPct val="90000"/>
        </a:lnSpc>
        <a:spcBef>
          <a:spcPct val="20000"/>
        </a:spcBef>
        <a:spcAft>
          <a:spcPct val="20000"/>
        </a:spcAft>
        <a:buChar char="•"/>
        <a:defRPr sz="2000">
          <a:solidFill>
            <a:schemeClr val="tx1"/>
          </a:solidFill>
          <a:latin typeface="+mn-lt"/>
        </a:defRPr>
      </a:lvl6pPr>
      <a:lvl7pPr marL="2971800" indent="-228600" algn="l" rtl="0" eaLnBrk="1" fontAlgn="base" hangingPunct="1">
        <a:lnSpc>
          <a:spcPct val="90000"/>
        </a:lnSpc>
        <a:spcBef>
          <a:spcPct val="20000"/>
        </a:spcBef>
        <a:spcAft>
          <a:spcPct val="20000"/>
        </a:spcAft>
        <a:buChar char="•"/>
        <a:defRPr sz="2000">
          <a:solidFill>
            <a:schemeClr val="tx1"/>
          </a:solidFill>
          <a:latin typeface="+mn-lt"/>
        </a:defRPr>
      </a:lvl7pPr>
      <a:lvl8pPr marL="3429000" indent="-228600" algn="l" rtl="0" eaLnBrk="1" fontAlgn="base" hangingPunct="1">
        <a:lnSpc>
          <a:spcPct val="90000"/>
        </a:lnSpc>
        <a:spcBef>
          <a:spcPct val="20000"/>
        </a:spcBef>
        <a:spcAft>
          <a:spcPct val="20000"/>
        </a:spcAft>
        <a:buChar char="•"/>
        <a:defRPr sz="2000">
          <a:solidFill>
            <a:schemeClr val="tx1"/>
          </a:solidFill>
          <a:latin typeface="+mn-lt"/>
        </a:defRPr>
      </a:lvl8pPr>
      <a:lvl9pPr marL="3886200" indent="-228600" algn="l" rtl="0" eaLnBrk="1" fontAlgn="base" hangingPunct="1">
        <a:lnSpc>
          <a:spcPct val="90000"/>
        </a:lnSpc>
        <a:spcBef>
          <a:spcPct val="20000"/>
        </a:spcBef>
        <a:spcAft>
          <a:spcPct val="2000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urceforge.net/projects/gnu-magi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urceforge.net/projects/gnu-magi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4800" dirty="0"/>
              <a:t>How to retrieve surface radiation and surface albedo from satellites</a:t>
            </a:r>
            <a:r>
              <a:rPr lang="en-US" sz="4800" noProof="0" dirty="0" smtClean="0"/>
              <a:t>?</a:t>
            </a:r>
            <a:endParaRPr lang="en-US" sz="4800" noProof="0" dirty="0"/>
          </a:p>
        </p:txBody>
      </p:sp>
      <p:sp>
        <p:nvSpPr>
          <p:cNvPr id="3" name="Untertitel 2"/>
          <p:cNvSpPr>
            <a:spLocks noGrp="1"/>
          </p:cNvSpPr>
          <p:nvPr>
            <p:ph type="subTitle" idx="1"/>
          </p:nvPr>
        </p:nvSpPr>
        <p:spPr>
          <a:xfrm>
            <a:off x="1285875" y="4869160"/>
            <a:ext cx="7429500" cy="1485603"/>
          </a:xfrm>
        </p:spPr>
        <p:txBody>
          <a:bodyPr/>
          <a:lstStyle/>
          <a:p>
            <a:r>
              <a:rPr lang="en-US" sz="2800" noProof="0" dirty="0" err="1" smtClean="0"/>
              <a:t>Rebekka</a:t>
            </a:r>
            <a:r>
              <a:rPr lang="en-US" sz="2800" noProof="0" dirty="0" smtClean="0"/>
              <a:t> </a:t>
            </a:r>
            <a:r>
              <a:rPr lang="en-US" sz="2800" noProof="0" dirty="0" err="1" smtClean="0"/>
              <a:t>Posselt</a:t>
            </a:r>
            <a:r>
              <a:rPr lang="en-US" sz="2800" noProof="0" dirty="0" smtClean="0"/>
              <a:t>, Aku Riihelä</a:t>
            </a:r>
          </a:p>
          <a:p>
            <a:r>
              <a:rPr lang="en-US" sz="2800" noProof="0" dirty="0" smtClean="0"/>
              <a:t>With support from: </a:t>
            </a:r>
          </a:p>
          <a:p>
            <a:pPr indent="-285750"/>
            <a:r>
              <a:rPr lang="en-US" sz="2800" noProof="0" dirty="0" smtClean="0"/>
              <a:t>Richard Müller, Jörg Trentmann</a:t>
            </a:r>
            <a:endParaRPr lang="en-US" sz="2800" noProof="0" dirty="0"/>
          </a:p>
        </p:txBody>
      </p:sp>
    </p:spTree>
    <p:extLst>
      <p:ext uri="{BB962C8B-B14F-4D97-AF65-F5344CB8AC3E}">
        <p14:creationId xmlns:p14="http://schemas.microsoft.com/office/powerpoint/2010/main" val="1259541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uenas200.meteoswiss.ch\proj\zue\cmsaf\por\MCH\Presentationen\CMSAF_EventWeek_Jun2012\RadiationRetrieval\plots\rhomax_mfg_pap201011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957" y="2996952"/>
            <a:ext cx="6049043" cy="302452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10</a:t>
            </a:fld>
            <a:endParaRPr lang="de-CH" dirty="0"/>
          </a:p>
        </p:txBody>
      </p:sp>
      <p:sp>
        <p:nvSpPr>
          <p:cNvPr id="5" name="Inhaltsplatzhalter 4"/>
          <p:cNvSpPr>
            <a:spLocks noGrp="1"/>
          </p:cNvSpPr>
          <p:nvPr>
            <p:ph sz="quarter" idx="12"/>
          </p:nvPr>
        </p:nvSpPr>
        <p:spPr>
          <a:xfrm>
            <a:off x="1296000" y="1412875"/>
            <a:ext cx="7524472" cy="4608513"/>
          </a:xfrm>
        </p:spPr>
        <p:txBody>
          <a:bodyPr/>
          <a:lstStyle/>
          <a:p>
            <a:pPr marL="514350" indent="-457200">
              <a:buFont typeface="+mj-lt"/>
              <a:buAutoNum type="arabicPeriod"/>
            </a:pPr>
            <a:r>
              <a:rPr lang="en-US" noProof="0" smtClean="0"/>
              <a:t>Get cloud information</a:t>
            </a:r>
          </a:p>
          <a:p>
            <a:pPr lvl="1"/>
            <a:r>
              <a:rPr lang="en-US" noProof="0" smtClean="0"/>
              <a:t>Get </a:t>
            </a:r>
            <a:r>
              <a:rPr lang="en-US" noProof="0"/>
              <a:t>Selfcalibration via </a:t>
            </a:r>
            <a:r>
              <a:rPr lang="en-US" sz="2400" b="1" noProof="0"/>
              <a:t>ρ</a:t>
            </a:r>
            <a:r>
              <a:rPr lang="en-US" sz="2400" b="1" baseline="-25000" noProof="0"/>
              <a:t>max</a:t>
            </a:r>
            <a:r>
              <a:rPr lang="en-US" noProof="0"/>
              <a:t> = 95% percentile of all counts in target region (South Atlantic</a:t>
            </a:r>
            <a:r>
              <a:rPr lang="en-US" noProof="0" smtClean="0"/>
              <a:t>)</a:t>
            </a:r>
            <a:endParaRPr lang="en-US" noProof="0"/>
          </a:p>
        </p:txBody>
      </p:sp>
      <p:grpSp>
        <p:nvGrpSpPr>
          <p:cNvPr id="1027" name="Gruppieren 1026"/>
          <p:cNvGrpSpPr/>
          <p:nvPr/>
        </p:nvGrpSpPr>
        <p:grpSpPr>
          <a:xfrm>
            <a:off x="309026" y="2492896"/>
            <a:ext cx="3542894" cy="3356356"/>
            <a:chOff x="169561" y="1645709"/>
            <a:chExt cx="3542894" cy="3356356"/>
          </a:xfrm>
        </p:grpSpPr>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61" y="1858801"/>
              <a:ext cx="2794210" cy="2794210"/>
            </a:xfrm>
            <a:prstGeom prst="rect">
              <a:avLst/>
            </a:prstGeom>
          </p:spPr>
        </p:pic>
        <p:sp>
          <p:nvSpPr>
            <p:cNvPr id="16" name="Textfeld 15"/>
            <p:cNvSpPr txBox="1"/>
            <p:nvPr/>
          </p:nvSpPr>
          <p:spPr>
            <a:xfrm>
              <a:off x="173242" y="4653011"/>
              <a:ext cx="2790529" cy="349054"/>
            </a:xfrm>
            <a:prstGeom prst="rect">
              <a:avLst/>
            </a:prstGeom>
            <a:noFill/>
          </p:spPr>
          <p:txBody>
            <a:bodyPr wrap="square" rtlCol="0">
              <a:spAutoFit/>
            </a:bodyPr>
            <a:lstStyle/>
            <a:p>
              <a:pPr algn="l"/>
              <a:r>
                <a:rPr lang="en-US" sz="1600" dirty="0" smtClean="0"/>
                <a:t>Original image</a:t>
              </a:r>
              <a:endParaRPr lang="en-US" sz="1600" dirty="0"/>
            </a:p>
          </p:txBody>
        </p:sp>
        <p:sp>
          <p:nvSpPr>
            <p:cNvPr id="6" name="Rechteck 5"/>
            <p:cNvSpPr/>
            <p:nvPr/>
          </p:nvSpPr>
          <p:spPr bwMode="auto">
            <a:xfrm>
              <a:off x="1386646" y="3918716"/>
              <a:ext cx="360040" cy="288032"/>
            </a:xfrm>
            <a:prstGeom prst="rect">
              <a:avLst/>
            </a:prstGeom>
            <a:noFill/>
            <a:ln w="25400" cap="flat" cmpd="sng" algn="ctr">
              <a:solidFill>
                <a:srgbClr val="FFC000"/>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cxnSp>
          <p:nvCxnSpPr>
            <p:cNvPr id="8" name="Gerade Verbindung mit Pfeil 7"/>
            <p:cNvCxnSpPr>
              <a:stCxn id="6" idx="0"/>
            </p:cNvCxnSpPr>
            <p:nvPr/>
          </p:nvCxnSpPr>
          <p:spPr bwMode="auto">
            <a:xfrm flipV="1">
              <a:off x="1566666" y="1645709"/>
              <a:ext cx="2145789" cy="2273007"/>
            </a:xfrm>
            <a:prstGeom prst="straightConnector1">
              <a:avLst/>
            </a:prstGeom>
            <a:solidFill>
              <a:schemeClr val="accent1"/>
            </a:solidFill>
            <a:ln w="2857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22500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0431" y="2695674"/>
            <a:ext cx="1895339" cy="1895339"/>
          </a:xfrm>
          <a:prstGeom prst="rect">
            <a:avLst/>
          </a:prstGeom>
        </p:spPr>
      </p:pic>
      <p:pic>
        <p:nvPicPr>
          <p:cNvPr id="15" name="Picture 2" descr="\\zuenas200.meteoswiss.ch\proj\zue\cmsaf\por\MCH\Presentationen\CMSAF_EventWeek_Jun2012\RadiationRetrieval\plots\rhomax_mfg_pap201011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483" y="4044392"/>
            <a:ext cx="3649649" cy="1824825"/>
          </a:xfrm>
          <a:prstGeom prst="rect">
            <a:avLst/>
          </a:prstGeom>
          <a:noFill/>
          <a:extLst>
            <a:ext uri="{909E8E84-426E-40DD-AFC4-6F175D3DCCD1}">
              <a14:hiddenFill xmlns:a14="http://schemas.microsoft.com/office/drawing/2010/main">
                <a:solidFill>
                  <a:srgbClr val="FFFFFF"/>
                </a:solidFill>
              </a14:hiddenFill>
            </a:ext>
          </a:extLst>
        </p:spPr>
      </p:pic>
      <p:sp>
        <p:nvSpPr>
          <p:cNvPr id="12" name="Abgerundetes Rechteck 11"/>
          <p:cNvSpPr/>
          <p:nvPr/>
        </p:nvSpPr>
        <p:spPr bwMode="auto">
          <a:xfrm>
            <a:off x="1979712" y="2780928"/>
            <a:ext cx="2880320" cy="1008112"/>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11</a:t>
            </a:fld>
            <a:endParaRPr lang="de-CH" dirty="0"/>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a:xfrm>
                <a:off x="1296000" y="1412875"/>
                <a:ext cx="7452464" cy="4608513"/>
              </a:xfrm>
              <a:noFill/>
            </p:spPr>
            <p:txBody>
              <a:bodyPr/>
              <a:lstStyle/>
              <a:p>
                <a:pPr marL="514350" indent="-457200">
                  <a:buFont typeface="+mj-lt"/>
                  <a:buAutoNum type="arabicPeriod"/>
                </a:pPr>
                <a:r>
                  <a:rPr lang="en-US" noProof="0" smtClean="0"/>
                  <a:t>Get cloud information</a:t>
                </a:r>
              </a:p>
              <a:p>
                <a:pPr lvl="1"/>
                <a:r>
                  <a:rPr lang="en-US" noProof="0" smtClean="0"/>
                  <a:t>All information together give the “effective cloud albedo” (CAL, a.k.a. cloud index) </a:t>
                </a:r>
                <a:r>
                  <a:rPr lang="en-US" noProof="0" smtClean="0">
                    <a:sym typeface="Wingdings" pitchFamily="2" charset="2"/>
                  </a:rPr>
                  <a:t> Heliosat method</a:t>
                </a:r>
              </a:p>
              <a:p>
                <a:pPr marL="457200" lvl="1" indent="0">
                  <a:buNone/>
                </a:pPr>
                <a:endParaRPr lang="en-US" noProof="0" smtClean="0">
                  <a:sym typeface="Wingdings" pitchFamily="2" charset="2"/>
                </a:endParaRPr>
              </a:p>
              <a:p>
                <a:pPr marL="857250" lvl="2" indent="0">
                  <a:buNone/>
                </a:pPr>
                <a14:m>
                  <m:oMath xmlns:m="http://schemas.openxmlformats.org/officeDocument/2006/math">
                    <m:r>
                      <a:rPr lang="en-US" sz="2800" b="1" i="1" noProof="0" smtClean="0">
                        <a:solidFill>
                          <a:schemeClr val="tx1"/>
                        </a:solidFill>
                        <a:latin typeface="Cambria Math"/>
                      </a:rPr>
                      <m:t>𝑪𝑨𝑳</m:t>
                    </m:r>
                    <m:r>
                      <a:rPr lang="en-US" sz="2800" b="1" i="1" noProof="0" smtClean="0">
                        <a:solidFill>
                          <a:schemeClr val="tx1"/>
                        </a:solidFill>
                        <a:latin typeface="Cambria Math"/>
                      </a:rPr>
                      <m:t>=</m:t>
                    </m:r>
                    <m:f>
                      <m:fPr>
                        <m:ctrlPr>
                          <a:rPr lang="en-US" sz="2800" b="1" i="1" noProof="0" smtClean="0">
                            <a:solidFill>
                              <a:schemeClr val="tx1"/>
                            </a:solidFill>
                            <a:latin typeface="Cambria Math"/>
                          </a:rPr>
                        </m:ctrlPr>
                      </m:fPr>
                      <m:num>
                        <m:r>
                          <a:rPr lang="en-US" sz="2800" b="1" i="1" noProof="0" smtClean="0">
                            <a:solidFill>
                              <a:schemeClr val="tx1"/>
                            </a:solidFill>
                            <a:latin typeface="Cambria Math"/>
                            <a:ea typeface="Cambria Math"/>
                          </a:rPr>
                          <m:t>𝝆</m:t>
                        </m:r>
                        <m:r>
                          <a:rPr lang="en-US" sz="2800" b="1" i="1" noProof="0" smtClean="0">
                            <a:solidFill>
                              <a:schemeClr val="tx1"/>
                            </a:solidFill>
                            <a:latin typeface="Cambria Math"/>
                            <a:ea typeface="Cambria Math"/>
                          </a:rPr>
                          <m:t>−</m:t>
                        </m:r>
                        <m:sSub>
                          <m:sSubPr>
                            <m:ctrlPr>
                              <a:rPr lang="en-US" sz="2800" b="1" i="1" noProof="0" smtClean="0">
                                <a:solidFill>
                                  <a:schemeClr val="tx1"/>
                                </a:solidFill>
                                <a:latin typeface="Cambria Math"/>
                                <a:ea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ea typeface="Cambria Math"/>
                              </a:rPr>
                              <m:t>𝒎𝒊𝒏</m:t>
                            </m:r>
                          </m:sub>
                        </m:sSub>
                      </m:num>
                      <m:den>
                        <m:sSub>
                          <m:sSubPr>
                            <m:ctrlPr>
                              <a:rPr lang="en-US" sz="2800" b="1" i="1" noProof="0" smtClean="0">
                                <a:solidFill>
                                  <a:schemeClr val="tx1"/>
                                </a:solidFill>
                                <a:latin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rPr>
                              <m:t>𝒎𝒂𝒙</m:t>
                            </m:r>
                          </m:sub>
                        </m:sSub>
                        <m:r>
                          <a:rPr lang="en-US" sz="2800" b="1" i="1" noProof="0" smtClean="0">
                            <a:solidFill>
                              <a:schemeClr val="tx1"/>
                            </a:solidFill>
                            <a:latin typeface="Cambria Math"/>
                          </a:rPr>
                          <m:t>−</m:t>
                        </m:r>
                        <m:sSub>
                          <m:sSubPr>
                            <m:ctrlPr>
                              <a:rPr lang="en-US" sz="2800" b="1" i="1" noProof="0" smtClean="0">
                                <a:solidFill>
                                  <a:schemeClr val="tx1"/>
                                </a:solidFill>
                                <a:latin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rPr>
                              <m:t>𝒎𝒊𝒏</m:t>
                            </m:r>
                          </m:sub>
                        </m:sSub>
                      </m:den>
                    </m:f>
                  </m:oMath>
                </a14:m>
                <a:r>
                  <a:rPr lang="en-US" sz="2800" noProof="0" smtClean="0">
                    <a:solidFill>
                      <a:schemeClr val="tx1"/>
                    </a:solidFill>
                  </a:rPr>
                  <a:t> </a:t>
                </a:r>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xfrm>
                <a:off x="1296000" y="1412875"/>
                <a:ext cx="7452464" cy="4608513"/>
              </a:xfrm>
              <a:blipFill rotWithShape="1">
                <a:blip r:embed="rId5"/>
                <a:stretch>
                  <a:fillRect l="-1309" t="-1852" r="-1391"/>
                </a:stretch>
              </a:blipFill>
            </p:spPr>
            <p:txBody>
              <a:bodyPr/>
              <a:lstStyle/>
              <a:p>
                <a:r>
                  <a:rPr lang="en-US">
                    <a:noFill/>
                  </a:rPr>
                  <a:t> </a:t>
                </a:r>
              </a:p>
            </p:txBody>
          </p:sp>
        </mc:Fallback>
      </mc:AlternateContent>
      <p:sp>
        <p:nvSpPr>
          <p:cNvPr id="6" name="Textfeld 5"/>
          <p:cNvSpPr txBox="1"/>
          <p:nvPr/>
        </p:nvSpPr>
        <p:spPr>
          <a:xfrm>
            <a:off x="5273132" y="2780928"/>
            <a:ext cx="1872208" cy="415498"/>
          </a:xfrm>
          <a:prstGeom prst="rect">
            <a:avLst/>
          </a:prstGeom>
          <a:noFill/>
        </p:spPr>
        <p:txBody>
          <a:bodyPr wrap="square" rtlCol="0">
            <a:spAutoFit/>
          </a:bodyPr>
          <a:lstStyle/>
          <a:p>
            <a:pPr algn="l"/>
            <a:r>
              <a:rPr lang="en-US" dirty="0" smtClean="0"/>
              <a:t>Cloud image</a:t>
            </a:r>
            <a:endParaRPr lang="en-US" dirty="0"/>
          </a:p>
        </p:txBody>
      </p:sp>
      <p:cxnSp>
        <p:nvCxnSpPr>
          <p:cNvPr id="8" name="Gerade Verbindung mit Pfeil 7"/>
          <p:cNvCxnSpPr>
            <a:endCxn id="6" idx="1"/>
          </p:cNvCxnSpPr>
          <p:nvPr/>
        </p:nvCxnSpPr>
        <p:spPr bwMode="auto">
          <a:xfrm flipV="1">
            <a:off x="4572000" y="2988677"/>
            <a:ext cx="701132" cy="80283"/>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p:cNvSpPr txBox="1"/>
          <p:nvPr/>
        </p:nvSpPr>
        <p:spPr>
          <a:xfrm>
            <a:off x="5548464" y="4751844"/>
            <a:ext cx="2736304" cy="738664"/>
          </a:xfrm>
          <a:prstGeom prst="rect">
            <a:avLst/>
          </a:prstGeom>
          <a:noFill/>
        </p:spPr>
        <p:txBody>
          <a:bodyPr wrap="square" rtlCol="0">
            <a:spAutoFit/>
          </a:bodyPr>
          <a:lstStyle/>
          <a:p>
            <a:pPr algn="l"/>
            <a:r>
              <a:rPr lang="en-US" dirty="0" smtClean="0"/>
              <a:t>~ Maximum range of pixel </a:t>
            </a:r>
            <a:r>
              <a:rPr lang="en-US" dirty="0" err="1" smtClean="0"/>
              <a:t>brightnesses</a:t>
            </a:r>
            <a:endParaRPr lang="en-US" dirty="0"/>
          </a:p>
        </p:txBody>
      </p:sp>
      <p:cxnSp>
        <p:nvCxnSpPr>
          <p:cNvPr id="14" name="Gerade Verbindung mit Pfeil 13"/>
          <p:cNvCxnSpPr>
            <a:endCxn id="13" idx="1"/>
          </p:cNvCxnSpPr>
          <p:nvPr/>
        </p:nvCxnSpPr>
        <p:spPr bwMode="auto">
          <a:xfrm>
            <a:off x="4716016" y="3645024"/>
            <a:ext cx="832448" cy="147615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919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11"/>
          <p:cNvSpPr/>
          <p:nvPr/>
        </p:nvSpPr>
        <p:spPr bwMode="auto">
          <a:xfrm>
            <a:off x="1979712" y="2780928"/>
            <a:ext cx="2880320" cy="1008112"/>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12</a:t>
            </a:fld>
            <a:endParaRPr lang="de-CH" dirty="0"/>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a:xfrm>
                <a:off x="1296000" y="1412875"/>
                <a:ext cx="7452464" cy="4608513"/>
              </a:xfrm>
              <a:noFill/>
            </p:spPr>
            <p:txBody>
              <a:bodyPr/>
              <a:lstStyle/>
              <a:p>
                <a:pPr marL="514350" indent="-457200">
                  <a:buFont typeface="+mj-lt"/>
                  <a:buAutoNum type="arabicPeriod"/>
                </a:pPr>
                <a:r>
                  <a:rPr lang="en-US" noProof="0" smtClean="0"/>
                  <a:t>Get cloud information</a:t>
                </a:r>
              </a:p>
              <a:p>
                <a:pPr lvl="1"/>
                <a:r>
                  <a:rPr lang="en-US" noProof="0" smtClean="0"/>
                  <a:t>All information together give the “effective cloud albedo” (CAL, a.k.a. cloud index) </a:t>
                </a:r>
                <a:r>
                  <a:rPr lang="en-US" noProof="0" smtClean="0">
                    <a:sym typeface="Wingdings" pitchFamily="2" charset="2"/>
                  </a:rPr>
                  <a:t> Heliosat method</a:t>
                </a:r>
              </a:p>
              <a:p>
                <a:pPr marL="457200" lvl="1" indent="0">
                  <a:buNone/>
                </a:pPr>
                <a:endParaRPr lang="en-US" noProof="0" smtClean="0">
                  <a:sym typeface="Wingdings" pitchFamily="2" charset="2"/>
                </a:endParaRPr>
              </a:p>
              <a:p>
                <a:pPr marL="857250" lvl="2" indent="0">
                  <a:buNone/>
                </a:pPr>
                <a14:m>
                  <m:oMath xmlns:m="http://schemas.openxmlformats.org/officeDocument/2006/math">
                    <m:r>
                      <a:rPr lang="en-US" sz="2800" b="1" i="1" noProof="0" smtClean="0">
                        <a:solidFill>
                          <a:schemeClr val="tx1"/>
                        </a:solidFill>
                        <a:latin typeface="Cambria Math"/>
                      </a:rPr>
                      <m:t>𝑪𝑨𝑳</m:t>
                    </m:r>
                    <m:r>
                      <a:rPr lang="en-US" sz="2800" b="1" i="1" noProof="0" smtClean="0">
                        <a:solidFill>
                          <a:schemeClr val="tx1"/>
                        </a:solidFill>
                        <a:latin typeface="Cambria Math"/>
                      </a:rPr>
                      <m:t>=</m:t>
                    </m:r>
                    <m:f>
                      <m:fPr>
                        <m:ctrlPr>
                          <a:rPr lang="en-US" sz="2800" b="1" i="1" noProof="0" smtClean="0">
                            <a:solidFill>
                              <a:schemeClr val="tx1"/>
                            </a:solidFill>
                            <a:latin typeface="Cambria Math"/>
                          </a:rPr>
                        </m:ctrlPr>
                      </m:fPr>
                      <m:num>
                        <m:r>
                          <a:rPr lang="en-US" sz="2800" b="1" i="1" noProof="0" smtClean="0">
                            <a:solidFill>
                              <a:schemeClr val="tx1"/>
                            </a:solidFill>
                            <a:latin typeface="Cambria Math"/>
                            <a:ea typeface="Cambria Math"/>
                          </a:rPr>
                          <m:t>𝝆</m:t>
                        </m:r>
                        <m:r>
                          <a:rPr lang="en-US" sz="2800" b="1" i="1" noProof="0" smtClean="0">
                            <a:solidFill>
                              <a:schemeClr val="tx1"/>
                            </a:solidFill>
                            <a:latin typeface="Cambria Math"/>
                            <a:ea typeface="Cambria Math"/>
                          </a:rPr>
                          <m:t>−</m:t>
                        </m:r>
                        <m:sSub>
                          <m:sSubPr>
                            <m:ctrlPr>
                              <a:rPr lang="en-US" sz="2800" b="1" i="1" noProof="0" smtClean="0">
                                <a:solidFill>
                                  <a:schemeClr val="tx1"/>
                                </a:solidFill>
                                <a:latin typeface="Cambria Math"/>
                                <a:ea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ea typeface="Cambria Math"/>
                              </a:rPr>
                              <m:t>𝒎𝒊𝒏</m:t>
                            </m:r>
                          </m:sub>
                        </m:sSub>
                      </m:num>
                      <m:den>
                        <m:sSub>
                          <m:sSubPr>
                            <m:ctrlPr>
                              <a:rPr lang="en-US" sz="2800" b="1" i="1" noProof="0" smtClean="0">
                                <a:solidFill>
                                  <a:schemeClr val="tx1"/>
                                </a:solidFill>
                                <a:latin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rPr>
                              <m:t>𝒎𝒂𝒙</m:t>
                            </m:r>
                          </m:sub>
                        </m:sSub>
                        <m:r>
                          <a:rPr lang="en-US" sz="2800" b="1" i="1" noProof="0" smtClean="0">
                            <a:solidFill>
                              <a:schemeClr val="tx1"/>
                            </a:solidFill>
                            <a:latin typeface="Cambria Math"/>
                          </a:rPr>
                          <m:t>−</m:t>
                        </m:r>
                        <m:sSub>
                          <m:sSubPr>
                            <m:ctrlPr>
                              <a:rPr lang="en-US" sz="2800" b="1" i="1" noProof="0" smtClean="0">
                                <a:solidFill>
                                  <a:schemeClr val="tx1"/>
                                </a:solidFill>
                                <a:latin typeface="Cambria Math"/>
                              </a:rPr>
                            </m:ctrlPr>
                          </m:sSubPr>
                          <m:e>
                            <m:r>
                              <a:rPr lang="en-US" sz="2800" b="1" i="1" noProof="0" smtClean="0">
                                <a:solidFill>
                                  <a:schemeClr val="tx1"/>
                                </a:solidFill>
                                <a:latin typeface="Cambria Math"/>
                                <a:ea typeface="Cambria Math"/>
                              </a:rPr>
                              <m:t>𝝆</m:t>
                            </m:r>
                          </m:e>
                          <m:sub>
                            <m:r>
                              <a:rPr lang="en-US" sz="2800" b="1" i="1" noProof="0" smtClean="0">
                                <a:solidFill>
                                  <a:schemeClr val="tx1"/>
                                </a:solidFill>
                                <a:latin typeface="Cambria Math"/>
                              </a:rPr>
                              <m:t>𝒎𝒊𝒏</m:t>
                            </m:r>
                          </m:sub>
                        </m:sSub>
                      </m:den>
                    </m:f>
                  </m:oMath>
                </a14:m>
                <a:r>
                  <a:rPr lang="en-US" sz="2800" noProof="0" smtClean="0">
                    <a:solidFill>
                      <a:schemeClr val="tx1"/>
                    </a:solidFill>
                  </a:rPr>
                  <a:t> </a:t>
                </a:r>
              </a:p>
              <a:p>
                <a:pPr marL="914400" lvl="1" indent="-457200"/>
                <a:endParaRPr lang="en-US" sz="2800" noProof="0"/>
              </a:p>
              <a:p>
                <a:pPr marL="914400" lvl="1" indent="-457200"/>
                <a:r>
                  <a:rPr lang="en-US" noProof="0" smtClean="0"/>
                  <a:t>Overcast </a:t>
                </a:r>
                <a:r>
                  <a:rPr lang="en-US" noProof="0" smtClean="0">
                    <a:sym typeface="Wingdings" pitchFamily="2" charset="2"/>
                  </a:rPr>
                  <a:t> </a:t>
                </a:r>
                <a:r>
                  <a:rPr lang="en-US" b="1" i="1" noProof="0" smtClean="0">
                    <a:latin typeface="Cambria Math" pitchFamily="18" charset="0"/>
                    <a:ea typeface="Cambria Math" pitchFamily="18" charset="0"/>
                    <a:cs typeface="Times New Roman" pitchFamily="18" charset="0"/>
                  </a:rPr>
                  <a:t>CAL= ?</a:t>
                </a:r>
              </a:p>
              <a:p>
                <a:pPr marL="914400" lvl="1" indent="-457200"/>
                <a:endParaRPr lang="en-US" b="1" i="1" noProof="0" smtClean="0">
                  <a:latin typeface="Cambria Math" pitchFamily="18" charset="0"/>
                  <a:ea typeface="Cambria Math" pitchFamily="18" charset="0"/>
                  <a:cs typeface="Times New Roman" pitchFamily="18" charset="0"/>
                </a:endParaRPr>
              </a:p>
              <a:p>
                <a:pPr marL="914400" lvl="1" indent="-457200"/>
                <a:r>
                  <a:rPr lang="en-US" noProof="0" smtClean="0">
                    <a:latin typeface="+mj-lt"/>
                    <a:ea typeface="Cambria Math" pitchFamily="18" charset="0"/>
                    <a:cs typeface="Times New Roman" pitchFamily="18" charset="0"/>
                  </a:rPr>
                  <a:t>Clear-sky </a:t>
                </a:r>
                <a:r>
                  <a:rPr lang="en-US" noProof="0" smtClean="0">
                    <a:latin typeface="+mj-lt"/>
                    <a:ea typeface="Cambria Math" pitchFamily="18" charset="0"/>
                    <a:cs typeface="Times New Roman" pitchFamily="18" charset="0"/>
                    <a:sym typeface="Wingdings" pitchFamily="2" charset="2"/>
                  </a:rPr>
                  <a:t> </a:t>
                </a:r>
                <a:r>
                  <a:rPr lang="en-US" b="1" i="1" noProof="0" smtClean="0">
                    <a:latin typeface="Cambria Math" pitchFamily="18" charset="0"/>
                    <a:ea typeface="Cambria Math" pitchFamily="18" charset="0"/>
                    <a:cs typeface="Times New Roman" pitchFamily="18" charset="0"/>
                    <a:sym typeface="Wingdings" pitchFamily="2" charset="2"/>
                  </a:rPr>
                  <a:t>CAL = ?</a:t>
                </a:r>
              </a:p>
              <a:p>
                <a:pPr marL="914400" lvl="1" indent="-457200"/>
                <a:endParaRPr lang="en-US" b="1" i="1" noProof="0">
                  <a:latin typeface="Cambria Math" pitchFamily="18" charset="0"/>
                  <a:ea typeface="Cambria Math" pitchFamily="18" charset="0"/>
                  <a:cs typeface="Times New Roman" pitchFamily="18" charset="0"/>
                  <a:sym typeface="Wingdings" pitchFamily="2" charset="2"/>
                </a:endParaRPr>
              </a:p>
              <a:p>
                <a:pPr marL="914400" lvl="1" indent="-457200"/>
                <a:r>
                  <a:rPr lang="en-US" noProof="0" smtClean="0">
                    <a:latin typeface="+mj-lt"/>
                    <a:ea typeface="Cambria Math" pitchFamily="18" charset="0"/>
                    <a:cs typeface="Times New Roman" pitchFamily="18" charset="0"/>
                    <a:sym typeface="Wingdings" pitchFamily="2" charset="2"/>
                  </a:rPr>
                  <a:t>Fresh snow  </a:t>
                </a:r>
                <a:r>
                  <a:rPr lang="en-US" b="1" i="1" noProof="0" smtClean="0">
                    <a:latin typeface="Cambria Math" pitchFamily="18" charset="0"/>
                    <a:ea typeface="Cambria Math" pitchFamily="18" charset="0"/>
                    <a:cs typeface="Times New Roman" pitchFamily="18" charset="0"/>
                    <a:sym typeface="Wingdings" pitchFamily="2" charset="2"/>
                  </a:rPr>
                  <a:t>CAL  &lt; 0,  0&lt;CAL&lt;1,  CAL&gt;1</a:t>
                </a:r>
                <a:endParaRPr lang="en-US" noProof="0" smtClean="0">
                  <a:sym typeface="Wingdings" pitchFamily="2" charset="2"/>
                </a:endParaRPr>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xfrm>
                <a:off x="1296000" y="1412875"/>
                <a:ext cx="7452464" cy="4608513"/>
              </a:xfrm>
              <a:blipFill rotWithShape="1">
                <a:blip r:embed="rId3"/>
                <a:stretch>
                  <a:fillRect l="-1309" t="-1852" r="-1391" b="-2910"/>
                </a:stretch>
              </a:blipFill>
            </p:spPr>
            <p:txBody>
              <a:bodyPr/>
              <a:lstStyle/>
              <a:p>
                <a:r>
                  <a:rPr lang="en-US">
                    <a:noFill/>
                  </a:rPr>
                  <a:t> </a:t>
                </a:r>
              </a:p>
            </p:txBody>
          </p:sp>
        </mc:Fallback>
      </mc:AlternateContent>
      <p:sp>
        <p:nvSpPr>
          <p:cNvPr id="6" name="Textfeld 5"/>
          <p:cNvSpPr txBox="1"/>
          <p:nvPr/>
        </p:nvSpPr>
        <p:spPr>
          <a:xfrm>
            <a:off x="5580112" y="2780928"/>
            <a:ext cx="1872208" cy="415498"/>
          </a:xfrm>
          <a:prstGeom prst="rect">
            <a:avLst/>
          </a:prstGeom>
          <a:noFill/>
        </p:spPr>
        <p:txBody>
          <a:bodyPr wrap="square" rtlCol="0">
            <a:spAutoFit/>
          </a:bodyPr>
          <a:lstStyle/>
          <a:p>
            <a:pPr algn="l"/>
            <a:r>
              <a:rPr lang="en-US" dirty="0" smtClean="0"/>
              <a:t>Cloud image</a:t>
            </a:r>
            <a:endParaRPr lang="en-US" dirty="0"/>
          </a:p>
        </p:txBody>
      </p:sp>
      <p:cxnSp>
        <p:nvCxnSpPr>
          <p:cNvPr id="8" name="Gerade Verbindung mit Pfeil 7"/>
          <p:cNvCxnSpPr>
            <a:endCxn id="6" idx="1"/>
          </p:cNvCxnSpPr>
          <p:nvPr/>
        </p:nvCxnSpPr>
        <p:spPr bwMode="auto">
          <a:xfrm flipV="1">
            <a:off x="4652392" y="2988677"/>
            <a:ext cx="927720" cy="76145"/>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feld 12"/>
          <p:cNvSpPr txBox="1"/>
          <p:nvPr/>
        </p:nvSpPr>
        <p:spPr>
          <a:xfrm>
            <a:off x="5580112" y="3211024"/>
            <a:ext cx="2736304" cy="738664"/>
          </a:xfrm>
          <a:prstGeom prst="rect">
            <a:avLst/>
          </a:prstGeom>
          <a:noFill/>
        </p:spPr>
        <p:txBody>
          <a:bodyPr wrap="square" rtlCol="0">
            <a:spAutoFit/>
          </a:bodyPr>
          <a:lstStyle/>
          <a:p>
            <a:pPr algn="l"/>
            <a:r>
              <a:rPr lang="en-US" dirty="0" smtClean="0"/>
              <a:t>~ Maximum range of pixel </a:t>
            </a:r>
            <a:r>
              <a:rPr lang="en-US" dirty="0" err="1" smtClean="0"/>
              <a:t>brightnesses</a:t>
            </a:r>
            <a:endParaRPr lang="en-US" dirty="0"/>
          </a:p>
        </p:txBody>
      </p:sp>
      <p:cxnSp>
        <p:nvCxnSpPr>
          <p:cNvPr id="14" name="Gerade Verbindung mit Pfeil 13"/>
          <p:cNvCxnSpPr>
            <a:endCxn id="13" idx="1"/>
          </p:cNvCxnSpPr>
          <p:nvPr/>
        </p:nvCxnSpPr>
        <p:spPr bwMode="auto">
          <a:xfrm>
            <a:off x="4652392" y="3454144"/>
            <a:ext cx="927720" cy="126212"/>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8952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a:ln>
            <a:noFill/>
          </a:ln>
        </p:spPr>
        <p:txBody>
          <a:bodyPr/>
          <a:lstStyle/>
          <a:p>
            <a:r>
              <a:rPr lang="en-US" noProof="0"/>
              <a:t>MagicSol</a:t>
            </a:r>
            <a:br>
              <a:rPr lang="en-US" noProof="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13</a:t>
            </a:fld>
            <a:endParaRPr lang="de-CH" dirty="0"/>
          </a:p>
        </p:txBody>
      </p:sp>
      <p:sp>
        <p:nvSpPr>
          <p:cNvPr id="5" name="Inhaltsplatzhalter 4"/>
          <p:cNvSpPr>
            <a:spLocks noGrp="1"/>
          </p:cNvSpPr>
          <p:nvPr>
            <p:ph sz="quarter" idx="12"/>
          </p:nvPr>
        </p:nvSpPr>
        <p:spPr>
          <a:xfrm>
            <a:off x="1275275" y="1405549"/>
            <a:ext cx="4663529" cy="4608513"/>
          </a:xfrm>
        </p:spPr>
        <p:txBody>
          <a:bodyPr/>
          <a:lstStyle/>
          <a:p>
            <a:pPr marL="514350" indent="-457200">
              <a:buFont typeface="+mj-lt"/>
              <a:buAutoNum type="arabicPeriod" startAt="2"/>
            </a:pPr>
            <a:r>
              <a:rPr lang="en-US" noProof="0" dirty="0"/>
              <a:t>Get clear sky </a:t>
            </a:r>
            <a:r>
              <a:rPr lang="en-US" noProof="0" dirty="0" smtClean="0"/>
              <a:t>radiation (gnu-magic)</a:t>
            </a:r>
          </a:p>
          <a:p>
            <a:pPr marL="514350" indent="-457200">
              <a:buFont typeface="+mj-lt"/>
              <a:buAutoNum type="arabicPeriod" startAt="2"/>
            </a:pPr>
            <a:endParaRPr lang="en-US" noProof="0" dirty="0"/>
          </a:p>
          <a:p>
            <a:pPr marL="514350" indent="-457200">
              <a:buFont typeface="+mj-lt"/>
              <a:buAutoNum type="arabicPeriod" startAt="2"/>
            </a:pPr>
            <a:endParaRPr lang="en-US" noProof="0" dirty="0" smtClean="0"/>
          </a:p>
          <a:p>
            <a:pPr marL="514350" indent="-457200">
              <a:buFont typeface="+mj-lt"/>
              <a:buAutoNum type="arabicPeriod" startAt="2"/>
            </a:pPr>
            <a:endParaRPr lang="en-US" noProof="0" dirty="0"/>
          </a:p>
          <a:p>
            <a:pPr marL="514350" indent="-457200">
              <a:buFont typeface="+mj-lt"/>
              <a:buAutoNum type="arabicPeriod" startAt="2"/>
            </a:pPr>
            <a:endParaRPr lang="en-US" noProof="0" dirty="0" smtClean="0"/>
          </a:p>
          <a:p>
            <a:pPr marL="514350" indent="-457200">
              <a:buFont typeface="+mj-lt"/>
              <a:buAutoNum type="arabicPeriod" startAt="2"/>
            </a:pPr>
            <a:endParaRPr lang="en-US" noProof="0" dirty="0"/>
          </a:p>
          <a:p>
            <a:pPr marL="514350" indent="-457200">
              <a:buFont typeface="+mj-lt"/>
              <a:buAutoNum type="arabicPeriod" startAt="2"/>
            </a:pPr>
            <a:endParaRPr lang="en-US" noProof="0" dirty="0" smtClean="0"/>
          </a:p>
          <a:p>
            <a:pPr marL="457200" lvl="1" indent="0">
              <a:buNone/>
            </a:pPr>
            <a:endParaRPr lang="en-US" noProof="0" dirty="0" smtClean="0"/>
          </a:p>
          <a:p>
            <a:r>
              <a:rPr lang="en-US" noProof="0" dirty="0" err="1" smtClean="0"/>
              <a:t>LookUpTables</a:t>
            </a:r>
            <a:r>
              <a:rPr lang="en-US" noProof="0" dirty="0" smtClean="0"/>
              <a:t> </a:t>
            </a:r>
          </a:p>
          <a:p>
            <a:pPr lvl="1">
              <a:buFont typeface="Wingdings" pitchFamily="2" charset="2"/>
              <a:buChar char="à"/>
            </a:pPr>
            <a:r>
              <a:rPr lang="en-US" noProof="0" dirty="0" smtClean="0">
                <a:sym typeface="Wingdings" pitchFamily="2" charset="2"/>
              </a:rPr>
              <a:t> Fast</a:t>
            </a:r>
          </a:p>
          <a:p>
            <a:pPr marL="457200" lvl="1" indent="0">
              <a:buNone/>
            </a:pPr>
            <a:r>
              <a:rPr lang="en-US" noProof="0" dirty="0" smtClean="0">
                <a:sym typeface="Wingdings" pitchFamily="2" charset="2"/>
              </a:rPr>
              <a:t> Obtained </a:t>
            </a:r>
            <a:r>
              <a:rPr lang="en-US" noProof="0" dirty="0">
                <a:sym typeface="Wingdings" pitchFamily="2" charset="2"/>
              </a:rPr>
              <a:t>from a Radiative Transfer </a:t>
            </a:r>
            <a:r>
              <a:rPr lang="en-US" noProof="0" dirty="0" smtClean="0">
                <a:sym typeface="Wingdings" pitchFamily="2" charset="2"/>
              </a:rPr>
              <a:t>Model</a:t>
            </a:r>
            <a:endParaRPr lang="en-US" noProof="0" dirty="0">
              <a:sym typeface="Wingdings" pitchFamily="2" charset="2"/>
            </a:endParaRPr>
          </a:p>
        </p:txBody>
      </p:sp>
      <p:cxnSp>
        <p:nvCxnSpPr>
          <p:cNvPr id="48" name="AutoShape 46"/>
          <p:cNvCxnSpPr>
            <a:cxnSpLocks noChangeShapeType="1"/>
            <a:stCxn id="45" idx="3"/>
            <a:endCxn id="50" idx="2"/>
          </p:cNvCxnSpPr>
          <p:nvPr/>
        </p:nvCxnSpPr>
        <p:spPr bwMode="auto">
          <a:xfrm>
            <a:off x="4697837" y="2546057"/>
            <a:ext cx="1460823" cy="648264"/>
          </a:xfrm>
          <a:prstGeom prst="bentConnector2">
            <a:avLst/>
          </a:prstGeom>
          <a:noFill/>
          <a:ln w="38100">
            <a:solidFill>
              <a:srgbClr val="0000FF"/>
            </a:solidFill>
            <a:miter lim="800000"/>
            <a:headEnd type="oval"/>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Gruppieren 84"/>
          <p:cNvGrpSpPr/>
          <p:nvPr/>
        </p:nvGrpSpPr>
        <p:grpSpPr>
          <a:xfrm>
            <a:off x="5938804" y="2316774"/>
            <a:ext cx="2665413" cy="1944688"/>
            <a:chOff x="6034911" y="4194562"/>
            <a:chExt cx="2665413" cy="1944688"/>
          </a:xfrm>
        </p:grpSpPr>
        <p:sp>
          <p:nvSpPr>
            <p:cNvPr id="7" name="Text Box 5"/>
            <p:cNvSpPr txBox="1">
              <a:spLocks noChangeArrowheads="1"/>
            </p:cNvSpPr>
            <p:nvPr/>
          </p:nvSpPr>
          <p:spPr bwMode="auto">
            <a:xfrm>
              <a:off x="6682611" y="5778887"/>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tabLst>
                  <a:tab pos="723900" algn="l"/>
                  <a:tab pos="1447800" algn="l"/>
                </a:tabLst>
                <a:defRPr>
                  <a:solidFill>
                    <a:schemeClr val="tx1"/>
                  </a:solidFill>
                  <a:latin typeface="Arial" pitchFamily="34" charset="0"/>
                </a:defRPr>
              </a:lvl1pPr>
              <a:lvl2pPr>
                <a:spcBef>
                  <a:spcPct val="0"/>
                </a:spcBef>
                <a:tabLst>
                  <a:tab pos="723900" algn="l"/>
                  <a:tab pos="1447800" algn="l"/>
                </a:tabLst>
                <a:defRPr>
                  <a:solidFill>
                    <a:schemeClr val="tx1"/>
                  </a:solidFill>
                  <a:latin typeface="Arial" pitchFamily="34" charset="0"/>
                </a:defRPr>
              </a:lvl2pPr>
              <a:lvl3pPr>
                <a:spcBef>
                  <a:spcPct val="0"/>
                </a:spcBef>
                <a:tabLst>
                  <a:tab pos="723900" algn="l"/>
                  <a:tab pos="1447800" algn="l"/>
                </a:tabLst>
                <a:defRPr>
                  <a:solidFill>
                    <a:schemeClr val="tx1"/>
                  </a:solidFill>
                  <a:latin typeface="Arial" pitchFamily="34" charset="0"/>
                </a:defRPr>
              </a:lvl3pPr>
              <a:lvl4pPr>
                <a:spcBef>
                  <a:spcPct val="0"/>
                </a:spcBef>
                <a:tabLst>
                  <a:tab pos="723900" algn="l"/>
                  <a:tab pos="1447800" algn="l"/>
                </a:tabLst>
                <a:defRPr>
                  <a:solidFill>
                    <a:schemeClr val="tx1"/>
                  </a:solidFill>
                  <a:latin typeface="Arial" pitchFamily="34" charset="0"/>
                </a:defRPr>
              </a:lvl4pPr>
              <a:lvl5pPr>
                <a:spcBef>
                  <a:spcPct val="0"/>
                </a:spcBef>
                <a:tabLst>
                  <a:tab pos="723900" algn="l"/>
                  <a:tab pos="1447800" algn="l"/>
                </a:tabLst>
                <a:defRPr>
                  <a:solidFill>
                    <a:schemeClr val="tx1"/>
                  </a:solidFill>
                  <a:latin typeface="Arial" pitchFamily="34" charset="0"/>
                </a:defRPr>
              </a:lvl5pPr>
              <a:lvl6pPr fontAlgn="base">
                <a:spcBef>
                  <a:spcPct val="0"/>
                </a:spcBef>
                <a:spcAft>
                  <a:spcPct val="0"/>
                </a:spcAft>
                <a:tabLst>
                  <a:tab pos="723900" algn="l"/>
                  <a:tab pos="1447800" algn="l"/>
                </a:tabLst>
                <a:defRPr>
                  <a:solidFill>
                    <a:schemeClr val="tx1"/>
                  </a:solidFill>
                  <a:latin typeface="Arial" pitchFamily="34" charset="0"/>
                </a:defRPr>
              </a:lvl6pPr>
              <a:lvl7pPr fontAlgn="base">
                <a:spcBef>
                  <a:spcPct val="0"/>
                </a:spcBef>
                <a:spcAft>
                  <a:spcPct val="0"/>
                </a:spcAft>
                <a:tabLst>
                  <a:tab pos="723900" algn="l"/>
                  <a:tab pos="1447800" algn="l"/>
                </a:tabLst>
                <a:defRPr>
                  <a:solidFill>
                    <a:schemeClr val="tx1"/>
                  </a:solidFill>
                  <a:latin typeface="Arial" pitchFamily="34" charset="0"/>
                </a:defRPr>
              </a:lvl7pPr>
              <a:lvl8pPr fontAlgn="base">
                <a:spcBef>
                  <a:spcPct val="0"/>
                </a:spcBef>
                <a:spcAft>
                  <a:spcPct val="0"/>
                </a:spcAft>
                <a:tabLst>
                  <a:tab pos="723900" algn="l"/>
                  <a:tab pos="1447800" algn="l"/>
                </a:tabLst>
                <a:defRPr>
                  <a:solidFill>
                    <a:schemeClr val="tx1"/>
                  </a:solidFill>
                  <a:latin typeface="Arial" pitchFamily="34" charset="0"/>
                </a:defRPr>
              </a:lvl8pPr>
              <a:lvl9pPr fontAlgn="base">
                <a:spcBef>
                  <a:spcPct val="0"/>
                </a:spcBef>
                <a:spcAft>
                  <a:spcPct val="0"/>
                </a:spcAft>
                <a:tabLst>
                  <a:tab pos="723900" algn="l"/>
                  <a:tab pos="1447800" algn="l"/>
                </a:tabLst>
                <a:defRPr>
                  <a:solidFill>
                    <a:schemeClr val="tx1"/>
                  </a:solidFill>
                  <a:latin typeface="Arial" pitchFamily="34" charset="0"/>
                </a:defRPr>
              </a:lvl9pPr>
            </a:lstStyle>
            <a:p>
              <a:pPr hangingPunct="0">
                <a:buClr>
                  <a:srgbClr val="000000"/>
                </a:buClr>
                <a:buSzPct val="45000"/>
                <a:buFont typeface="StarSymbol" charset="0"/>
                <a:buNone/>
              </a:pPr>
              <a:r>
                <a:rPr lang="en-US" sz="2000">
                  <a:solidFill>
                    <a:srgbClr val="000000"/>
                  </a:solidFill>
                </a:rPr>
                <a:t>Interpolation</a:t>
              </a:r>
            </a:p>
          </p:txBody>
        </p:sp>
        <p:sp>
          <p:nvSpPr>
            <p:cNvPr id="8" name="Line 6"/>
            <p:cNvSpPr>
              <a:spLocks noChangeShapeType="1"/>
            </p:cNvSpPr>
            <p:nvPr/>
          </p:nvSpPr>
          <p:spPr bwMode="auto">
            <a:xfrm>
              <a:off x="6465123" y="46676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6465123" y="47755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6465123" y="48835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6465123" y="49914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
            <p:cNvSpPr>
              <a:spLocks noChangeShapeType="1"/>
            </p:cNvSpPr>
            <p:nvPr/>
          </p:nvSpPr>
          <p:spPr bwMode="auto">
            <a:xfrm>
              <a:off x="6465123" y="50994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a:off x="6465123" y="52073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6465123" y="53153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465123" y="54232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6465123" y="55312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6465123" y="56391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6465123" y="57471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7076311" y="463112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7076311" y="473907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7076311" y="484702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a:off x="7076311" y="495497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7076311" y="50645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a:off x="7076311" y="51724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a:off x="7076311" y="52804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a:off x="7076311" y="53883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5"/>
            <p:cNvSpPr>
              <a:spLocks noChangeShapeType="1"/>
            </p:cNvSpPr>
            <p:nvPr/>
          </p:nvSpPr>
          <p:spPr bwMode="auto">
            <a:xfrm>
              <a:off x="7076311" y="54963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a:off x="7076311" y="56042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7"/>
            <p:cNvSpPr>
              <a:spLocks noChangeShapeType="1"/>
            </p:cNvSpPr>
            <p:nvPr/>
          </p:nvSpPr>
          <p:spPr bwMode="auto">
            <a:xfrm>
              <a:off x="7076311" y="57122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8"/>
            <p:cNvSpPr>
              <a:spLocks noChangeShapeType="1"/>
            </p:cNvSpPr>
            <p:nvPr/>
          </p:nvSpPr>
          <p:spPr bwMode="auto">
            <a:xfrm>
              <a:off x="7652573" y="47041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9"/>
            <p:cNvSpPr>
              <a:spLocks noChangeShapeType="1"/>
            </p:cNvSpPr>
            <p:nvPr/>
          </p:nvSpPr>
          <p:spPr bwMode="auto">
            <a:xfrm>
              <a:off x="7652573" y="48121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0"/>
            <p:cNvSpPr>
              <a:spLocks noChangeShapeType="1"/>
            </p:cNvSpPr>
            <p:nvPr/>
          </p:nvSpPr>
          <p:spPr bwMode="auto">
            <a:xfrm>
              <a:off x="7652573" y="49200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1"/>
            <p:cNvSpPr>
              <a:spLocks noChangeShapeType="1"/>
            </p:cNvSpPr>
            <p:nvPr/>
          </p:nvSpPr>
          <p:spPr bwMode="auto">
            <a:xfrm>
              <a:off x="7652573" y="50280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2"/>
            <p:cNvSpPr>
              <a:spLocks noChangeShapeType="1"/>
            </p:cNvSpPr>
            <p:nvPr/>
          </p:nvSpPr>
          <p:spPr bwMode="auto">
            <a:xfrm>
              <a:off x="7652573" y="51359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7652573" y="52439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4"/>
            <p:cNvSpPr>
              <a:spLocks noChangeShapeType="1"/>
            </p:cNvSpPr>
            <p:nvPr/>
          </p:nvSpPr>
          <p:spPr bwMode="auto">
            <a:xfrm>
              <a:off x="7652573" y="53518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a:off x="7652573" y="54598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p:cNvSpPr>
              <a:spLocks noChangeShapeType="1"/>
            </p:cNvSpPr>
            <p:nvPr/>
          </p:nvSpPr>
          <p:spPr bwMode="auto">
            <a:xfrm>
              <a:off x="7652573" y="55677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7"/>
            <p:cNvSpPr>
              <a:spLocks noChangeShapeType="1"/>
            </p:cNvSpPr>
            <p:nvPr/>
          </p:nvSpPr>
          <p:spPr bwMode="auto">
            <a:xfrm>
              <a:off x="7652573" y="56757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8"/>
            <p:cNvSpPr>
              <a:spLocks noChangeShapeType="1"/>
            </p:cNvSpPr>
            <p:nvPr/>
          </p:nvSpPr>
          <p:spPr bwMode="auto">
            <a:xfrm>
              <a:off x="7652573" y="57836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2" name="AutoShape 40"/>
            <p:cNvCxnSpPr>
              <a:cxnSpLocks noChangeShapeType="1"/>
              <a:stCxn id="49" idx="2"/>
              <a:endCxn id="50" idx="0"/>
            </p:cNvCxnSpPr>
            <p:nvPr/>
          </p:nvCxnSpPr>
          <p:spPr bwMode="auto">
            <a:xfrm rot="10800000">
              <a:off x="6465124" y="5252410"/>
              <a:ext cx="1803401" cy="124829"/>
            </a:xfrm>
            <a:prstGeom prst="bentConnector3">
              <a:avLst>
                <a:gd name="adj1" fmla="val 50000"/>
              </a:avLst>
            </a:prstGeom>
            <a:noFill/>
            <a:ln w="34925">
              <a:solidFill>
                <a:srgbClr val="0000FF"/>
              </a:solidFill>
              <a:prstDash val="sysDot"/>
              <a:miter lim="800000"/>
              <a:headEnd/>
              <a:tailEnd/>
            </a:ln>
            <a:extLst>
              <a:ext uri="{909E8E84-426E-40DD-AFC4-6F175D3DCCD1}">
                <a14:hiddenFill xmlns:a14="http://schemas.microsoft.com/office/drawing/2010/main">
                  <a:noFill/>
                </a14:hiddenFill>
              </a:ext>
            </a:extLst>
          </p:spPr>
        </p:cxnSp>
        <p:sp>
          <p:nvSpPr>
            <p:cNvPr id="46" name="AutoShape 44"/>
            <p:cNvSpPr>
              <a:spLocks noChangeArrowheads="1"/>
            </p:cNvSpPr>
            <p:nvPr/>
          </p:nvSpPr>
          <p:spPr bwMode="auto">
            <a:xfrm>
              <a:off x="6034911" y="4194562"/>
              <a:ext cx="2665413" cy="1944688"/>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b="1"/>
                <a:t>L</a:t>
              </a:r>
              <a:r>
                <a:rPr lang="en-US" sz="1700"/>
                <a:t>ook</a:t>
              </a:r>
              <a:r>
                <a:rPr lang="en-US" b="1"/>
                <a:t>U</a:t>
              </a:r>
              <a:r>
                <a:rPr lang="en-US" sz="1700"/>
                <a:t>p</a:t>
              </a:r>
              <a:r>
                <a:rPr lang="en-US" b="1"/>
                <a:t>T</a:t>
              </a:r>
              <a:r>
                <a:rPr lang="en-US" sz="1700"/>
                <a:t>able</a:t>
              </a:r>
            </a:p>
          </p:txBody>
        </p:sp>
        <p:sp>
          <p:nvSpPr>
            <p:cNvPr id="49" name="AutoShape 47"/>
            <p:cNvSpPr>
              <a:spLocks noChangeAspect="1" noChangeArrowheads="1"/>
            </p:cNvSpPr>
            <p:nvPr/>
          </p:nvSpPr>
          <p:spPr bwMode="auto">
            <a:xfrm rot="10800000" flipH="1">
              <a:off x="8268524" y="5335181"/>
              <a:ext cx="252413" cy="25241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0" name="AutoShape 48"/>
            <p:cNvSpPr>
              <a:spLocks noChangeAspect="1" noChangeArrowheads="1"/>
            </p:cNvSpPr>
            <p:nvPr/>
          </p:nvSpPr>
          <p:spPr bwMode="auto">
            <a:xfrm rot="5400000">
              <a:off x="6212710" y="5072109"/>
              <a:ext cx="252413" cy="25241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cxnSp>
        <p:nvCxnSpPr>
          <p:cNvPr id="51" name="AutoShape 49"/>
          <p:cNvCxnSpPr>
            <a:cxnSpLocks noChangeShapeType="1"/>
            <a:stCxn id="49" idx="0"/>
            <a:endCxn id="59" idx="3"/>
          </p:cNvCxnSpPr>
          <p:nvPr/>
        </p:nvCxnSpPr>
        <p:spPr bwMode="auto">
          <a:xfrm rot="5400000">
            <a:off x="6838957" y="4291504"/>
            <a:ext cx="2095458" cy="932062"/>
          </a:xfrm>
          <a:prstGeom prst="bentConnector2">
            <a:avLst/>
          </a:prstGeom>
          <a:noFill/>
          <a:ln w="38100">
            <a:solidFill>
              <a:srgbClr val="0000FF"/>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46"/>
          <p:cNvCxnSpPr>
            <a:cxnSpLocks noChangeShapeType="1"/>
            <a:stCxn id="57" idx="3"/>
            <a:endCxn id="50" idx="2"/>
          </p:cNvCxnSpPr>
          <p:nvPr/>
        </p:nvCxnSpPr>
        <p:spPr bwMode="auto">
          <a:xfrm flipV="1">
            <a:off x="4697837" y="3194321"/>
            <a:ext cx="1460823" cy="459128"/>
          </a:xfrm>
          <a:prstGeom prst="bentConnector4">
            <a:avLst>
              <a:gd name="adj1" fmla="val 48561"/>
              <a:gd name="adj2" fmla="val 239300"/>
            </a:avLst>
          </a:prstGeom>
          <a:noFill/>
          <a:ln w="38100">
            <a:solidFill>
              <a:srgbClr val="0000FF"/>
            </a:solidFill>
            <a:miter lim="800000"/>
            <a:headEnd type="oval"/>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bgerundetes Rechteck 44"/>
          <p:cNvSpPr/>
          <p:nvPr/>
        </p:nvSpPr>
        <p:spPr bwMode="auto">
          <a:xfrm>
            <a:off x="1269143" y="1870464"/>
            <a:ext cx="3428694" cy="1351185"/>
          </a:xfrm>
          <a:prstGeom prst="roundRect">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Atmospheric</a:t>
            </a:r>
            <a:r>
              <a:rPr kumimoji="0" lang="en-US" sz="2100" b="1" i="0" u="none" strike="noStrike" cap="none" normalizeH="0" dirty="0" smtClean="0">
                <a:ln>
                  <a:noFill/>
                </a:ln>
                <a:solidFill>
                  <a:schemeClr val="tx1"/>
                </a:solidFill>
                <a:effectLst/>
                <a:latin typeface="Arial" pitchFamily="34" charset="0"/>
              </a:rPr>
              <a:t> State</a:t>
            </a:r>
          </a:p>
          <a:p>
            <a:pPr marL="285750" indent="-285750" algn="l">
              <a:spcBef>
                <a:spcPts val="0"/>
              </a:spcBef>
              <a:buFont typeface="Arial" pitchFamily="34" charset="0"/>
              <a:buChar char="•"/>
            </a:pPr>
            <a:r>
              <a:rPr lang="en-US" sz="1800" dirty="0"/>
              <a:t>Aerosols (climatology)</a:t>
            </a:r>
          </a:p>
          <a:p>
            <a:pPr marL="285750" indent="-285750" algn="l">
              <a:spcBef>
                <a:spcPts val="0"/>
              </a:spcBef>
              <a:buFont typeface="Arial" pitchFamily="34" charset="0"/>
              <a:buChar char="•"/>
            </a:pPr>
            <a:r>
              <a:rPr lang="en-US" sz="1800" dirty="0"/>
              <a:t>Water </a:t>
            </a:r>
            <a:r>
              <a:rPr lang="en-US" sz="1800" dirty="0" err="1"/>
              <a:t>vapour</a:t>
            </a:r>
            <a:r>
              <a:rPr lang="en-US" sz="1800" dirty="0"/>
              <a:t> </a:t>
            </a:r>
            <a:r>
              <a:rPr lang="en-US" sz="1800" dirty="0" smtClean="0"/>
              <a:t>(reanalysis) </a:t>
            </a:r>
          </a:p>
          <a:p>
            <a:pPr marL="285750" indent="-285750" algn="l">
              <a:spcBef>
                <a:spcPts val="0"/>
              </a:spcBef>
              <a:buFont typeface="Arial" pitchFamily="34" charset="0"/>
              <a:buChar char="•"/>
            </a:pPr>
            <a:r>
              <a:rPr lang="en-US" sz="1800" dirty="0" smtClean="0">
                <a:solidFill>
                  <a:schemeClr val="bg1">
                    <a:lumMod val="65000"/>
                  </a:schemeClr>
                </a:solidFill>
              </a:rPr>
              <a:t>Ozone</a:t>
            </a:r>
            <a:endParaRPr lang="en-US" sz="1800" dirty="0"/>
          </a:p>
        </p:txBody>
      </p:sp>
      <p:sp>
        <p:nvSpPr>
          <p:cNvPr id="57" name="Abgerundetes Rechteck 56"/>
          <p:cNvSpPr/>
          <p:nvPr/>
        </p:nvSpPr>
        <p:spPr bwMode="auto">
          <a:xfrm>
            <a:off x="1275275" y="3237810"/>
            <a:ext cx="3422562" cy="831277"/>
          </a:xfrm>
          <a:prstGeom prst="roundRect">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Surface Albedo </a:t>
            </a:r>
          </a:p>
          <a:p>
            <a:pPr marL="285750" marR="0" indent="-285750" algn="l" defTabSz="914400" rtl="0" eaLnBrk="1" fontAlgn="base" latinLnBrk="0" hangingPunct="1">
              <a:lnSpc>
                <a:spcPct val="100000"/>
              </a:lnSpc>
              <a:spcBef>
                <a:spcPts val="0"/>
              </a:spcBef>
              <a:spcAft>
                <a:spcPct val="0"/>
              </a:spcAft>
              <a:buClrTx/>
              <a:buSzTx/>
              <a:buFont typeface="Arial" pitchFamily="34" charset="0"/>
              <a:buChar char="•"/>
              <a:tabLst/>
            </a:pPr>
            <a:r>
              <a:rPr lang="en-US" sz="1800" dirty="0" smtClean="0">
                <a:latin typeface="Arial" pitchFamily="34" charset="0"/>
              </a:rPr>
              <a:t>Climatology</a:t>
            </a:r>
            <a:endParaRPr kumimoji="0" lang="en-US" sz="1800" b="0" i="0" u="none" strike="noStrike" cap="none" normalizeH="0" baseline="0" dirty="0" smtClean="0">
              <a:ln>
                <a:noFill/>
              </a:ln>
              <a:solidFill>
                <a:schemeClr val="tx1"/>
              </a:solidFill>
              <a:effectLst/>
              <a:latin typeface="Arial" pitchFamily="34" charset="0"/>
            </a:endParaRPr>
          </a:p>
        </p:txBody>
      </p:sp>
      <p:sp>
        <p:nvSpPr>
          <p:cNvPr id="59" name="AutoShape 51"/>
          <p:cNvSpPr>
            <a:spLocks noChangeArrowheads="1"/>
          </p:cNvSpPr>
          <p:nvPr/>
        </p:nvSpPr>
        <p:spPr bwMode="auto">
          <a:xfrm>
            <a:off x="5938804" y="5517232"/>
            <a:ext cx="1481851" cy="576064"/>
          </a:xfrm>
          <a:prstGeom prst="roundRect">
            <a:avLst>
              <a:gd name="adj" fmla="val 16667"/>
            </a:avLst>
          </a:prstGeom>
          <a:solidFill>
            <a:schemeClr val="bg1"/>
          </a:solidFill>
          <a:ln w="9525" algn="ctr">
            <a:solidFill>
              <a:schemeClr val="tx1"/>
            </a:solidFill>
            <a:round/>
            <a:headEnd/>
            <a:tailEnd/>
          </a:ln>
          <a:effectLst/>
          <a:extLst/>
        </p:spPr>
        <p:txBody>
          <a:bodyPr wrap="none" lIns="0" tIns="0" rIns="0" bIns="0" anchor="ctr"/>
          <a:lstStyle/>
          <a:p>
            <a:pPr algn="ctr"/>
            <a:r>
              <a:rPr lang="en-US" b="1" dirty="0" err="1" smtClean="0">
                <a:solidFill>
                  <a:srgbClr val="0099FF"/>
                </a:solidFill>
              </a:rPr>
              <a:t>Rad</a:t>
            </a:r>
            <a:r>
              <a:rPr lang="en-US" b="1" baseline="-25000" dirty="0" err="1" smtClean="0">
                <a:solidFill>
                  <a:srgbClr val="0099FF"/>
                </a:solidFill>
              </a:rPr>
              <a:t>cs</a:t>
            </a:r>
            <a:endParaRPr lang="en-US" b="1" baseline="-25000" dirty="0">
              <a:solidFill>
                <a:srgbClr val="0099FF"/>
              </a:solidFill>
            </a:endParaRPr>
          </a:p>
        </p:txBody>
      </p:sp>
      <p:sp>
        <p:nvSpPr>
          <p:cNvPr id="63" name="Rectangle 2"/>
          <p:cNvSpPr>
            <a:spLocks noChangeArrowheads="1"/>
          </p:cNvSpPr>
          <p:nvPr/>
        </p:nvSpPr>
        <p:spPr bwMode="auto">
          <a:xfrm>
            <a:off x="4098891" y="6139119"/>
            <a:ext cx="4975225" cy="6093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800" i="1" dirty="0">
                <a:solidFill>
                  <a:srgbClr val="000000"/>
                </a:solidFill>
              </a:rPr>
              <a:t>Müller et al. (2009)</a:t>
            </a:r>
          </a:p>
          <a:p>
            <a:pPr algn="r"/>
            <a:r>
              <a:rPr lang="en-US" sz="1800" i="1" dirty="0">
                <a:solidFill>
                  <a:srgbClr val="000000"/>
                </a:solidFill>
                <a:hlinkClick r:id="rId2"/>
              </a:rPr>
              <a:t>http://sourceforge.net/projects/gnu-magic</a:t>
            </a:r>
            <a:endParaRPr lang="en-US" sz="1800" i="1" dirty="0">
              <a:solidFill>
                <a:srgbClr val="000000"/>
              </a:solidFill>
            </a:endParaRPr>
          </a:p>
        </p:txBody>
      </p:sp>
    </p:spTree>
    <p:extLst>
      <p:ext uri="{BB962C8B-B14F-4D97-AF65-F5344CB8AC3E}">
        <p14:creationId xmlns:p14="http://schemas.microsoft.com/office/powerpoint/2010/main" val="259606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2051720" y="4725144"/>
            <a:ext cx="5976664" cy="576064"/>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14</a:t>
            </a:fld>
            <a:endParaRPr lang="de-CH" dirty="0"/>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p:txBody>
              <a:bodyPr/>
              <a:lstStyle/>
              <a:p>
                <a:r>
                  <a:rPr lang="en-US" noProof="0" dirty="0" smtClean="0"/>
                  <a:t>Retrieval scheme</a:t>
                </a:r>
              </a:p>
              <a:p>
                <a:pPr marL="914400" lvl="1" indent="-457200">
                  <a:buFont typeface="+mj-lt"/>
                  <a:buAutoNum type="arabicPeriod"/>
                </a:pPr>
                <a:r>
                  <a:rPr lang="en-US" noProof="0" dirty="0" smtClean="0"/>
                  <a:t>Get cloud information</a:t>
                </a:r>
              </a:p>
              <a:p>
                <a:pPr marL="1314450" lvl="2" indent="-457200"/>
                <a:r>
                  <a:rPr lang="en-US" noProof="0" dirty="0" smtClean="0"/>
                  <a:t>“Effective Cloud Albedo” (</a:t>
                </a:r>
                <a:r>
                  <a:rPr lang="en-US" b="1" i="1" noProof="0" dirty="0" smtClean="0">
                    <a:latin typeface="Cambria Math" pitchFamily="18" charset="0"/>
                    <a:ea typeface="Cambria Math" pitchFamily="18" charset="0"/>
                  </a:rPr>
                  <a:t>CAL</a:t>
                </a:r>
                <a:r>
                  <a:rPr lang="en-US" noProof="0" dirty="0" smtClean="0"/>
                  <a:t>)</a:t>
                </a:r>
              </a:p>
              <a:p>
                <a:pPr marL="1314450" lvl="2" indent="-457200"/>
                <a:r>
                  <a:rPr lang="en-US" noProof="0" dirty="0" smtClean="0"/>
                  <a:t>From satellite</a:t>
                </a:r>
              </a:p>
              <a:p>
                <a:pPr marL="914400" lvl="1" indent="-457200">
                  <a:buFont typeface="+mj-lt"/>
                  <a:buAutoNum type="arabicPeriod"/>
                </a:pPr>
                <a:r>
                  <a:rPr lang="en-US" noProof="0" dirty="0" smtClean="0"/>
                  <a:t>Get clear sky information</a:t>
                </a:r>
              </a:p>
              <a:p>
                <a:pPr marL="1314450" lvl="2" indent="-457200"/>
                <a:r>
                  <a:rPr lang="en-US" noProof="0" dirty="0" smtClean="0"/>
                  <a:t>“Clear Sky Radiation” (</a:t>
                </a:r>
                <a:r>
                  <a:rPr lang="en-US" b="1" i="1" noProof="0" dirty="0" err="1" smtClean="0">
                    <a:latin typeface="Cambria Math" pitchFamily="18" charset="0"/>
                    <a:ea typeface="Cambria Math" pitchFamily="18" charset="0"/>
                  </a:rPr>
                  <a:t>Rad</a:t>
                </a:r>
                <a:r>
                  <a:rPr lang="en-US" b="1" i="1" baseline="-25000" noProof="0" dirty="0" err="1" smtClean="0">
                    <a:latin typeface="Cambria Math" pitchFamily="18" charset="0"/>
                    <a:ea typeface="Cambria Math" pitchFamily="18" charset="0"/>
                  </a:rPr>
                  <a:t>cs</a:t>
                </a:r>
                <a:r>
                  <a:rPr lang="en-US" noProof="0" dirty="0" smtClean="0"/>
                  <a:t>)</a:t>
                </a:r>
              </a:p>
              <a:p>
                <a:pPr marL="1314450" lvl="2" indent="-457200"/>
                <a:r>
                  <a:rPr lang="en-US" noProof="0" dirty="0" smtClean="0"/>
                  <a:t>From </a:t>
                </a:r>
                <a:r>
                  <a:rPr lang="en-US" noProof="0" dirty="0" err="1" smtClean="0"/>
                  <a:t>LookUpTables</a:t>
                </a:r>
                <a:endParaRPr lang="en-US" noProof="0" dirty="0" smtClean="0"/>
              </a:p>
              <a:p>
                <a:pPr marL="914400" lvl="1" indent="-457200">
                  <a:buFont typeface="+mj-lt"/>
                  <a:buAutoNum type="arabicPeriod"/>
                </a:pPr>
                <a:r>
                  <a:rPr lang="en-US" noProof="0" dirty="0" smtClean="0"/>
                  <a:t>Combine 1. &amp; 2.</a:t>
                </a:r>
              </a:p>
              <a:p>
                <a:pPr marL="457200" lvl="1" indent="0">
                  <a:buNone/>
                </a:pPr>
                <a:endParaRPr lang="en-US" noProof="0" dirty="0" smtClean="0"/>
              </a:p>
              <a:p>
                <a:pPr marL="857250" lvl="2" indent="0">
                  <a:buNone/>
                </a:pPr>
                <a14:m>
                  <m:oMathPara xmlns:m="http://schemas.openxmlformats.org/officeDocument/2006/math">
                    <m:oMathParaPr>
                      <m:jc m:val="centerGroup"/>
                    </m:oMathParaPr>
                    <m:oMath xmlns:m="http://schemas.openxmlformats.org/officeDocument/2006/math">
                      <m:r>
                        <a:rPr lang="en-US" sz="2400" b="1" i="1" noProof="0" smtClean="0">
                          <a:latin typeface="Cambria Math"/>
                        </a:rPr>
                        <m:t>𝑹𝒂𝒅</m:t>
                      </m:r>
                      <m:r>
                        <a:rPr lang="en-US" sz="2400" b="1" i="1" noProof="0" smtClean="0">
                          <a:latin typeface="Cambria Math"/>
                        </a:rPr>
                        <m:t>=</m:t>
                      </m:r>
                      <m:r>
                        <a:rPr lang="en-US" sz="2400" b="1" i="1" noProof="0" smtClean="0">
                          <a:latin typeface="Cambria Math"/>
                        </a:rPr>
                        <m:t>𝒇</m:t>
                      </m:r>
                      <m:d>
                        <m:dPr>
                          <m:ctrlPr>
                            <a:rPr lang="en-US" sz="2400" b="1" i="1" noProof="0" smtClean="0">
                              <a:latin typeface="Cambria Math"/>
                            </a:rPr>
                          </m:ctrlPr>
                        </m:dPr>
                        <m:e>
                          <m:r>
                            <a:rPr lang="en-US" sz="2400" b="1" i="1" noProof="0" smtClean="0">
                              <a:latin typeface="Cambria Math"/>
                            </a:rPr>
                            <m:t>𝑪𝑨𝑳</m:t>
                          </m:r>
                        </m:e>
                      </m:d>
                      <m:r>
                        <a:rPr lang="en-US" sz="2400" b="1" i="1" noProof="0" smtClean="0">
                          <a:latin typeface="Cambria Math"/>
                          <a:ea typeface="Cambria Math"/>
                        </a:rPr>
                        <m:t>∙</m:t>
                      </m:r>
                      <m:sSub>
                        <m:sSubPr>
                          <m:ctrlPr>
                            <a:rPr lang="en-US" sz="2400" b="1" i="1" noProof="0" smtClean="0">
                              <a:latin typeface="Cambria Math"/>
                              <a:ea typeface="Cambria Math"/>
                            </a:rPr>
                          </m:ctrlPr>
                        </m:sSubPr>
                        <m:e>
                          <m:r>
                            <a:rPr lang="en-US" sz="2400" b="1" i="1" noProof="0" smtClean="0">
                              <a:latin typeface="Cambria Math"/>
                              <a:ea typeface="Cambria Math"/>
                            </a:rPr>
                            <m:t>𝑹𝒂𝒅</m:t>
                          </m:r>
                        </m:e>
                        <m:sub>
                          <m:r>
                            <a:rPr lang="en-US" sz="2400" b="1" i="1" noProof="0" smtClean="0">
                              <a:latin typeface="Cambria Math"/>
                              <a:ea typeface="Cambria Math"/>
                            </a:rPr>
                            <m:t>𝒄𝒔</m:t>
                          </m:r>
                        </m:sub>
                      </m:sSub>
                      <m:r>
                        <a:rPr lang="en-US" sz="2400" b="1" i="1" noProof="0" smtClean="0">
                          <a:latin typeface="Cambria Math"/>
                          <a:ea typeface="Cambria Math"/>
                        </a:rPr>
                        <m:t>≈</m:t>
                      </m:r>
                      <m:d>
                        <m:dPr>
                          <m:ctrlPr>
                            <a:rPr lang="en-US" sz="2400" b="1" i="1" noProof="0" smtClean="0">
                              <a:latin typeface="Cambria Math"/>
                              <a:ea typeface="Cambria Math"/>
                            </a:rPr>
                          </m:ctrlPr>
                        </m:dPr>
                        <m:e>
                          <m:r>
                            <a:rPr lang="en-US" sz="2400" b="1" i="1" noProof="0" smtClean="0">
                              <a:latin typeface="Cambria Math"/>
                              <a:ea typeface="Cambria Math"/>
                            </a:rPr>
                            <m:t>𝟏</m:t>
                          </m:r>
                          <m:r>
                            <a:rPr lang="en-US" sz="2400" b="1" i="1" noProof="0" smtClean="0">
                              <a:latin typeface="Cambria Math"/>
                              <a:ea typeface="Cambria Math"/>
                            </a:rPr>
                            <m:t>−</m:t>
                          </m:r>
                          <m:r>
                            <a:rPr lang="en-US" sz="2400" b="1" i="1" noProof="0" smtClean="0">
                              <a:latin typeface="Cambria Math"/>
                              <a:ea typeface="Cambria Math"/>
                            </a:rPr>
                            <m:t>𝑪𝑨𝑳</m:t>
                          </m:r>
                        </m:e>
                      </m:d>
                      <m:r>
                        <a:rPr lang="en-US" sz="2400" b="1" i="1" noProof="0" smtClean="0">
                          <a:latin typeface="Cambria Math"/>
                          <a:ea typeface="Cambria Math"/>
                        </a:rPr>
                        <m:t>∙</m:t>
                      </m:r>
                      <m:sSub>
                        <m:sSubPr>
                          <m:ctrlPr>
                            <a:rPr lang="en-US" sz="2400" b="1" i="1" noProof="0" smtClean="0">
                              <a:latin typeface="Cambria Math"/>
                              <a:ea typeface="Cambria Math"/>
                            </a:rPr>
                          </m:ctrlPr>
                        </m:sSubPr>
                        <m:e>
                          <m:r>
                            <a:rPr lang="en-US" sz="2400" b="1" i="1" noProof="0" smtClean="0">
                              <a:latin typeface="Cambria Math"/>
                              <a:ea typeface="Cambria Math"/>
                            </a:rPr>
                            <m:t>𝑹𝒂𝒅</m:t>
                          </m:r>
                        </m:e>
                        <m:sub>
                          <m:r>
                            <a:rPr lang="en-US" sz="2400" b="1" i="1" noProof="0" smtClean="0">
                              <a:latin typeface="Cambria Math"/>
                              <a:ea typeface="Cambria Math"/>
                            </a:rPr>
                            <m:t>𝒄𝒔</m:t>
                          </m:r>
                        </m:sub>
                      </m:sSub>
                    </m:oMath>
                  </m:oMathPara>
                </a14:m>
                <a:endParaRPr lang="en-US" b="1" noProof="0" dirty="0" smtClean="0"/>
              </a:p>
              <a:p>
                <a:pPr marL="857250" lvl="2" indent="0">
                  <a:buNone/>
                </a:pPr>
                <a:endParaRPr lang="en-US" b="1" dirty="0"/>
              </a:p>
              <a:p>
                <a:pPr marL="857250" lvl="2" indent="0">
                  <a:buNone/>
                </a:pPr>
                <a:r>
                  <a:rPr lang="en-US" dirty="0">
                    <a:sym typeface="Wingdings" pitchFamily="2" charset="2"/>
                  </a:rPr>
                  <a:t> </a:t>
                </a:r>
                <a:r>
                  <a:rPr lang="en-US" dirty="0"/>
                  <a:t>Rad = SIS or SID</a:t>
                </a:r>
              </a:p>
              <a:p>
                <a:pPr marL="857250" lvl="2" indent="0">
                  <a:buNone/>
                </a:pPr>
                <a:endParaRPr lang="en-US" b="1" noProof="0" dirty="0" smtClean="0"/>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blipFill rotWithShape="1">
                <a:blip r:embed="rId2"/>
                <a:stretch>
                  <a:fillRect l="-2056" t="-1852" b="-1720"/>
                </a:stretch>
              </a:blipFill>
            </p:spPr>
            <p:txBody>
              <a:bodyPr/>
              <a:lstStyle/>
              <a:p>
                <a:r>
                  <a:rPr lang="en-US">
                    <a:noFill/>
                  </a:rPr>
                  <a:t> </a:t>
                </a:r>
              </a:p>
            </p:txBody>
          </p:sp>
        </mc:Fallback>
      </mc:AlternateContent>
    </p:spTree>
    <p:extLst>
      <p:ext uri="{BB962C8B-B14F-4D97-AF65-F5344CB8AC3E}">
        <p14:creationId xmlns:p14="http://schemas.microsoft.com/office/powerpoint/2010/main" val="2488316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Outline</a:t>
            </a:r>
            <a:endParaRPr lang="en-US" noProof="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15</a:t>
            </a:fld>
            <a:endParaRPr lang="de-CH" dirty="0"/>
          </a:p>
        </p:txBody>
      </p:sp>
      <p:sp>
        <p:nvSpPr>
          <p:cNvPr id="5" name="Inhaltsplatzhalter 4"/>
          <p:cNvSpPr>
            <a:spLocks noGrp="1"/>
          </p:cNvSpPr>
          <p:nvPr>
            <p:ph sz="quarter" idx="12"/>
          </p:nvPr>
        </p:nvSpPr>
        <p:spPr/>
        <p:txBody>
          <a:bodyPr/>
          <a:lstStyle/>
          <a:p>
            <a:pPr marL="0" indent="0">
              <a:buNone/>
            </a:pPr>
            <a:r>
              <a:rPr lang="en-US" b="1" dirty="0" smtClean="0"/>
              <a:t>PART I</a:t>
            </a:r>
            <a:endParaRPr lang="en-US" b="1" noProof="0" dirty="0" smtClean="0"/>
          </a:p>
          <a:p>
            <a:pPr marL="0" indent="0">
              <a:buNone/>
            </a:pPr>
            <a:r>
              <a:rPr lang="en-US" noProof="0" dirty="0" smtClean="0"/>
              <a:t>Solar radiation (SIS, SID)</a:t>
            </a:r>
          </a:p>
          <a:p>
            <a:r>
              <a:rPr lang="en-US" noProof="0" dirty="0" err="1" smtClean="0">
                <a:solidFill>
                  <a:schemeClr val="bg1">
                    <a:lumMod val="65000"/>
                  </a:schemeClr>
                </a:solidFill>
              </a:rPr>
              <a:t>MagicSol</a:t>
            </a:r>
            <a:r>
              <a:rPr lang="en-US" noProof="0" dirty="0" smtClean="0">
                <a:solidFill>
                  <a:schemeClr val="bg1">
                    <a:lumMod val="65000"/>
                  </a:schemeClr>
                </a:solidFill>
              </a:rPr>
              <a:t> – Retrieval for historical radiation datasets</a:t>
            </a:r>
          </a:p>
          <a:p>
            <a:r>
              <a:rPr lang="en-US" b="1" u="sng" noProof="0" dirty="0" err="1" smtClean="0"/>
              <a:t>LookUpTable</a:t>
            </a:r>
            <a:r>
              <a:rPr lang="en-US" b="1" u="sng" noProof="0" dirty="0" smtClean="0"/>
              <a:t> radiation retrieval</a:t>
            </a:r>
          </a:p>
          <a:p>
            <a:endParaRPr lang="en-US" noProof="0" dirty="0" smtClean="0"/>
          </a:p>
          <a:p>
            <a:pPr marL="0" indent="0">
              <a:buNone/>
            </a:pPr>
            <a:r>
              <a:rPr lang="en-US" noProof="0" dirty="0" err="1" smtClean="0">
                <a:solidFill>
                  <a:schemeClr val="bg1">
                    <a:lumMod val="65000"/>
                  </a:schemeClr>
                </a:solidFill>
              </a:rPr>
              <a:t>Longwave</a:t>
            </a:r>
            <a:r>
              <a:rPr lang="en-US" noProof="0" dirty="0" smtClean="0">
                <a:solidFill>
                  <a:schemeClr val="bg1">
                    <a:lumMod val="65000"/>
                  </a:schemeClr>
                </a:solidFill>
              </a:rPr>
              <a:t> radiation (SDL)</a:t>
            </a:r>
          </a:p>
          <a:p>
            <a:r>
              <a:rPr lang="en-US" noProof="0" dirty="0" smtClean="0">
                <a:solidFill>
                  <a:schemeClr val="bg1">
                    <a:lumMod val="65000"/>
                  </a:schemeClr>
                </a:solidFill>
              </a:rPr>
              <a:t>GAC algorithm</a:t>
            </a:r>
            <a:r>
              <a:rPr lang="en-US" dirty="0"/>
              <a:t> </a:t>
            </a:r>
            <a:r>
              <a:rPr lang="en-US" dirty="0">
                <a:solidFill>
                  <a:schemeClr val="bg1">
                    <a:lumMod val="65000"/>
                  </a:schemeClr>
                </a:solidFill>
              </a:rPr>
              <a:t>(very short</a:t>
            </a:r>
            <a:r>
              <a:rPr lang="en-US" dirty="0" smtClean="0">
                <a:solidFill>
                  <a:schemeClr val="bg1">
                    <a:lumMod val="65000"/>
                  </a:schemeClr>
                </a:solidFill>
              </a:rPr>
              <a:t>)</a:t>
            </a:r>
            <a:endParaRPr lang="en-US" noProof="0" dirty="0" smtClean="0">
              <a:solidFill>
                <a:schemeClr val="bg1">
                  <a:lumMod val="65000"/>
                </a:schemeClr>
              </a:solidFill>
            </a:endParaRPr>
          </a:p>
          <a:p>
            <a:pPr marL="0" indent="0">
              <a:buNone/>
            </a:pPr>
            <a:endParaRPr lang="en-US" noProof="0" dirty="0" smtClean="0">
              <a:solidFill>
                <a:schemeClr val="bg1">
                  <a:lumMod val="65000"/>
                </a:schemeClr>
              </a:solidFill>
            </a:endParaRPr>
          </a:p>
          <a:p>
            <a:pPr marL="0" indent="0">
              <a:buNone/>
            </a:pPr>
            <a:r>
              <a:rPr lang="en-US" b="1" noProof="0" dirty="0" smtClean="0">
                <a:solidFill>
                  <a:schemeClr val="bg1">
                    <a:lumMod val="65000"/>
                  </a:schemeClr>
                </a:solidFill>
              </a:rPr>
              <a:t>PART II</a:t>
            </a:r>
            <a:endParaRPr lang="en-US" b="1" noProof="0" dirty="0">
              <a:solidFill>
                <a:schemeClr val="bg1">
                  <a:lumMod val="65000"/>
                </a:schemeClr>
              </a:solidFill>
            </a:endParaRPr>
          </a:p>
          <a:p>
            <a:pPr marL="0" indent="0">
              <a:buNone/>
            </a:pPr>
            <a:r>
              <a:rPr lang="en-US" noProof="0" dirty="0" smtClean="0">
                <a:solidFill>
                  <a:schemeClr val="bg1">
                    <a:lumMod val="65000"/>
                  </a:schemeClr>
                </a:solidFill>
              </a:rPr>
              <a:t>Surface albedo (SAL)</a:t>
            </a:r>
          </a:p>
        </p:txBody>
      </p:sp>
    </p:spTree>
    <p:extLst>
      <p:ext uri="{BB962C8B-B14F-4D97-AF65-F5344CB8AC3E}">
        <p14:creationId xmlns:p14="http://schemas.microsoft.com/office/powerpoint/2010/main" val="2653334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dirty="0" err="1" smtClean="0"/>
              <a:t>LookUpTable</a:t>
            </a:r>
            <a:r>
              <a:rPr lang="en-US" noProof="0" dirty="0" smtClean="0"/>
              <a:t> </a:t>
            </a:r>
            <a:r>
              <a:rPr lang="en-US" noProof="0" dirty="0"/>
              <a:t/>
            </a:r>
            <a:br>
              <a:rPr lang="en-US" noProof="0" dirty="0"/>
            </a:br>
            <a:r>
              <a:rPr lang="en-US" sz="2400" noProof="0" dirty="0" smtClean="0"/>
              <a:t>radiation retrieval</a:t>
            </a:r>
            <a:endParaRPr lang="en-US" sz="24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16</a:t>
            </a:fld>
            <a:endParaRPr lang="de-CH" dirty="0"/>
          </a:p>
        </p:txBody>
      </p:sp>
      <p:sp>
        <p:nvSpPr>
          <p:cNvPr id="5" name="Inhaltsplatzhalter 4"/>
          <p:cNvSpPr>
            <a:spLocks noGrp="1"/>
          </p:cNvSpPr>
          <p:nvPr>
            <p:ph sz="quarter" idx="12"/>
          </p:nvPr>
        </p:nvSpPr>
        <p:spPr/>
        <p:txBody>
          <a:bodyPr/>
          <a:lstStyle/>
          <a:p>
            <a:r>
              <a:rPr lang="en-US" noProof="0" dirty="0" smtClean="0"/>
              <a:t>Used for </a:t>
            </a:r>
          </a:p>
          <a:p>
            <a:pPr lvl="1"/>
            <a:r>
              <a:rPr lang="en-US" noProof="0" dirty="0" smtClean="0"/>
              <a:t>Operational (= regularly updated) radiation products</a:t>
            </a:r>
          </a:p>
          <a:p>
            <a:pPr lvl="1"/>
            <a:r>
              <a:rPr lang="en-US" dirty="0" smtClean="0"/>
              <a:t>AVHRR-CLARA (GAC) radiation dataset</a:t>
            </a:r>
            <a:endParaRPr lang="en-US" noProof="0" dirty="0" smtClean="0"/>
          </a:p>
          <a:p>
            <a:endParaRPr lang="en-US" noProof="0" dirty="0"/>
          </a:p>
          <a:p>
            <a:r>
              <a:rPr lang="en-US" noProof="0" dirty="0" smtClean="0"/>
              <a:t>Benefits: </a:t>
            </a:r>
          </a:p>
          <a:p>
            <a:pPr lvl="1"/>
            <a:r>
              <a:rPr lang="en-US" noProof="0" dirty="0" smtClean="0"/>
              <a:t>Physical approach</a:t>
            </a:r>
          </a:p>
          <a:p>
            <a:pPr lvl="1"/>
            <a:r>
              <a:rPr lang="en-US" dirty="0" smtClean="0"/>
              <a:t>Applicable to geostationary </a:t>
            </a:r>
            <a:r>
              <a:rPr lang="en-US" u="sng" dirty="0" smtClean="0"/>
              <a:t>and</a:t>
            </a:r>
            <a:r>
              <a:rPr lang="en-US" dirty="0" smtClean="0"/>
              <a:t> polar orbiting satellites</a:t>
            </a:r>
            <a:endParaRPr lang="en-US" noProof="0" dirty="0" smtClean="0"/>
          </a:p>
          <a:p>
            <a:endParaRPr lang="en-US" noProof="0" dirty="0"/>
          </a:p>
          <a:p>
            <a:r>
              <a:rPr lang="en-US" noProof="0" dirty="0" smtClean="0"/>
              <a:t>Challenges:</a:t>
            </a:r>
          </a:p>
          <a:p>
            <a:pPr lvl="1"/>
            <a:r>
              <a:rPr lang="en-US" noProof="0" dirty="0" smtClean="0"/>
              <a:t>Multispectral information required for cloud detection</a:t>
            </a:r>
          </a:p>
          <a:p>
            <a:pPr lvl="1"/>
            <a:r>
              <a:rPr lang="en-US" dirty="0" smtClean="0">
                <a:sym typeface="Wingdings" pitchFamily="2" charset="2"/>
              </a:rPr>
              <a:t>Auxiliary data required (e.g., surface albedo)</a:t>
            </a:r>
            <a:endParaRPr lang="en-US" noProof="0" dirty="0" smtClean="0">
              <a:sym typeface="Wingdings" pitchFamily="2" charset="2"/>
            </a:endParaRPr>
          </a:p>
        </p:txBody>
      </p:sp>
    </p:spTree>
    <p:extLst>
      <p:ext uri="{BB962C8B-B14F-4D97-AF65-F5344CB8AC3E}">
        <p14:creationId xmlns:p14="http://schemas.microsoft.com/office/powerpoint/2010/main" val="66912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2"/>
          </p:nvPr>
        </p:nvSpPr>
        <p:spPr>
          <a:xfrm>
            <a:off x="1296001" y="1412876"/>
            <a:ext cx="4174116" cy="4392388"/>
          </a:xfrm>
        </p:spPr>
        <p:txBody>
          <a:bodyPr/>
          <a:lstStyle/>
          <a:p>
            <a:r>
              <a:rPr lang="en-US" noProof="0" dirty="0" smtClean="0"/>
              <a:t>Retrieval scheme</a:t>
            </a:r>
          </a:p>
          <a:p>
            <a:pPr marL="914400" lvl="1" indent="-457200">
              <a:buFont typeface="+mj-lt"/>
              <a:buAutoNum type="arabicPeriod"/>
            </a:pPr>
            <a:r>
              <a:rPr lang="en-US" noProof="0" dirty="0" smtClean="0"/>
              <a:t>Cloud detection</a:t>
            </a:r>
          </a:p>
          <a:p>
            <a:pPr marL="914400" lvl="1" indent="-457200">
              <a:buFont typeface="+mj-lt"/>
              <a:buAutoNum type="arabicPeriod"/>
            </a:pPr>
            <a:r>
              <a:rPr lang="en-US" sz="2000" u="sng" dirty="0"/>
              <a:t>Cloud free:</a:t>
            </a:r>
            <a:r>
              <a:rPr lang="en-US" sz="2000" b="1" dirty="0"/>
              <a:t> </a:t>
            </a:r>
            <a:r>
              <a:rPr lang="en-US" sz="2000" dirty="0"/>
              <a:t>use clear-sky gnu-magic (see MAGICSOL</a:t>
            </a:r>
            <a:r>
              <a:rPr lang="en-US" sz="2000" dirty="0" smtClean="0"/>
              <a:t>)</a:t>
            </a:r>
            <a:endParaRPr lang="en-US" sz="2000" dirty="0"/>
          </a:p>
        </p:txBody>
      </p:sp>
      <p:sp>
        <p:nvSpPr>
          <p:cNvPr id="2" name="Titel 1"/>
          <p:cNvSpPr>
            <a:spLocks noGrp="1"/>
          </p:cNvSpPr>
          <p:nvPr>
            <p:ph type="title"/>
          </p:nvPr>
        </p:nvSpPr>
        <p:spPr>
          <a:xfrm>
            <a:off x="1296988" y="323850"/>
            <a:ext cx="6875462" cy="989013"/>
          </a:xfrm>
        </p:spPr>
        <p:txBody>
          <a:bodyPr/>
          <a:lstStyle/>
          <a:p>
            <a:r>
              <a:rPr lang="en-US" dirty="0" err="1"/>
              <a:t>LookUpTable</a:t>
            </a:r>
            <a:r>
              <a:rPr lang="en-US" dirty="0"/>
              <a:t> </a:t>
            </a:r>
            <a:br>
              <a:rPr lang="en-US" dirty="0"/>
            </a:br>
            <a:r>
              <a:rPr lang="en-US" sz="2400" dirty="0"/>
              <a:t>radiation retrieval</a:t>
            </a:r>
            <a:endParaRPr lang="en-US" sz="18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17</a:t>
            </a:fld>
            <a:endParaRPr lang="de-CH" dirty="0"/>
          </a:p>
        </p:txBody>
      </p:sp>
    </p:spTree>
    <p:extLst>
      <p:ext uri="{BB962C8B-B14F-4D97-AF65-F5344CB8AC3E}">
        <p14:creationId xmlns:p14="http://schemas.microsoft.com/office/powerpoint/2010/main" val="29774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1650406" y="4015438"/>
            <a:ext cx="3474126" cy="576064"/>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a:xfrm>
                <a:off x="1296001" y="1412875"/>
                <a:ext cx="4123068" cy="4608513"/>
              </a:xfrm>
            </p:spPr>
            <p:txBody>
              <a:bodyPr/>
              <a:lstStyle/>
              <a:p>
                <a:r>
                  <a:rPr lang="en-US" noProof="0" dirty="0" smtClean="0"/>
                  <a:t>Retrieval scheme</a:t>
                </a:r>
              </a:p>
              <a:p>
                <a:pPr marL="914400" lvl="1" indent="-457200">
                  <a:buFont typeface="+mj-lt"/>
                  <a:buAutoNum type="arabicPeriod"/>
                </a:pPr>
                <a:r>
                  <a:rPr lang="en-US" dirty="0" smtClean="0"/>
                  <a:t>Cloud detection</a:t>
                </a:r>
                <a:endParaRPr lang="en-US" noProof="0" dirty="0" smtClean="0"/>
              </a:p>
              <a:p>
                <a:pPr marL="914400" lvl="1" indent="-457200">
                  <a:buFont typeface="+mj-lt"/>
                  <a:buAutoNum type="arabicPeriod"/>
                </a:pPr>
                <a:r>
                  <a:rPr lang="en-US" u="sng" noProof="0" dirty="0" smtClean="0"/>
                  <a:t>Cloudy:</a:t>
                </a:r>
                <a:r>
                  <a:rPr lang="en-US" noProof="0" dirty="0" smtClean="0"/>
                  <a:t> Get atmospheric trans-</a:t>
                </a:r>
                <a:r>
                  <a:rPr lang="en-US" noProof="0" dirty="0" err="1" smtClean="0"/>
                  <a:t>missivity</a:t>
                </a:r>
                <a:r>
                  <a:rPr lang="en-US" noProof="0" dirty="0" smtClean="0"/>
                  <a:t> </a:t>
                </a:r>
                <a:r>
                  <a:rPr lang="en-US" b="1" i="1" noProof="0" dirty="0" smtClean="0">
                    <a:latin typeface="Cambria Math" pitchFamily="18" charset="0"/>
                    <a:ea typeface="Cambria Math" pitchFamily="18" charset="0"/>
                  </a:rPr>
                  <a:t>τ  </a:t>
                </a:r>
                <a:r>
                  <a:rPr lang="en-US" noProof="0" dirty="0" smtClean="0">
                    <a:ea typeface="Cambria Math" pitchFamily="18" charset="0"/>
                  </a:rPr>
                  <a:t>from LUT</a:t>
                </a:r>
              </a:p>
              <a:p>
                <a:pPr marL="1314450" lvl="2" indent="-457200"/>
                <a:r>
                  <a:rPr lang="en-US" noProof="0" dirty="0" smtClean="0"/>
                  <a:t>Use satellite and  model data as input</a:t>
                </a:r>
              </a:p>
              <a:p>
                <a:pPr marL="914400" lvl="1" indent="-457200">
                  <a:buFont typeface="+mj-lt"/>
                  <a:buAutoNum type="arabicPeriod"/>
                </a:pPr>
                <a:r>
                  <a:rPr lang="en-US" noProof="0" dirty="0" smtClean="0"/>
                  <a:t>Calculate Rad</a:t>
                </a:r>
              </a:p>
              <a:p>
                <a:pPr marL="457200" lvl="1" indent="0">
                  <a:buNone/>
                </a:pPr>
                <a:endParaRPr lang="en-US" sz="1000" noProof="0" dirty="0" smtClean="0"/>
              </a:p>
              <a:p>
                <a:pPr marL="57150" indent="0">
                  <a:buNone/>
                </a:pPr>
                <a14:m>
                  <m:oMathPara xmlns:m="http://schemas.openxmlformats.org/officeDocument/2006/math">
                    <m:oMathParaPr>
                      <m:jc m:val="center"/>
                    </m:oMathParaPr>
                    <m:oMath xmlns:m="http://schemas.openxmlformats.org/officeDocument/2006/math">
                      <m:r>
                        <a:rPr lang="en-US" sz="2400" b="1" i="1" noProof="0">
                          <a:latin typeface="Cambria Math"/>
                        </a:rPr>
                        <m:t>𝑹𝒂𝒅</m:t>
                      </m:r>
                      <m:r>
                        <a:rPr lang="en-US" sz="2400" b="1" i="1" noProof="0">
                          <a:latin typeface="Cambria Math"/>
                        </a:rPr>
                        <m:t>=</m:t>
                      </m:r>
                      <m:sSub>
                        <m:sSubPr>
                          <m:ctrlPr>
                            <a:rPr lang="en-US" sz="2400" b="1" i="1" noProof="0">
                              <a:latin typeface="Cambria Math"/>
                            </a:rPr>
                          </m:ctrlPr>
                        </m:sSubPr>
                        <m:e>
                          <m:r>
                            <a:rPr lang="en-US" sz="2400" b="1" i="1" noProof="0">
                              <a:latin typeface="Cambria Math"/>
                            </a:rPr>
                            <m:t>𝑬</m:t>
                          </m:r>
                        </m:e>
                        <m:sub>
                          <m:r>
                            <a:rPr lang="en-US" sz="2400" b="1" i="1" noProof="0">
                              <a:latin typeface="Cambria Math"/>
                            </a:rPr>
                            <m:t>𝟎</m:t>
                          </m:r>
                        </m:sub>
                      </m:sSub>
                      <m:r>
                        <a:rPr lang="en-US" sz="2400" b="1" i="1" noProof="0">
                          <a:latin typeface="Cambria Math"/>
                          <a:ea typeface="Cambria Math"/>
                        </a:rPr>
                        <m:t>∙</m:t>
                      </m:r>
                      <m:r>
                        <a:rPr lang="en-US" sz="2400" b="1" i="1" noProof="0">
                          <a:latin typeface="Cambria Math"/>
                          <a:ea typeface="Cambria Math"/>
                        </a:rPr>
                        <m:t>𝒄𝒐𝒔</m:t>
                      </m:r>
                      <m:sSub>
                        <m:sSubPr>
                          <m:ctrlPr>
                            <a:rPr lang="en-US" sz="2400" b="1" i="1" noProof="0">
                              <a:latin typeface="Cambria Math"/>
                              <a:ea typeface="Cambria Math"/>
                            </a:rPr>
                          </m:ctrlPr>
                        </m:sSubPr>
                        <m:e>
                          <m:r>
                            <a:rPr lang="en-US" sz="2400" b="1" i="1" noProof="0">
                              <a:latin typeface="Cambria Math"/>
                              <a:ea typeface="Cambria Math"/>
                            </a:rPr>
                            <m:t>𝚯</m:t>
                          </m:r>
                        </m:e>
                        <m:sub>
                          <m:r>
                            <a:rPr lang="en-US" sz="2400" b="1" i="1" noProof="0">
                              <a:latin typeface="Cambria Math"/>
                              <a:ea typeface="Cambria Math"/>
                            </a:rPr>
                            <m:t>𝒛</m:t>
                          </m:r>
                        </m:sub>
                      </m:sSub>
                      <m:r>
                        <a:rPr lang="en-US" sz="2400" b="1" i="1" noProof="0">
                          <a:latin typeface="Cambria Math"/>
                          <a:ea typeface="Cambria Math"/>
                        </a:rPr>
                        <m:t>∙</m:t>
                      </m:r>
                      <m:r>
                        <a:rPr lang="en-US" sz="2400" b="1" i="1" noProof="0">
                          <a:latin typeface="Cambria Math"/>
                          <a:ea typeface="Cambria Math"/>
                        </a:rPr>
                        <m:t>𝝉</m:t>
                      </m:r>
                    </m:oMath>
                  </m:oMathPara>
                </a14:m>
                <a:endParaRPr lang="de-CH" sz="2400" b="1" noProof="0" dirty="0" smtClean="0">
                  <a:ea typeface="Cambria Math"/>
                </a:endParaRPr>
              </a:p>
              <a:p>
                <a:pPr marL="57150" indent="0">
                  <a:buNone/>
                </a:pPr>
                <a:endParaRPr lang="en-US" sz="1000" dirty="0">
                  <a:ea typeface="Cambria Math" pitchFamily="18" charset="0"/>
                </a:endParaRPr>
              </a:p>
              <a:p>
                <a:pPr marL="457200" lvl="1" indent="0">
                  <a:buFontTx/>
                  <a:buNone/>
                </a:pPr>
                <a:r>
                  <a:rPr lang="en-US" sz="2000" b="1" i="1" noProof="0" dirty="0" smtClean="0">
                    <a:latin typeface="Cambria Math" pitchFamily="18" charset="0"/>
                    <a:ea typeface="Cambria Math" pitchFamily="18" charset="0"/>
                  </a:rPr>
                  <a:t>E</a:t>
                </a:r>
                <a:r>
                  <a:rPr lang="en-US" sz="2000" b="1" i="1" baseline="-25000" noProof="0" dirty="0" smtClean="0">
                    <a:latin typeface="Cambria Math" pitchFamily="18" charset="0"/>
                    <a:ea typeface="Cambria Math" pitchFamily="18" charset="0"/>
                  </a:rPr>
                  <a:t>0</a:t>
                </a:r>
                <a:r>
                  <a:rPr lang="en-US" sz="2000" noProof="0" dirty="0" smtClean="0"/>
                  <a:t> </a:t>
                </a:r>
                <a:r>
                  <a:rPr lang="en-US" sz="2000" noProof="0" dirty="0"/>
                  <a:t>= solar </a:t>
                </a:r>
                <a:r>
                  <a:rPr lang="en-US" sz="2000" noProof="0" dirty="0" smtClean="0"/>
                  <a:t>constant = 1362 </a:t>
                </a:r>
                <a:r>
                  <a:rPr lang="en-US" sz="2000" noProof="0" dirty="0"/>
                  <a:t>Wm</a:t>
                </a:r>
                <a:r>
                  <a:rPr lang="en-US" sz="2000" baseline="30000" noProof="0" dirty="0"/>
                  <a:t>-2</a:t>
                </a:r>
                <a:endParaRPr lang="en-US" sz="2000" noProof="0" dirty="0"/>
              </a:p>
              <a:p>
                <a:pPr marL="457200" lvl="1" indent="0">
                  <a:buFontTx/>
                  <a:buNone/>
                </a:pPr>
                <a:r>
                  <a:rPr lang="en-US" sz="2000" b="1" i="1" noProof="0" dirty="0" err="1">
                    <a:latin typeface="Cambria Math" pitchFamily="18" charset="0"/>
                    <a:ea typeface="Cambria Math" pitchFamily="18" charset="0"/>
                  </a:rPr>
                  <a:t>Θ</a:t>
                </a:r>
                <a:r>
                  <a:rPr lang="en-US" sz="2000" b="1" i="1" baseline="-25000" noProof="0" dirty="0" err="1">
                    <a:latin typeface="Cambria Math" pitchFamily="18" charset="0"/>
                    <a:ea typeface="Cambria Math" pitchFamily="18" charset="0"/>
                  </a:rPr>
                  <a:t>z</a:t>
                </a:r>
                <a:r>
                  <a:rPr lang="en-US" sz="2000" noProof="0" dirty="0"/>
                  <a:t> = sun-zenith angle</a:t>
                </a:r>
              </a:p>
              <a:p>
                <a:pPr marL="457200" lvl="1" indent="0">
                  <a:buFontTx/>
                  <a:buNone/>
                </a:pPr>
                <a:r>
                  <a:rPr lang="en-US" sz="2000" b="1" i="1" noProof="0" dirty="0">
                    <a:latin typeface="Cambria Math" pitchFamily="18" charset="0"/>
                    <a:ea typeface="Cambria Math" pitchFamily="18" charset="0"/>
                  </a:rPr>
                  <a:t>τ</a:t>
                </a:r>
                <a:r>
                  <a:rPr lang="en-US" sz="2000" noProof="0" dirty="0"/>
                  <a:t>  = atmospheric </a:t>
                </a:r>
                <a:r>
                  <a:rPr lang="en-US" sz="2000" noProof="0" dirty="0" err="1"/>
                  <a:t>transmissivity</a:t>
                </a:r>
                <a:endParaRPr lang="en-US" sz="2000" noProof="0" dirty="0"/>
              </a:p>
              <a:p>
                <a:pPr marL="914400" lvl="1" indent="-457200">
                  <a:buFont typeface="+mj-lt"/>
                  <a:buAutoNum type="arabicPeriod"/>
                </a:pPr>
                <a:endParaRPr lang="en-US" noProof="0" dirty="0" smtClean="0"/>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xfrm>
                <a:off x="1296001" y="1412875"/>
                <a:ext cx="4123068" cy="4608513"/>
              </a:xfrm>
              <a:blipFill rotWithShape="1">
                <a:blip r:embed="rId3"/>
                <a:stretch>
                  <a:fillRect l="-3698" t="-1852" r="-2071"/>
                </a:stretch>
              </a:blipFill>
            </p:spPr>
            <p:txBody>
              <a:bodyPr/>
              <a:lstStyle/>
              <a:p>
                <a:r>
                  <a:rPr lang="en-US">
                    <a:noFill/>
                  </a:rPr>
                  <a:t> </a:t>
                </a:r>
              </a:p>
            </p:txBody>
          </p:sp>
        </mc:Fallback>
      </mc:AlternateContent>
      <p:sp>
        <p:nvSpPr>
          <p:cNvPr id="2" name="Titel 1"/>
          <p:cNvSpPr>
            <a:spLocks noGrp="1"/>
          </p:cNvSpPr>
          <p:nvPr>
            <p:ph type="title"/>
          </p:nvPr>
        </p:nvSpPr>
        <p:spPr>
          <a:xfrm>
            <a:off x="1296988" y="323850"/>
            <a:ext cx="6875462" cy="989013"/>
          </a:xfrm>
        </p:spPr>
        <p:txBody>
          <a:bodyPr/>
          <a:lstStyle/>
          <a:p>
            <a:r>
              <a:rPr lang="en-US" dirty="0" err="1"/>
              <a:t>LookUpTable</a:t>
            </a:r>
            <a:r>
              <a:rPr lang="en-US" dirty="0"/>
              <a:t> </a:t>
            </a:r>
            <a:br>
              <a:rPr lang="en-US" dirty="0"/>
            </a:br>
            <a:r>
              <a:rPr lang="en-US" sz="2400" dirty="0"/>
              <a:t>radiation retrieval</a:t>
            </a:r>
            <a:endParaRPr lang="en-US" sz="18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18</a:t>
            </a:fld>
            <a:endParaRPr lang="de-CH" dirty="0"/>
          </a:p>
        </p:txBody>
      </p:sp>
      <p:grpSp>
        <p:nvGrpSpPr>
          <p:cNvPr id="31" name="Gruppieren 30"/>
          <p:cNvGrpSpPr/>
          <p:nvPr/>
        </p:nvGrpSpPr>
        <p:grpSpPr>
          <a:xfrm>
            <a:off x="5419068" y="1423150"/>
            <a:ext cx="3577899" cy="2592288"/>
            <a:chOff x="5436093" y="4005064"/>
            <a:chExt cx="3577899" cy="2592288"/>
          </a:xfrm>
        </p:grpSpPr>
        <p:sp>
          <p:nvSpPr>
            <p:cNvPr id="6" name="Abgerundetes Rechteck 5"/>
            <p:cNvSpPr/>
            <p:nvPr/>
          </p:nvSpPr>
          <p:spPr bwMode="auto">
            <a:xfrm>
              <a:off x="5436094" y="4005064"/>
              <a:ext cx="3577897" cy="2592288"/>
            </a:xfrm>
            <a:prstGeom prst="roundRect">
              <a:avLst/>
            </a:prstGeom>
            <a:gradFill flip="none" rotWithShape="1">
              <a:gsLst>
                <a:gs pos="0">
                  <a:srgbClr val="5E9EFF"/>
                </a:gs>
                <a:gs pos="39999">
                  <a:srgbClr val="85C2FF"/>
                </a:gs>
                <a:gs pos="70000">
                  <a:srgbClr val="C4D6EB"/>
                </a:gs>
                <a:gs pos="100000">
                  <a:srgbClr val="FFEBFA"/>
                </a:gs>
              </a:gsLst>
              <a:lin ang="13500000" scaled="1"/>
              <a:tileRect/>
            </a:gra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2" name="Rechteck 11"/>
            <p:cNvSpPr/>
            <p:nvPr/>
          </p:nvSpPr>
          <p:spPr bwMode="auto">
            <a:xfrm>
              <a:off x="5436095" y="4797152"/>
              <a:ext cx="3577897" cy="1080120"/>
            </a:xfrm>
            <a:prstGeom prst="rect">
              <a:avLst/>
            </a:prstGeom>
            <a:gradFill flip="none" rotWithShape="1">
              <a:gsLst>
                <a:gs pos="0">
                  <a:schemeClr val="bg1">
                    <a:alpha val="0"/>
                  </a:schemeClr>
                </a:gs>
                <a:gs pos="17999">
                  <a:srgbClr val="FEE7F2">
                    <a:alpha val="42000"/>
                  </a:srgbClr>
                </a:gs>
                <a:gs pos="36000">
                  <a:srgbClr val="FAC77D">
                    <a:alpha val="45000"/>
                  </a:srgbClr>
                </a:gs>
                <a:gs pos="61000">
                  <a:srgbClr val="FBA97D">
                    <a:lumMod val="81000"/>
                    <a:lumOff val="19000"/>
                    <a:alpha val="61000"/>
                  </a:srgbClr>
                </a:gs>
                <a:gs pos="81000">
                  <a:srgbClr val="FBD49C">
                    <a:alpha val="27000"/>
                  </a:srgbClr>
                </a:gs>
                <a:gs pos="100000">
                  <a:schemeClr val="bg1">
                    <a:alpha val="0"/>
                  </a:schemeClr>
                </a:gs>
              </a:gsLst>
              <a:lin ang="5400000" scaled="1"/>
              <a:tileRect/>
            </a:gradFill>
            <a:ln w="25400" cap="flat" cmpd="sng" algn="ctr">
              <a:no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8" name="Wolke 7"/>
            <p:cNvSpPr/>
            <p:nvPr/>
          </p:nvSpPr>
          <p:spPr bwMode="auto">
            <a:xfrm>
              <a:off x="5728771" y="5150147"/>
              <a:ext cx="864096" cy="432048"/>
            </a:xfrm>
            <a:prstGeom prst="cloud">
              <a:avLst/>
            </a:prstGeom>
            <a:solidFill>
              <a:schemeClr val="bg1">
                <a:lumMod val="95000"/>
              </a:schemeClr>
            </a:solidFill>
            <a:ln w="25400" cap="flat" cmpd="sng" algn="ctr">
              <a:solidFill>
                <a:schemeClr val="tx1"/>
              </a:solidFill>
              <a:prstDash val="solid"/>
              <a:round/>
              <a:headEnd type="none" w="med" len="med"/>
              <a:tailEnd type="non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0" name="Sonne 9"/>
            <p:cNvSpPr/>
            <p:nvPr/>
          </p:nvSpPr>
          <p:spPr bwMode="auto">
            <a:xfrm>
              <a:off x="5781114" y="4084434"/>
              <a:ext cx="807135" cy="648072"/>
            </a:xfrm>
            <a:prstGeom prst="sun">
              <a:avLst/>
            </a:prstGeom>
            <a:solidFill>
              <a:srgbClr val="FFFF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9" name="Wolke 8"/>
            <p:cNvSpPr/>
            <p:nvPr/>
          </p:nvSpPr>
          <p:spPr bwMode="auto">
            <a:xfrm flipH="1">
              <a:off x="8472978" y="5206340"/>
              <a:ext cx="495672" cy="261743"/>
            </a:xfrm>
            <a:prstGeom prst="cloud">
              <a:avLst/>
            </a:prstGeom>
            <a:solidFill>
              <a:schemeClr val="bg1">
                <a:lumMod val="95000"/>
              </a:schemeClr>
            </a:solidFill>
            <a:ln w="25400" cap="flat" cmpd="sng" algn="ctr">
              <a:solidFill>
                <a:schemeClr val="tx1"/>
              </a:solidFill>
              <a:prstDash val="solid"/>
              <a:round/>
              <a:headEnd type="none" w="med" len="med"/>
              <a:tailEnd type="non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4" name="Auf der gleichen Seite des Rechtecks liegende Ecken abrunden 13"/>
            <p:cNvSpPr/>
            <p:nvPr/>
          </p:nvSpPr>
          <p:spPr bwMode="auto">
            <a:xfrm flipV="1">
              <a:off x="5436093" y="6133306"/>
              <a:ext cx="3577897" cy="464046"/>
            </a:xfrm>
            <a:prstGeom prst="round2SameRect">
              <a:avLst>
                <a:gd name="adj1" fmla="val 50000"/>
                <a:gd name="adj2" fmla="val 0"/>
              </a:avLst>
            </a:prstGeom>
            <a:gradFill flip="none" rotWithShape="1">
              <a:gsLst>
                <a:gs pos="0">
                  <a:srgbClr val="92D050"/>
                </a:gs>
                <a:gs pos="30000">
                  <a:srgbClr val="D49E6C"/>
                </a:gs>
                <a:gs pos="70000">
                  <a:srgbClr val="A65528"/>
                </a:gs>
                <a:gs pos="100000">
                  <a:srgbClr val="663012"/>
                </a:gs>
              </a:gsLst>
              <a:lin ang="16200000" scaled="0"/>
              <a:tileRect/>
            </a:gra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cxnSp>
          <p:nvCxnSpPr>
            <p:cNvPr id="16" name="Gerade Verbindung mit Pfeil 15"/>
            <p:cNvCxnSpPr/>
            <p:nvPr/>
          </p:nvCxnSpPr>
          <p:spPr bwMode="auto">
            <a:xfrm>
              <a:off x="6372200" y="4706568"/>
              <a:ext cx="1179956" cy="142244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6747687" y="4581128"/>
              <a:ext cx="920657" cy="72008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flipV="1">
              <a:off x="7661367" y="4496768"/>
              <a:ext cx="655049" cy="80444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flipV="1">
              <a:off x="7581526" y="4595744"/>
              <a:ext cx="1214783" cy="152452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H="1">
              <a:off x="6136958" y="4744012"/>
              <a:ext cx="47723" cy="40613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H="1" flipV="1">
              <a:off x="5667118" y="4819549"/>
              <a:ext cx="403568" cy="26563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2308941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1650406" y="4015438"/>
            <a:ext cx="3474126" cy="576064"/>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a:xfrm>
                <a:off x="1296001" y="1412875"/>
                <a:ext cx="4123068" cy="4608513"/>
              </a:xfrm>
            </p:spPr>
            <p:txBody>
              <a:bodyPr/>
              <a:lstStyle/>
              <a:p>
                <a:r>
                  <a:rPr lang="en-US" noProof="0" dirty="0" smtClean="0"/>
                  <a:t>Retrieval scheme</a:t>
                </a:r>
              </a:p>
              <a:p>
                <a:pPr marL="914400" lvl="1" indent="-457200">
                  <a:buFont typeface="+mj-lt"/>
                  <a:buAutoNum type="arabicPeriod"/>
                </a:pPr>
                <a:r>
                  <a:rPr lang="en-US" dirty="0" smtClean="0"/>
                  <a:t>Cloud detection</a:t>
                </a:r>
                <a:endParaRPr lang="en-US" noProof="0" dirty="0" smtClean="0"/>
              </a:p>
              <a:p>
                <a:pPr marL="914400" lvl="1" indent="-457200">
                  <a:buFont typeface="+mj-lt"/>
                  <a:buAutoNum type="arabicPeriod"/>
                </a:pPr>
                <a:r>
                  <a:rPr lang="en-US" u="sng" noProof="0" dirty="0" smtClean="0"/>
                  <a:t>Cloudy:</a:t>
                </a:r>
                <a:r>
                  <a:rPr lang="en-US" noProof="0" dirty="0" smtClean="0"/>
                  <a:t> Get atmospheric trans-</a:t>
                </a:r>
                <a:r>
                  <a:rPr lang="en-US" noProof="0" dirty="0" err="1" smtClean="0"/>
                  <a:t>missivity</a:t>
                </a:r>
                <a:r>
                  <a:rPr lang="en-US" noProof="0" dirty="0" smtClean="0"/>
                  <a:t> </a:t>
                </a:r>
                <a:r>
                  <a:rPr lang="en-US" b="1" i="1" noProof="0" dirty="0" smtClean="0">
                    <a:latin typeface="Cambria Math" pitchFamily="18" charset="0"/>
                    <a:ea typeface="Cambria Math" pitchFamily="18" charset="0"/>
                  </a:rPr>
                  <a:t>τ  </a:t>
                </a:r>
                <a:r>
                  <a:rPr lang="en-US" noProof="0" dirty="0" smtClean="0">
                    <a:ea typeface="Cambria Math" pitchFamily="18" charset="0"/>
                  </a:rPr>
                  <a:t>from LUT</a:t>
                </a:r>
              </a:p>
              <a:p>
                <a:pPr marL="1314450" lvl="2" indent="-457200"/>
                <a:r>
                  <a:rPr lang="en-US" noProof="0" dirty="0" smtClean="0"/>
                  <a:t>Use satellite and  model data as input</a:t>
                </a:r>
              </a:p>
              <a:p>
                <a:pPr marL="914400" lvl="1" indent="-457200">
                  <a:buFont typeface="+mj-lt"/>
                  <a:buAutoNum type="arabicPeriod"/>
                </a:pPr>
                <a:r>
                  <a:rPr lang="en-US" noProof="0" dirty="0" smtClean="0"/>
                  <a:t>Calculate Rad</a:t>
                </a:r>
              </a:p>
              <a:p>
                <a:pPr marL="457200" lvl="1" indent="0">
                  <a:buNone/>
                </a:pPr>
                <a:endParaRPr lang="en-US" sz="1000" noProof="0" dirty="0" smtClean="0"/>
              </a:p>
              <a:p>
                <a:pPr marL="57150" indent="0">
                  <a:buNone/>
                </a:pPr>
                <a14:m>
                  <m:oMathPara xmlns:m="http://schemas.openxmlformats.org/officeDocument/2006/math">
                    <m:oMathParaPr>
                      <m:jc m:val="center"/>
                    </m:oMathParaPr>
                    <m:oMath xmlns:m="http://schemas.openxmlformats.org/officeDocument/2006/math">
                      <m:r>
                        <a:rPr lang="en-US" sz="2400" b="1" i="1" noProof="0">
                          <a:latin typeface="Cambria Math"/>
                        </a:rPr>
                        <m:t>𝑹𝒂𝒅</m:t>
                      </m:r>
                      <m:r>
                        <a:rPr lang="en-US" sz="2400" b="1" i="1" noProof="0">
                          <a:latin typeface="Cambria Math"/>
                        </a:rPr>
                        <m:t>=</m:t>
                      </m:r>
                      <m:sSub>
                        <m:sSubPr>
                          <m:ctrlPr>
                            <a:rPr lang="en-US" sz="2400" b="1" i="1" noProof="0">
                              <a:latin typeface="Cambria Math"/>
                            </a:rPr>
                          </m:ctrlPr>
                        </m:sSubPr>
                        <m:e>
                          <m:r>
                            <a:rPr lang="en-US" sz="2400" b="1" i="1" noProof="0">
                              <a:latin typeface="Cambria Math"/>
                            </a:rPr>
                            <m:t>𝑬</m:t>
                          </m:r>
                        </m:e>
                        <m:sub>
                          <m:r>
                            <a:rPr lang="en-US" sz="2400" b="1" i="1" noProof="0">
                              <a:latin typeface="Cambria Math"/>
                            </a:rPr>
                            <m:t>𝟎</m:t>
                          </m:r>
                        </m:sub>
                      </m:sSub>
                      <m:r>
                        <a:rPr lang="en-US" sz="2400" b="1" i="1" noProof="0">
                          <a:latin typeface="Cambria Math"/>
                          <a:ea typeface="Cambria Math"/>
                        </a:rPr>
                        <m:t>∙</m:t>
                      </m:r>
                      <m:r>
                        <a:rPr lang="en-US" sz="2400" b="1" i="1" noProof="0">
                          <a:latin typeface="Cambria Math"/>
                          <a:ea typeface="Cambria Math"/>
                        </a:rPr>
                        <m:t>𝒄𝒐𝒔</m:t>
                      </m:r>
                      <m:sSub>
                        <m:sSubPr>
                          <m:ctrlPr>
                            <a:rPr lang="en-US" sz="2400" b="1" i="1" noProof="0">
                              <a:latin typeface="Cambria Math"/>
                              <a:ea typeface="Cambria Math"/>
                            </a:rPr>
                          </m:ctrlPr>
                        </m:sSubPr>
                        <m:e>
                          <m:r>
                            <a:rPr lang="en-US" sz="2400" b="1" i="1" noProof="0">
                              <a:latin typeface="Cambria Math"/>
                              <a:ea typeface="Cambria Math"/>
                            </a:rPr>
                            <m:t>𝚯</m:t>
                          </m:r>
                        </m:e>
                        <m:sub>
                          <m:r>
                            <a:rPr lang="en-US" sz="2400" b="1" i="1" noProof="0">
                              <a:latin typeface="Cambria Math"/>
                              <a:ea typeface="Cambria Math"/>
                            </a:rPr>
                            <m:t>𝒛</m:t>
                          </m:r>
                        </m:sub>
                      </m:sSub>
                      <m:r>
                        <a:rPr lang="en-US" sz="2400" b="1" i="1" noProof="0">
                          <a:latin typeface="Cambria Math"/>
                          <a:ea typeface="Cambria Math"/>
                        </a:rPr>
                        <m:t>∙</m:t>
                      </m:r>
                      <m:r>
                        <a:rPr lang="en-US" sz="2400" b="1" i="1" noProof="0">
                          <a:latin typeface="Cambria Math"/>
                          <a:ea typeface="Cambria Math"/>
                        </a:rPr>
                        <m:t>𝝉</m:t>
                      </m:r>
                    </m:oMath>
                  </m:oMathPara>
                </a14:m>
                <a:endParaRPr lang="de-CH" sz="2400" b="1" noProof="0" dirty="0" smtClean="0">
                  <a:ea typeface="Cambria Math"/>
                </a:endParaRPr>
              </a:p>
              <a:p>
                <a:pPr marL="57150" indent="0">
                  <a:buNone/>
                </a:pPr>
                <a:endParaRPr lang="en-US" sz="1000" dirty="0">
                  <a:ea typeface="Cambria Math" pitchFamily="18" charset="0"/>
                </a:endParaRPr>
              </a:p>
              <a:p>
                <a:pPr marL="457200" lvl="1" indent="0">
                  <a:buFontTx/>
                  <a:buNone/>
                </a:pPr>
                <a:r>
                  <a:rPr lang="en-US" sz="2000" b="1" i="1" noProof="0" dirty="0" smtClean="0">
                    <a:latin typeface="Cambria Math" pitchFamily="18" charset="0"/>
                    <a:ea typeface="Cambria Math" pitchFamily="18" charset="0"/>
                  </a:rPr>
                  <a:t>E</a:t>
                </a:r>
                <a:r>
                  <a:rPr lang="en-US" sz="2000" b="1" i="1" baseline="-25000" noProof="0" dirty="0" smtClean="0">
                    <a:latin typeface="Cambria Math" pitchFamily="18" charset="0"/>
                    <a:ea typeface="Cambria Math" pitchFamily="18" charset="0"/>
                  </a:rPr>
                  <a:t>0</a:t>
                </a:r>
                <a:r>
                  <a:rPr lang="en-US" sz="2000" noProof="0" dirty="0" smtClean="0"/>
                  <a:t> </a:t>
                </a:r>
                <a:r>
                  <a:rPr lang="en-US" sz="2000" noProof="0" dirty="0"/>
                  <a:t>= solar </a:t>
                </a:r>
                <a:r>
                  <a:rPr lang="en-US" sz="2000" noProof="0" dirty="0" smtClean="0"/>
                  <a:t>constant = 1362 </a:t>
                </a:r>
                <a:r>
                  <a:rPr lang="en-US" sz="2000" noProof="0" dirty="0"/>
                  <a:t>Wm</a:t>
                </a:r>
                <a:r>
                  <a:rPr lang="en-US" sz="2000" baseline="30000" noProof="0" dirty="0"/>
                  <a:t>-2</a:t>
                </a:r>
                <a:endParaRPr lang="en-US" sz="2000" noProof="0" dirty="0"/>
              </a:p>
              <a:p>
                <a:pPr marL="457200" lvl="1" indent="0">
                  <a:buFontTx/>
                  <a:buNone/>
                </a:pPr>
                <a:r>
                  <a:rPr lang="en-US" sz="2000" b="1" i="1" noProof="0" dirty="0" err="1">
                    <a:latin typeface="Cambria Math" pitchFamily="18" charset="0"/>
                    <a:ea typeface="Cambria Math" pitchFamily="18" charset="0"/>
                  </a:rPr>
                  <a:t>Θ</a:t>
                </a:r>
                <a:r>
                  <a:rPr lang="en-US" sz="2000" b="1" i="1" baseline="-25000" noProof="0" dirty="0" err="1">
                    <a:latin typeface="Cambria Math" pitchFamily="18" charset="0"/>
                    <a:ea typeface="Cambria Math" pitchFamily="18" charset="0"/>
                  </a:rPr>
                  <a:t>z</a:t>
                </a:r>
                <a:r>
                  <a:rPr lang="en-US" sz="2000" noProof="0" dirty="0"/>
                  <a:t> = sun-zenith angle</a:t>
                </a:r>
              </a:p>
              <a:p>
                <a:pPr marL="457200" lvl="1" indent="0">
                  <a:buFontTx/>
                  <a:buNone/>
                </a:pPr>
                <a:r>
                  <a:rPr lang="en-US" sz="2000" b="1" i="1" noProof="0" dirty="0">
                    <a:latin typeface="Cambria Math" pitchFamily="18" charset="0"/>
                    <a:ea typeface="Cambria Math" pitchFamily="18" charset="0"/>
                  </a:rPr>
                  <a:t>τ</a:t>
                </a:r>
                <a:r>
                  <a:rPr lang="en-US" sz="2000" noProof="0" dirty="0"/>
                  <a:t>  = atmospheric </a:t>
                </a:r>
                <a:r>
                  <a:rPr lang="en-US" sz="2000" noProof="0" dirty="0" err="1"/>
                  <a:t>transmissivity</a:t>
                </a:r>
                <a:endParaRPr lang="en-US" sz="2000" noProof="0" dirty="0"/>
              </a:p>
              <a:p>
                <a:pPr marL="914400" lvl="1" indent="-457200">
                  <a:buFont typeface="+mj-lt"/>
                  <a:buAutoNum type="arabicPeriod"/>
                </a:pPr>
                <a:endParaRPr lang="en-US" noProof="0" dirty="0" smtClean="0"/>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xfrm>
                <a:off x="1296001" y="1412875"/>
                <a:ext cx="4123068" cy="4608513"/>
              </a:xfrm>
              <a:blipFill rotWithShape="1">
                <a:blip r:embed="rId3"/>
                <a:stretch>
                  <a:fillRect l="-3698" t="-1852" r="-2071"/>
                </a:stretch>
              </a:blipFill>
            </p:spPr>
            <p:txBody>
              <a:bodyPr/>
              <a:lstStyle/>
              <a:p>
                <a:r>
                  <a:rPr lang="en-US">
                    <a:noFill/>
                  </a:rPr>
                  <a:t> </a:t>
                </a:r>
              </a:p>
            </p:txBody>
          </p:sp>
        </mc:Fallback>
      </mc:AlternateContent>
      <p:sp>
        <p:nvSpPr>
          <p:cNvPr id="2" name="Titel 1"/>
          <p:cNvSpPr>
            <a:spLocks noGrp="1"/>
          </p:cNvSpPr>
          <p:nvPr>
            <p:ph type="title"/>
          </p:nvPr>
        </p:nvSpPr>
        <p:spPr>
          <a:xfrm>
            <a:off x="1296988" y="323850"/>
            <a:ext cx="6875462" cy="989013"/>
          </a:xfrm>
        </p:spPr>
        <p:txBody>
          <a:bodyPr/>
          <a:lstStyle/>
          <a:p>
            <a:r>
              <a:rPr lang="en-US" dirty="0" err="1"/>
              <a:t>LookUpTable</a:t>
            </a:r>
            <a:r>
              <a:rPr lang="en-US" dirty="0"/>
              <a:t> </a:t>
            </a:r>
            <a:br>
              <a:rPr lang="en-US" dirty="0"/>
            </a:br>
            <a:r>
              <a:rPr lang="en-US" sz="2400" dirty="0"/>
              <a:t>radiation retrieval</a:t>
            </a:r>
            <a:endParaRPr lang="en-US" sz="18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19</a:t>
            </a:fld>
            <a:endParaRPr lang="de-CH" dirty="0"/>
          </a:p>
        </p:txBody>
      </p:sp>
      <p:grpSp>
        <p:nvGrpSpPr>
          <p:cNvPr id="31" name="Gruppieren 30"/>
          <p:cNvGrpSpPr/>
          <p:nvPr/>
        </p:nvGrpSpPr>
        <p:grpSpPr>
          <a:xfrm>
            <a:off x="5419068" y="1423150"/>
            <a:ext cx="3577899" cy="2592288"/>
            <a:chOff x="5436093" y="4005064"/>
            <a:chExt cx="3577899" cy="2592288"/>
          </a:xfrm>
        </p:grpSpPr>
        <p:sp>
          <p:nvSpPr>
            <p:cNvPr id="6" name="Abgerundetes Rechteck 5"/>
            <p:cNvSpPr/>
            <p:nvPr/>
          </p:nvSpPr>
          <p:spPr bwMode="auto">
            <a:xfrm>
              <a:off x="5436094" y="4005064"/>
              <a:ext cx="3577897" cy="2592288"/>
            </a:xfrm>
            <a:prstGeom prst="roundRect">
              <a:avLst/>
            </a:prstGeom>
            <a:gradFill flip="none" rotWithShape="1">
              <a:gsLst>
                <a:gs pos="0">
                  <a:srgbClr val="5E9EFF"/>
                </a:gs>
                <a:gs pos="39999">
                  <a:srgbClr val="85C2FF"/>
                </a:gs>
                <a:gs pos="70000">
                  <a:srgbClr val="C4D6EB"/>
                </a:gs>
                <a:gs pos="100000">
                  <a:srgbClr val="FFEBFA"/>
                </a:gs>
              </a:gsLst>
              <a:lin ang="13500000" scaled="1"/>
              <a:tileRect/>
            </a:gra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2" name="Rechteck 11"/>
            <p:cNvSpPr/>
            <p:nvPr/>
          </p:nvSpPr>
          <p:spPr bwMode="auto">
            <a:xfrm>
              <a:off x="5436095" y="4797152"/>
              <a:ext cx="3577897" cy="1080120"/>
            </a:xfrm>
            <a:prstGeom prst="rect">
              <a:avLst/>
            </a:prstGeom>
            <a:gradFill flip="none" rotWithShape="1">
              <a:gsLst>
                <a:gs pos="0">
                  <a:schemeClr val="bg1">
                    <a:alpha val="0"/>
                  </a:schemeClr>
                </a:gs>
                <a:gs pos="17999">
                  <a:srgbClr val="FEE7F2">
                    <a:alpha val="42000"/>
                  </a:srgbClr>
                </a:gs>
                <a:gs pos="36000">
                  <a:srgbClr val="FAC77D">
                    <a:alpha val="45000"/>
                  </a:srgbClr>
                </a:gs>
                <a:gs pos="61000">
                  <a:srgbClr val="FBA97D">
                    <a:lumMod val="81000"/>
                    <a:lumOff val="19000"/>
                    <a:alpha val="61000"/>
                  </a:srgbClr>
                </a:gs>
                <a:gs pos="81000">
                  <a:srgbClr val="FBD49C">
                    <a:alpha val="27000"/>
                  </a:srgbClr>
                </a:gs>
                <a:gs pos="100000">
                  <a:schemeClr val="bg1">
                    <a:alpha val="0"/>
                  </a:schemeClr>
                </a:gs>
              </a:gsLst>
              <a:lin ang="5400000" scaled="1"/>
              <a:tileRect/>
            </a:gradFill>
            <a:ln w="25400" cap="flat" cmpd="sng" algn="ctr">
              <a:no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8" name="Wolke 7"/>
            <p:cNvSpPr/>
            <p:nvPr/>
          </p:nvSpPr>
          <p:spPr bwMode="auto">
            <a:xfrm>
              <a:off x="5728771" y="5150147"/>
              <a:ext cx="864096" cy="432048"/>
            </a:xfrm>
            <a:prstGeom prst="cloud">
              <a:avLst/>
            </a:prstGeom>
            <a:solidFill>
              <a:schemeClr val="bg1">
                <a:lumMod val="95000"/>
              </a:schemeClr>
            </a:solidFill>
            <a:ln w="25400" cap="flat" cmpd="sng" algn="ctr">
              <a:solidFill>
                <a:schemeClr val="tx1"/>
              </a:solidFill>
              <a:prstDash val="solid"/>
              <a:round/>
              <a:headEnd type="none" w="med" len="med"/>
              <a:tailEnd type="non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0" name="Sonne 9"/>
            <p:cNvSpPr/>
            <p:nvPr/>
          </p:nvSpPr>
          <p:spPr bwMode="auto">
            <a:xfrm>
              <a:off x="5781114" y="4084434"/>
              <a:ext cx="807135" cy="648072"/>
            </a:xfrm>
            <a:prstGeom prst="sun">
              <a:avLst/>
            </a:prstGeom>
            <a:solidFill>
              <a:srgbClr val="FFFF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9" name="Wolke 8"/>
            <p:cNvSpPr/>
            <p:nvPr/>
          </p:nvSpPr>
          <p:spPr bwMode="auto">
            <a:xfrm flipH="1">
              <a:off x="8472978" y="5206340"/>
              <a:ext cx="495672" cy="261743"/>
            </a:xfrm>
            <a:prstGeom prst="cloud">
              <a:avLst/>
            </a:prstGeom>
            <a:solidFill>
              <a:schemeClr val="bg1">
                <a:lumMod val="95000"/>
              </a:schemeClr>
            </a:solidFill>
            <a:ln w="25400" cap="flat" cmpd="sng" algn="ctr">
              <a:solidFill>
                <a:schemeClr val="tx1"/>
              </a:solidFill>
              <a:prstDash val="solid"/>
              <a:round/>
              <a:headEnd type="none" w="med" len="med"/>
              <a:tailEnd type="non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14" name="Auf der gleichen Seite des Rechtecks liegende Ecken abrunden 13"/>
            <p:cNvSpPr/>
            <p:nvPr/>
          </p:nvSpPr>
          <p:spPr bwMode="auto">
            <a:xfrm flipV="1">
              <a:off x="5436093" y="6133306"/>
              <a:ext cx="3577897" cy="464046"/>
            </a:xfrm>
            <a:prstGeom prst="round2SameRect">
              <a:avLst>
                <a:gd name="adj1" fmla="val 50000"/>
                <a:gd name="adj2" fmla="val 0"/>
              </a:avLst>
            </a:prstGeom>
            <a:gradFill flip="none" rotWithShape="1">
              <a:gsLst>
                <a:gs pos="0">
                  <a:srgbClr val="92D050"/>
                </a:gs>
                <a:gs pos="30000">
                  <a:srgbClr val="D49E6C"/>
                </a:gs>
                <a:gs pos="70000">
                  <a:srgbClr val="A65528"/>
                </a:gs>
                <a:gs pos="100000">
                  <a:srgbClr val="663012"/>
                </a:gs>
              </a:gsLst>
              <a:lin ang="16200000" scaled="0"/>
              <a:tileRect/>
            </a:gra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cxnSp>
          <p:nvCxnSpPr>
            <p:cNvPr id="16" name="Gerade Verbindung mit Pfeil 15"/>
            <p:cNvCxnSpPr/>
            <p:nvPr/>
          </p:nvCxnSpPr>
          <p:spPr bwMode="auto">
            <a:xfrm>
              <a:off x="6372200" y="4706568"/>
              <a:ext cx="1179956" cy="142244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mit Pfeil 16"/>
            <p:cNvCxnSpPr/>
            <p:nvPr/>
          </p:nvCxnSpPr>
          <p:spPr bwMode="auto">
            <a:xfrm>
              <a:off x="6747687" y="4581128"/>
              <a:ext cx="920657" cy="72008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mit Pfeil 18"/>
            <p:cNvCxnSpPr/>
            <p:nvPr/>
          </p:nvCxnSpPr>
          <p:spPr bwMode="auto">
            <a:xfrm flipV="1">
              <a:off x="7661367" y="4496768"/>
              <a:ext cx="655049" cy="80444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flipV="1">
              <a:off x="7581526" y="4595744"/>
              <a:ext cx="1214783" cy="1524520"/>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mit Pfeil 23"/>
            <p:cNvCxnSpPr/>
            <p:nvPr/>
          </p:nvCxnSpPr>
          <p:spPr bwMode="auto">
            <a:xfrm flipH="1">
              <a:off x="6136958" y="4744012"/>
              <a:ext cx="47723" cy="40613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28"/>
            <p:cNvCxnSpPr/>
            <p:nvPr/>
          </p:nvCxnSpPr>
          <p:spPr bwMode="auto">
            <a:xfrm flipH="1" flipV="1">
              <a:off x="5667118" y="4819549"/>
              <a:ext cx="403568" cy="265635"/>
            </a:xfrm>
            <a:prstGeom prst="straightConnector1">
              <a:avLst/>
            </a:prstGeom>
            <a:solidFill>
              <a:schemeClr val="accent1"/>
            </a:solidFill>
            <a:ln w="63500" cap="flat" cmpd="sng" algn="ctr">
              <a:gradFill>
                <a:gsLst>
                  <a:gs pos="0">
                    <a:srgbClr val="FFFF00">
                      <a:lumMod val="100000"/>
                    </a:srgbClr>
                  </a:gs>
                  <a:gs pos="50000">
                    <a:srgbClr val="FFFF00">
                      <a:lumMod val="60000"/>
                      <a:lumOff val="40000"/>
                    </a:srgbClr>
                  </a:gs>
                  <a:gs pos="100000">
                    <a:srgbClr val="FFFF00">
                      <a:lumMod val="20000"/>
                      <a:lumOff val="80000"/>
                    </a:srgbClr>
                  </a:gs>
                </a:gsLst>
                <a:lin ang="5400000" scaled="0"/>
              </a:gra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feld 12"/>
          <p:cNvSpPr txBox="1"/>
          <p:nvPr/>
        </p:nvSpPr>
        <p:spPr>
          <a:xfrm>
            <a:off x="5508104" y="4653135"/>
            <a:ext cx="3443521" cy="1191095"/>
          </a:xfrm>
          <a:prstGeom prst="rect">
            <a:avLst/>
          </a:prstGeom>
          <a:noFill/>
        </p:spPr>
        <p:txBody>
          <a:bodyPr wrap="square" rtlCol="0">
            <a:spAutoFit/>
          </a:bodyPr>
          <a:lstStyle/>
          <a:p>
            <a:pPr marL="342900" indent="-342900" algn="l">
              <a:buFont typeface="Wingdings"/>
              <a:buChar char="ß"/>
            </a:pPr>
            <a:r>
              <a:rPr lang="en-US" dirty="0"/>
              <a:t>k</a:t>
            </a:r>
            <a:r>
              <a:rPr lang="en-US" dirty="0" smtClean="0"/>
              <a:t>nown</a:t>
            </a:r>
          </a:p>
          <a:p>
            <a:pPr marL="342900" indent="-342900" algn="l">
              <a:buFont typeface="Wingdings"/>
              <a:buChar char="ß"/>
            </a:pPr>
            <a:r>
              <a:rPr lang="en-US" dirty="0"/>
              <a:t>k</a:t>
            </a:r>
            <a:r>
              <a:rPr lang="en-US" dirty="0" smtClean="0"/>
              <a:t>nown</a:t>
            </a:r>
          </a:p>
          <a:p>
            <a:pPr marL="342900" indent="-342900" algn="l">
              <a:buFont typeface="Wingdings"/>
              <a:buChar char="ß"/>
            </a:pPr>
            <a:r>
              <a:rPr lang="en-US" b="1" dirty="0" smtClean="0">
                <a:solidFill>
                  <a:srgbClr val="FF0000"/>
                </a:solidFill>
              </a:rPr>
              <a:t>use </a:t>
            </a:r>
            <a:r>
              <a:rPr lang="en-US" b="1" dirty="0" smtClean="0">
                <a:solidFill>
                  <a:srgbClr val="FF0000"/>
                </a:solidFill>
              </a:rPr>
              <a:t>cloud-magic</a:t>
            </a:r>
            <a:endParaRPr lang="en-US" b="1" dirty="0">
              <a:solidFill>
                <a:srgbClr val="FF0000"/>
              </a:solidFill>
            </a:endParaRPr>
          </a:p>
        </p:txBody>
      </p:sp>
    </p:spTree>
    <p:extLst>
      <p:ext uri="{BB962C8B-B14F-4D97-AF65-F5344CB8AC3E}">
        <p14:creationId xmlns:p14="http://schemas.microsoft.com/office/powerpoint/2010/main" val="321337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Outline</a:t>
            </a:r>
            <a:endParaRPr lang="en-US" noProof="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a:t>
            </a:fld>
            <a:endParaRPr lang="de-CH" dirty="0"/>
          </a:p>
        </p:txBody>
      </p:sp>
      <p:sp>
        <p:nvSpPr>
          <p:cNvPr id="5" name="Inhaltsplatzhalter 4"/>
          <p:cNvSpPr>
            <a:spLocks noGrp="1"/>
          </p:cNvSpPr>
          <p:nvPr>
            <p:ph sz="quarter" idx="12"/>
          </p:nvPr>
        </p:nvSpPr>
        <p:spPr/>
        <p:txBody>
          <a:bodyPr/>
          <a:lstStyle/>
          <a:p>
            <a:pPr marL="0" indent="0">
              <a:buNone/>
            </a:pPr>
            <a:r>
              <a:rPr lang="en-US" b="1" noProof="0" dirty="0" smtClean="0"/>
              <a:t>PART I</a:t>
            </a:r>
          </a:p>
          <a:p>
            <a:pPr marL="0" indent="0">
              <a:buNone/>
            </a:pPr>
            <a:r>
              <a:rPr lang="en-US" noProof="0" dirty="0" smtClean="0"/>
              <a:t>Solar radiation (SIS, SID)</a:t>
            </a:r>
          </a:p>
          <a:p>
            <a:r>
              <a:rPr lang="en-US" noProof="0" dirty="0" err="1" smtClean="0"/>
              <a:t>MagicSol</a:t>
            </a:r>
            <a:r>
              <a:rPr lang="en-US" noProof="0" dirty="0" smtClean="0"/>
              <a:t> – Retrieval for historical radiation datasets</a:t>
            </a:r>
          </a:p>
          <a:p>
            <a:r>
              <a:rPr lang="en-US" noProof="0" dirty="0" err="1" smtClean="0"/>
              <a:t>LookUpTable</a:t>
            </a:r>
            <a:r>
              <a:rPr lang="en-US" noProof="0" dirty="0" smtClean="0"/>
              <a:t> radiation retrieval</a:t>
            </a:r>
          </a:p>
          <a:p>
            <a:endParaRPr lang="en-US" noProof="0" dirty="0" smtClean="0"/>
          </a:p>
          <a:p>
            <a:pPr marL="0" indent="0">
              <a:buNone/>
            </a:pPr>
            <a:r>
              <a:rPr lang="en-US" noProof="0" dirty="0" err="1" smtClean="0"/>
              <a:t>Longwave</a:t>
            </a:r>
            <a:r>
              <a:rPr lang="en-US" noProof="0" dirty="0" smtClean="0"/>
              <a:t> radiation (SDL)</a:t>
            </a:r>
          </a:p>
          <a:p>
            <a:r>
              <a:rPr lang="en-US" noProof="0" dirty="0" smtClean="0"/>
              <a:t>AVHRR-CLARA (GAC) </a:t>
            </a:r>
            <a:r>
              <a:rPr lang="en-US" dirty="0"/>
              <a:t>algorithm (very short)</a:t>
            </a:r>
            <a:endParaRPr lang="en-US" noProof="0" dirty="0" smtClean="0"/>
          </a:p>
          <a:p>
            <a:endParaRPr lang="en-US" noProof="0" dirty="0" smtClean="0"/>
          </a:p>
          <a:p>
            <a:pPr marL="0" indent="0">
              <a:buNone/>
            </a:pPr>
            <a:r>
              <a:rPr lang="en-US" b="1" dirty="0" smtClean="0"/>
              <a:t>PART II</a:t>
            </a:r>
            <a:endParaRPr lang="en-US" b="1" noProof="0" dirty="0"/>
          </a:p>
          <a:p>
            <a:pPr marL="0" indent="0">
              <a:buNone/>
            </a:pPr>
            <a:r>
              <a:rPr lang="en-US" noProof="0" dirty="0" smtClean="0"/>
              <a:t>Surface albedo (SAL)</a:t>
            </a:r>
          </a:p>
        </p:txBody>
      </p:sp>
    </p:spTree>
    <p:extLst>
      <p:ext uri="{BB962C8B-B14F-4D97-AF65-F5344CB8AC3E}">
        <p14:creationId xmlns:p14="http://schemas.microsoft.com/office/powerpoint/2010/main" val="333800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a:ln>
            <a:solidFill>
              <a:schemeClr val="accent1"/>
            </a:solidFill>
          </a:ln>
        </p:spPr>
        <p:txBody>
          <a:bodyPr/>
          <a:lstStyle/>
          <a:p>
            <a:r>
              <a:rPr lang="en-US" dirty="0" err="1"/>
              <a:t>LookUpTable</a:t>
            </a:r>
            <a:r>
              <a:rPr lang="en-US" dirty="0"/>
              <a:t> </a:t>
            </a:r>
            <a:br>
              <a:rPr lang="en-US" dirty="0"/>
            </a:br>
            <a:r>
              <a:rPr lang="en-US" sz="2400" dirty="0"/>
              <a:t>radiation retrieval</a:t>
            </a:r>
            <a:endParaRPr lang="en-US" sz="24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20</a:t>
            </a:fld>
            <a:endParaRPr lang="de-CH" dirty="0"/>
          </a:p>
        </p:txBody>
      </p:sp>
      <p:sp>
        <p:nvSpPr>
          <p:cNvPr id="5" name="Inhaltsplatzhalter 4"/>
          <p:cNvSpPr>
            <a:spLocks noGrp="1"/>
          </p:cNvSpPr>
          <p:nvPr>
            <p:ph sz="quarter" idx="12"/>
          </p:nvPr>
        </p:nvSpPr>
        <p:spPr>
          <a:xfrm>
            <a:off x="1287005" y="1412775"/>
            <a:ext cx="7452463" cy="4608513"/>
          </a:xfrm>
        </p:spPr>
        <p:txBody>
          <a:bodyPr/>
          <a:lstStyle/>
          <a:p>
            <a:pPr marL="514350" indent="-457200">
              <a:buFont typeface="+mj-lt"/>
              <a:buAutoNum type="arabicPeriod"/>
            </a:pPr>
            <a:r>
              <a:rPr lang="en-US" noProof="0" dirty="0" smtClean="0"/>
              <a:t>Get atmospheric </a:t>
            </a:r>
            <a:r>
              <a:rPr lang="en-US" noProof="0" dirty="0" err="1" smtClean="0"/>
              <a:t>transmissivity</a:t>
            </a:r>
            <a:r>
              <a:rPr lang="en-US" noProof="0" dirty="0" smtClean="0"/>
              <a:t> </a:t>
            </a:r>
            <a:r>
              <a:rPr lang="en-US" noProof="0" dirty="0" smtClean="0">
                <a:latin typeface="Cambria Math" pitchFamily="18" charset="0"/>
                <a:ea typeface="Cambria Math" pitchFamily="18" charset="0"/>
              </a:rPr>
              <a:t>τ </a:t>
            </a:r>
            <a:r>
              <a:rPr lang="en-US" noProof="0" dirty="0" smtClean="0">
                <a:ea typeface="Cambria Math" pitchFamily="18" charset="0"/>
              </a:rPr>
              <a:t>(</a:t>
            </a:r>
            <a:r>
              <a:rPr lang="en-US" noProof="0" dirty="0" smtClean="0">
                <a:ea typeface="Cambria Math" pitchFamily="18" charset="0"/>
              </a:rPr>
              <a:t>cloud-magic</a:t>
            </a:r>
            <a:r>
              <a:rPr lang="en-US" noProof="0" dirty="0" smtClean="0">
                <a:ea typeface="Cambria Math" pitchFamily="18" charset="0"/>
              </a:rPr>
              <a:t>)</a:t>
            </a:r>
            <a:r>
              <a:rPr lang="en-US" noProof="0" dirty="0" smtClean="0"/>
              <a:t> </a:t>
            </a:r>
          </a:p>
        </p:txBody>
      </p:sp>
      <p:cxnSp>
        <p:nvCxnSpPr>
          <p:cNvPr id="48" name="AutoShape 46"/>
          <p:cNvCxnSpPr>
            <a:cxnSpLocks noChangeShapeType="1"/>
            <a:stCxn id="45" idx="3"/>
            <a:endCxn id="50" idx="2"/>
          </p:cNvCxnSpPr>
          <p:nvPr/>
        </p:nvCxnSpPr>
        <p:spPr bwMode="auto">
          <a:xfrm flipV="1">
            <a:off x="4683784" y="3356326"/>
            <a:ext cx="1540988" cy="675028"/>
          </a:xfrm>
          <a:prstGeom prst="bentConnector4">
            <a:avLst>
              <a:gd name="adj1" fmla="val 48635"/>
              <a:gd name="adj2" fmla="val 221752"/>
            </a:avLst>
          </a:prstGeom>
          <a:noFill/>
          <a:ln w="38100">
            <a:solidFill>
              <a:srgbClr val="0000FF"/>
            </a:solidFill>
            <a:miter lim="800000"/>
            <a:headEnd type="oval"/>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Gruppieren 84"/>
          <p:cNvGrpSpPr/>
          <p:nvPr/>
        </p:nvGrpSpPr>
        <p:grpSpPr>
          <a:xfrm>
            <a:off x="6004916" y="2478779"/>
            <a:ext cx="2665413" cy="1944688"/>
            <a:chOff x="6034911" y="4194562"/>
            <a:chExt cx="2665413" cy="1944688"/>
          </a:xfrm>
        </p:grpSpPr>
        <p:sp>
          <p:nvSpPr>
            <p:cNvPr id="7" name="Text Box 5"/>
            <p:cNvSpPr txBox="1">
              <a:spLocks noChangeArrowheads="1"/>
            </p:cNvSpPr>
            <p:nvPr/>
          </p:nvSpPr>
          <p:spPr bwMode="auto">
            <a:xfrm>
              <a:off x="6682611" y="5778887"/>
              <a:ext cx="139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0"/>
                </a:spcBef>
                <a:tabLst>
                  <a:tab pos="723900" algn="l"/>
                  <a:tab pos="1447800" algn="l"/>
                </a:tabLst>
                <a:defRPr>
                  <a:solidFill>
                    <a:schemeClr val="tx1"/>
                  </a:solidFill>
                  <a:latin typeface="Arial" pitchFamily="34" charset="0"/>
                </a:defRPr>
              </a:lvl1pPr>
              <a:lvl2pPr>
                <a:spcBef>
                  <a:spcPct val="0"/>
                </a:spcBef>
                <a:tabLst>
                  <a:tab pos="723900" algn="l"/>
                  <a:tab pos="1447800" algn="l"/>
                </a:tabLst>
                <a:defRPr>
                  <a:solidFill>
                    <a:schemeClr val="tx1"/>
                  </a:solidFill>
                  <a:latin typeface="Arial" pitchFamily="34" charset="0"/>
                </a:defRPr>
              </a:lvl2pPr>
              <a:lvl3pPr>
                <a:spcBef>
                  <a:spcPct val="0"/>
                </a:spcBef>
                <a:tabLst>
                  <a:tab pos="723900" algn="l"/>
                  <a:tab pos="1447800" algn="l"/>
                </a:tabLst>
                <a:defRPr>
                  <a:solidFill>
                    <a:schemeClr val="tx1"/>
                  </a:solidFill>
                  <a:latin typeface="Arial" pitchFamily="34" charset="0"/>
                </a:defRPr>
              </a:lvl3pPr>
              <a:lvl4pPr>
                <a:spcBef>
                  <a:spcPct val="0"/>
                </a:spcBef>
                <a:tabLst>
                  <a:tab pos="723900" algn="l"/>
                  <a:tab pos="1447800" algn="l"/>
                </a:tabLst>
                <a:defRPr>
                  <a:solidFill>
                    <a:schemeClr val="tx1"/>
                  </a:solidFill>
                  <a:latin typeface="Arial" pitchFamily="34" charset="0"/>
                </a:defRPr>
              </a:lvl4pPr>
              <a:lvl5pPr>
                <a:spcBef>
                  <a:spcPct val="0"/>
                </a:spcBef>
                <a:tabLst>
                  <a:tab pos="723900" algn="l"/>
                  <a:tab pos="1447800" algn="l"/>
                </a:tabLst>
                <a:defRPr>
                  <a:solidFill>
                    <a:schemeClr val="tx1"/>
                  </a:solidFill>
                  <a:latin typeface="Arial" pitchFamily="34" charset="0"/>
                </a:defRPr>
              </a:lvl5pPr>
              <a:lvl6pPr fontAlgn="base">
                <a:spcBef>
                  <a:spcPct val="0"/>
                </a:spcBef>
                <a:spcAft>
                  <a:spcPct val="0"/>
                </a:spcAft>
                <a:tabLst>
                  <a:tab pos="723900" algn="l"/>
                  <a:tab pos="1447800" algn="l"/>
                </a:tabLst>
                <a:defRPr>
                  <a:solidFill>
                    <a:schemeClr val="tx1"/>
                  </a:solidFill>
                  <a:latin typeface="Arial" pitchFamily="34" charset="0"/>
                </a:defRPr>
              </a:lvl6pPr>
              <a:lvl7pPr fontAlgn="base">
                <a:spcBef>
                  <a:spcPct val="0"/>
                </a:spcBef>
                <a:spcAft>
                  <a:spcPct val="0"/>
                </a:spcAft>
                <a:tabLst>
                  <a:tab pos="723900" algn="l"/>
                  <a:tab pos="1447800" algn="l"/>
                </a:tabLst>
                <a:defRPr>
                  <a:solidFill>
                    <a:schemeClr val="tx1"/>
                  </a:solidFill>
                  <a:latin typeface="Arial" pitchFamily="34" charset="0"/>
                </a:defRPr>
              </a:lvl7pPr>
              <a:lvl8pPr fontAlgn="base">
                <a:spcBef>
                  <a:spcPct val="0"/>
                </a:spcBef>
                <a:spcAft>
                  <a:spcPct val="0"/>
                </a:spcAft>
                <a:tabLst>
                  <a:tab pos="723900" algn="l"/>
                  <a:tab pos="1447800" algn="l"/>
                </a:tabLst>
                <a:defRPr>
                  <a:solidFill>
                    <a:schemeClr val="tx1"/>
                  </a:solidFill>
                  <a:latin typeface="Arial" pitchFamily="34" charset="0"/>
                </a:defRPr>
              </a:lvl8pPr>
              <a:lvl9pPr fontAlgn="base">
                <a:spcBef>
                  <a:spcPct val="0"/>
                </a:spcBef>
                <a:spcAft>
                  <a:spcPct val="0"/>
                </a:spcAft>
                <a:tabLst>
                  <a:tab pos="723900" algn="l"/>
                  <a:tab pos="1447800" algn="l"/>
                </a:tabLst>
                <a:defRPr>
                  <a:solidFill>
                    <a:schemeClr val="tx1"/>
                  </a:solidFill>
                  <a:latin typeface="Arial" pitchFamily="34" charset="0"/>
                </a:defRPr>
              </a:lvl9pPr>
            </a:lstStyle>
            <a:p>
              <a:pPr hangingPunct="0">
                <a:buClr>
                  <a:srgbClr val="000000"/>
                </a:buClr>
                <a:buSzPct val="45000"/>
                <a:buFont typeface="StarSymbol" charset="0"/>
                <a:buNone/>
              </a:pPr>
              <a:r>
                <a:rPr lang="en-US" sz="2000">
                  <a:solidFill>
                    <a:srgbClr val="000000"/>
                  </a:solidFill>
                </a:rPr>
                <a:t>Interpolation</a:t>
              </a:r>
            </a:p>
          </p:txBody>
        </p:sp>
        <p:sp>
          <p:nvSpPr>
            <p:cNvPr id="8" name="Line 6"/>
            <p:cNvSpPr>
              <a:spLocks noChangeShapeType="1"/>
            </p:cNvSpPr>
            <p:nvPr/>
          </p:nvSpPr>
          <p:spPr bwMode="auto">
            <a:xfrm>
              <a:off x="6465123" y="46676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6465123" y="47755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6465123" y="48835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a:off x="6465123" y="49914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0"/>
            <p:cNvSpPr>
              <a:spLocks noChangeShapeType="1"/>
            </p:cNvSpPr>
            <p:nvPr/>
          </p:nvSpPr>
          <p:spPr bwMode="auto">
            <a:xfrm>
              <a:off x="6465123" y="50994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a:off x="6465123" y="52073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6465123" y="53153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465123" y="54232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6465123" y="55312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6465123" y="563918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6465123" y="5747137"/>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7076311" y="463112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7076311" y="473907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7076311" y="484702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a:off x="7076311" y="4954975"/>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7076311" y="50645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2"/>
            <p:cNvSpPr>
              <a:spLocks noChangeShapeType="1"/>
            </p:cNvSpPr>
            <p:nvPr/>
          </p:nvSpPr>
          <p:spPr bwMode="auto">
            <a:xfrm>
              <a:off x="7076311" y="51724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3"/>
            <p:cNvSpPr>
              <a:spLocks noChangeShapeType="1"/>
            </p:cNvSpPr>
            <p:nvPr/>
          </p:nvSpPr>
          <p:spPr bwMode="auto">
            <a:xfrm>
              <a:off x="7076311" y="52804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4"/>
            <p:cNvSpPr>
              <a:spLocks noChangeShapeType="1"/>
            </p:cNvSpPr>
            <p:nvPr/>
          </p:nvSpPr>
          <p:spPr bwMode="auto">
            <a:xfrm>
              <a:off x="7076311" y="53883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5"/>
            <p:cNvSpPr>
              <a:spLocks noChangeShapeType="1"/>
            </p:cNvSpPr>
            <p:nvPr/>
          </p:nvSpPr>
          <p:spPr bwMode="auto">
            <a:xfrm>
              <a:off x="7076311" y="54963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a:off x="7076311" y="560426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7"/>
            <p:cNvSpPr>
              <a:spLocks noChangeShapeType="1"/>
            </p:cNvSpPr>
            <p:nvPr/>
          </p:nvSpPr>
          <p:spPr bwMode="auto">
            <a:xfrm>
              <a:off x="7076311" y="5712212"/>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8"/>
            <p:cNvSpPr>
              <a:spLocks noChangeShapeType="1"/>
            </p:cNvSpPr>
            <p:nvPr/>
          </p:nvSpPr>
          <p:spPr bwMode="auto">
            <a:xfrm>
              <a:off x="7652573" y="47041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9"/>
            <p:cNvSpPr>
              <a:spLocks noChangeShapeType="1"/>
            </p:cNvSpPr>
            <p:nvPr/>
          </p:nvSpPr>
          <p:spPr bwMode="auto">
            <a:xfrm>
              <a:off x="7652573" y="48121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0"/>
            <p:cNvSpPr>
              <a:spLocks noChangeShapeType="1"/>
            </p:cNvSpPr>
            <p:nvPr/>
          </p:nvSpPr>
          <p:spPr bwMode="auto">
            <a:xfrm>
              <a:off x="7652573" y="49200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1"/>
            <p:cNvSpPr>
              <a:spLocks noChangeShapeType="1"/>
            </p:cNvSpPr>
            <p:nvPr/>
          </p:nvSpPr>
          <p:spPr bwMode="auto">
            <a:xfrm>
              <a:off x="7652573" y="50280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2"/>
            <p:cNvSpPr>
              <a:spLocks noChangeShapeType="1"/>
            </p:cNvSpPr>
            <p:nvPr/>
          </p:nvSpPr>
          <p:spPr bwMode="auto">
            <a:xfrm>
              <a:off x="7652573" y="51359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7652573" y="52439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4"/>
            <p:cNvSpPr>
              <a:spLocks noChangeShapeType="1"/>
            </p:cNvSpPr>
            <p:nvPr/>
          </p:nvSpPr>
          <p:spPr bwMode="auto">
            <a:xfrm>
              <a:off x="7652573" y="53518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a:off x="7652573" y="54598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p:cNvSpPr>
              <a:spLocks noChangeShapeType="1"/>
            </p:cNvSpPr>
            <p:nvPr/>
          </p:nvSpPr>
          <p:spPr bwMode="auto">
            <a:xfrm>
              <a:off x="7652573" y="55677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7"/>
            <p:cNvSpPr>
              <a:spLocks noChangeShapeType="1"/>
            </p:cNvSpPr>
            <p:nvPr/>
          </p:nvSpPr>
          <p:spPr bwMode="auto">
            <a:xfrm>
              <a:off x="7652573" y="567570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8"/>
            <p:cNvSpPr>
              <a:spLocks noChangeShapeType="1"/>
            </p:cNvSpPr>
            <p:nvPr/>
          </p:nvSpPr>
          <p:spPr bwMode="auto">
            <a:xfrm>
              <a:off x="7652573" y="5783650"/>
              <a:ext cx="615950" cy="1588"/>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2" name="AutoShape 40"/>
            <p:cNvCxnSpPr>
              <a:cxnSpLocks noChangeShapeType="1"/>
              <a:stCxn id="49" idx="2"/>
              <a:endCxn id="50" idx="0"/>
            </p:cNvCxnSpPr>
            <p:nvPr/>
          </p:nvCxnSpPr>
          <p:spPr bwMode="auto">
            <a:xfrm rot="10800000">
              <a:off x="6465124" y="5252410"/>
              <a:ext cx="1803401" cy="124829"/>
            </a:xfrm>
            <a:prstGeom prst="bentConnector3">
              <a:avLst>
                <a:gd name="adj1" fmla="val 50000"/>
              </a:avLst>
            </a:prstGeom>
            <a:noFill/>
            <a:ln w="34925">
              <a:solidFill>
                <a:srgbClr val="0000FF"/>
              </a:solidFill>
              <a:prstDash val="sysDot"/>
              <a:miter lim="800000"/>
              <a:headEnd/>
              <a:tailEnd/>
            </a:ln>
            <a:extLst>
              <a:ext uri="{909E8E84-426E-40DD-AFC4-6F175D3DCCD1}">
                <a14:hiddenFill xmlns:a14="http://schemas.microsoft.com/office/drawing/2010/main">
                  <a:noFill/>
                </a14:hiddenFill>
              </a:ext>
            </a:extLst>
          </p:spPr>
        </p:cxnSp>
        <p:sp>
          <p:nvSpPr>
            <p:cNvPr id="46" name="AutoShape 44"/>
            <p:cNvSpPr>
              <a:spLocks noChangeArrowheads="1"/>
            </p:cNvSpPr>
            <p:nvPr/>
          </p:nvSpPr>
          <p:spPr bwMode="auto">
            <a:xfrm>
              <a:off x="6034911" y="4194562"/>
              <a:ext cx="2665413" cy="1944688"/>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b="1"/>
                <a:t>L</a:t>
              </a:r>
              <a:r>
                <a:rPr lang="en-US" sz="1700"/>
                <a:t>ook</a:t>
              </a:r>
              <a:r>
                <a:rPr lang="en-US" b="1"/>
                <a:t>U</a:t>
              </a:r>
              <a:r>
                <a:rPr lang="en-US" sz="1700"/>
                <a:t>p</a:t>
              </a:r>
              <a:r>
                <a:rPr lang="en-US" b="1"/>
                <a:t>T</a:t>
              </a:r>
              <a:r>
                <a:rPr lang="en-US" sz="1700"/>
                <a:t>able</a:t>
              </a:r>
            </a:p>
          </p:txBody>
        </p:sp>
        <p:sp>
          <p:nvSpPr>
            <p:cNvPr id="49" name="AutoShape 47"/>
            <p:cNvSpPr>
              <a:spLocks noChangeAspect="1" noChangeArrowheads="1"/>
            </p:cNvSpPr>
            <p:nvPr/>
          </p:nvSpPr>
          <p:spPr bwMode="auto">
            <a:xfrm rot="10800000" flipH="1">
              <a:off x="8268524" y="5335181"/>
              <a:ext cx="252413" cy="25241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50" name="AutoShape 48"/>
            <p:cNvSpPr>
              <a:spLocks noChangeAspect="1" noChangeArrowheads="1"/>
            </p:cNvSpPr>
            <p:nvPr/>
          </p:nvSpPr>
          <p:spPr bwMode="auto">
            <a:xfrm rot="5400000">
              <a:off x="6212710" y="5072109"/>
              <a:ext cx="252413" cy="252413"/>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cxnSp>
        <p:nvCxnSpPr>
          <p:cNvPr id="51" name="AutoShape 49"/>
          <p:cNvCxnSpPr>
            <a:cxnSpLocks noChangeShapeType="1"/>
            <a:stCxn id="49" idx="0"/>
            <a:endCxn id="53" idx="3"/>
          </p:cNvCxnSpPr>
          <p:nvPr/>
        </p:nvCxnSpPr>
        <p:spPr bwMode="auto">
          <a:xfrm rot="5400000">
            <a:off x="7395164" y="4555468"/>
            <a:ext cx="1707323" cy="340008"/>
          </a:xfrm>
          <a:prstGeom prst="bentConnector2">
            <a:avLst/>
          </a:prstGeom>
          <a:noFill/>
          <a:ln w="38100">
            <a:solidFill>
              <a:srgbClr val="0000FF"/>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AutoShape 51"/>
          <p:cNvSpPr>
            <a:spLocks noChangeArrowheads="1"/>
          </p:cNvSpPr>
          <p:nvPr/>
        </p:nvSpPr>
        <p:spPr bwMode="auto">
          <a:xfrm>
            <a:off x="5678374" y="5147086"/>
            <a:ext cx="2400447" cy="864096"/>
          </a:xfrm>
          <a:prstGeom prst="roundRect">
            <a:avLst>
              <a:gd name="adj" fmla="val 16667"/>
            </a:avLst>
          </a:prstGeom>
          <a:solidFill>
            <a:schemeClr val="bg1"/>
          </a:solidFill>
          <a:ln w="9525" algn="ctr">
            <a:solidFill>
              <a:schemeClr val="tx1"/>
            </a:solidFill>
            <a:round/>
            <a:headEnd/>
            <a:tailEnd/>
          </a:ln>
          <a:effectLst/>
          <a:extLst/>
        </p:spPr>
        <p:txBody>
          <a:bodyPr wrap="none" lIns="0" tIns="0" rIns="0" bIns="0" anchor="ctr"/>
          <a:lstStyle/>
          <a:p>
            <a:pPr algn="ctr"/>
            <a:r>
              <a:rPr lang="de-CH" b="1" dirty="0" err="1" smtClean="0">
                <a:solidFill>
                  <a:srgbClr val="0099FF"/>
                </a:solidFill>
              </a:rPr>
              <a:t>Atmospheric</a:t>
            </a:r>
            <a:r>
              <a:rPr lang="de-CH" b="1" dirty="0" smtClean="0">
                <a:solidFill>
                  <a:srgbClr val="0099FF"/>
                </a:solidFill>
              </a:rPr>
              <a:t> </a:t>
            </a:r>
          </a:p>
          <a:p>
            <a:pPr algn="ctr"/>
            <a:r>
              <a:rPr lang="de-CH" b="1" dirty="0" err="1" smtClean="0">
                <a:solidFill>
                  <a:srgbClr val="0099FF"/>
                </a:solidFill>
              </a:rPr>
              <a:t>Transmissivity</a:t>
            </a:r>
            <a:r>
              <a:rPr lang="de-CH" b="1" dirty="0" smtClean="0">
                <a:solidFill>
                  <a:srgbClr val="0099FF"/>
                </a:solidFill>
              </a:rPr>
              <a:t> </a:t>
            </a:r>
            <a:r>
              <a:rPr lang="el-GR" b="1" dirty="0" smtClean="0">
                <a:solidFill>
                  <a:srgbClr val="0099FF"/>
                </a:solidFill>
                <a:latin typeface="Cambria Math" pitchFamily="18" charset="0"/>
                <a:ea typeface="Cambria Math" pitchFamily="18" charset="0"/>
              </a:rPr>
              <a:t>τ</a:t>
            </a:r>
            <a:endParaRPr lang="en-US" b="1" baseline="-25000" dirty="0">
              <a:solidFill>
                <a:srgbClr val="0099FF"/>
              </a:solidFill>
              <a:latin typeface="Cambria Math" pitchFamily="18" charset="0"/>
              <a:ea typeface="Cambria Math" pitchFamily="18" charset="0"/>
            </a:endParaRPr>
          </a:p>
        </p:txBody>
      </p:sp>
      <p:cxnSp>
        <p:nvCxnSpPr>
          <p:cNvPr id="88" name="AutoShape 46"/>
          <p:cNvCxnSpPr>
            <a:cxnSpLocks noChangeShapeType="1"/>
            <a:stCxn id="57" idx="3"/>
            <a:endCxn id="50" idx="2"/>
          </p:cNvCxnSpPr>
          <p:nvPr/>
        </p:nvCxnSpPr>
        <p:spPr bwMode="auto">
          <a:xfrm flipV="1">
            <a:off x="4677652" y="3356326"/>
            <a:ext cx="1547120" cy="1851892"/>
          </a:xfrm>
          <a:prstGeom prst="bentConnector4">
            <a:avLst>
              <a:gd name="adj1" fmla="val 49305"/>
              <a:gd name="adj2" fmla="val 143967"/>
            </a:avLst>
          </a:prstGeom>
          <a:noFill/>
          <a:ln w="38100">
            <a:solidFill>
              <a:srgbClr val="0000FF"/>
            </a:solidFill>
            <a:miter lim="800000"/>
            <a:headEnd type="oval"/>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Abgerundetes Rechteck 44"/>
          <p:cNvSpPr/>
          <p:nvPr/>
        </p:nvSpPr>
        <p:spPr bwMode="auto">
          <a:xfrm>
            <a:off x="1255090" y="3225405"/>
            <a:ext cx="3428694" cy="1611897"/>
          </a:xfrm>
          <a:prstGeom prst="roundRect">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Atmospheric</a:t>
            </a:r>
            <a:r>
              <a:rPr kumimoji="0" lang="en-US" sz="2100" b="1" i="0" u="none" strike="noStrike" cap="none" normalizeH="0" dirty="0" smtClean="0">
                <a:ln>
                  <a:noFill/>
                </a:ln>
                <a:solidFill>
                  <a:schemeClr val="tx1"/>
                </a:solidFill>
                <a:effectLst/>
                <a:latin typeface="Arial" pitchFamily="34" charset="0"/>
              </a:rPr>
              <a:t> State</a:t>
            </a:r>
          </a:p>
          <a:p>
            <a:pPr marL="285750" indent="-285750" algn="l">
              <a:spcBef>
                <a:spcPts val="0"/>
              </a:spcBef>
              <a:buFont typeface="Arial" pitchFamily="34" charset="0"/>
              <a:buChar char="•"/>
            </a:pPr>
            <a:r>
              <a:rPr lang="en-US" sz="1800" dirty="0"/>
              <a:t>Aerosols (climatology)</a:t>
            </a:r>
          </a:p>
          <a:p>
            <a:pPr marL="285750" indent="-285750" algn="l">
              <a:spcBef>
                <a:spcPts val="0"/>
              </a:spcBef>
              <a:buFont typeface="Arial" pitchFamily="34" charset="0"/>
              <a:buChar char="•"/>
            </a:pPr>
            <a:r>
              <a:rPr lang="en-US" sz="1800" dirty="0"/>
              <a:t>Water </a:t>
            </a:r>
            <a:r>
              <a:rPr lang="en-US" sz="1800" dirty="0" err="1"/>
              <a:t>vapour</a:t>
            </a:r>
            <a:r>
              <a:rPr lang="en-US" sz="1800" dirty="0"/>
              <a:t> </a:t>
            </a:r>
            <a:r>
              <a:rPr lang="en-US" sz="1800" dirty="0" smtClean="0"/>
              <a:t>(NWP DWD) </a:t>
            </a:r>
          </a:p>
          <a:p>
            <a:pPr marL="285750" indent="-285750" algn="l">
              <a:spcBef>
                <a:spcPts val="0"/>
              </a:spcBef>
              <a:buFont typeface="Arial" pitchFamily="34" charset="0"/>
              <a:buChar char="•"/>
            </a:pPr>
            <a:r>
              <a:rPr lang="en-US" sz="1800" dirty="0" smtClean="0">
                <a:solidFill>
                  <a:schemeClr val="bg1">
                    <a:lumMod val="65000"/>
                  </a:schemeClr>
                </a:solidFill>
              </a:rPr>
              <a:t>Ozone</a:t>
            </a:r>
          </a:p>
          <a:p>
            <a:pPr marL="285750" indent="-285750" algn="l">
              <a:spcBef>
                <a:spcPts val="0"/>
              </a:spcBef>
              <a:buFont typeface="Arial" pitchFamily="34" charset="0"/>
              <a:buChar char="•"/>
            </a:pPr>
            <a:r>
              <a:rPr lang="en-US" sz="1800" dirty="0" smtClean="0"/>
              <a:t>Cloud fraction (SAFNWC)</a:t>
            </a:r>
            <a:endParaRPr lang="en-US" sz="1800" dirty="0"/>
          </a:p>
        </p:txBody>
      </p:sp>
      <p:sp>
        <p:nvSpPr>
          <p:cNvPr id="57" name="Abgerundetes Rechteck 56"/>
          <p:cNvSpPr/>
          <p:nvPr/>
        </p:nvSpPr>
        <p:spPr bwMode="auto">
          <a:xfrm>
            <a:off x="1255090" y="4837302"/>
            <a:ext cx="3422562" cy="741832"/>
          </a:xfrm>
          <a:prstGeom prst="roundRect">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Surface Albedo </a:t>
            </a:r>
          </a:p>
          <a:p>
            <a:pPr marL="285750" marR="0" indent="-285750" algn="l" defTabSz="914400" rtl="0" eaLnBrk="1" fontAlgn="base" latinLnBrk="0" hangingPunct="1">
              <a:lnSpc>
                <a:spcPct val="100000"/>
              </a:lnSpc>
              <a:spcBef>
                <a:spcPts val="0"/>
              </a:spcBef>
              <a:spcAft>
                <a:spcPct val="0"/>
              </a:spcAft>
              <a:buClrTx/>
              <a:buSzTx/>
              <a:buFont typeface="Arial" pitchFamily="34" charset="0"/>
              <a:buChar char="•"/>
              <a:tabLst/>
            </a:pPr>
            <a:r>
              <a:rPr lang="en-US" sz="1800" dirty="0" smtClean="0">
                <a:latin typeface="Arial" pitchFamily="34" charset="0"/>
              </a:rPr>
              <a:t>Climatology</a:t>
            </a:r>
            <a:endParaRPr kumimoji="0" lang="en-US" sz="1800" b="0" i="0" u="none" strike="noStrike" cap="none" normalizeH="0" baseline="0" dirty="0" smtClean="0">
              <a:ln>
                <a:noFill/>
              </a:ln>
              <a:solidFill>
                <a:schemeClr val="tx1"/>
              </a:solidFill>
              <a:effectLst/>
              <a:latin typeface="Arial" pitchFamily="34" charset="0"/>
            </a:endParaRPr>
          </a:p>
        </p:txBody>
      </p:sp>
      <p:sp>
        <p:nvSpPr>
          <p:cNvPr id="58" name="Abgerundetes Rechteck 57"/>
          <p:cNvSpPr/>
          <p:nvPr/>
        </p:nvSpPr>
        <p:spPr bwMode="auto">
          <a:xfrm>
            <a:off x="1262812" y="1824706"/>
            <a:ext cx="3420972" cy="1416073"/>
          </a:xfrm>
          <a:prstGeom prst="roundRect">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108000" bIns="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pitchFamily="34" charset="0"/>
              </a:rPr>
              <a:t>TOA albedo</a:t>
            </a:r>
            <a:r>
              <a:rPr kumimoji="0" lang="en-US" sz="2100" b="0" i="0" u="none" strike="noStrike" cap="none" normalizeH="0" baseline="0" dirty="0" smtClean="0">
                <a:ln>
                  <a:noFill/>
                </a:ln>
                <a:solidFill>
                  <a:schemeClr val="tx1"/>
                </a:solidFill>
                <a:effectLst/>
                <a:latin typeface="Arial" pitchFamily="34" charset="0"/>
              </a:rPr>
              <a:t> </a:t>
            </a:r>
          </a:p>
          <a:p>
            <a:pPr marL="285750" marR="0" indent="-285750" algn="l" defTabSz="914400" rtl="0" eaLnBrk="1" fontAlgn="base" latinLnBrk="0" hangingPunct="1">
              <a:lnSpc>
                <a:spcPct val="100000"/>
              </a:lnSpc>
              <a:spcBef>
                <a:spcPts val="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Arial" pitchFamily="34" charset="0"/>
              </a:rPr>
              <a:t>GERB (CM SAF RMIB) or</a:t>
            </a:r>
            <a:r>
              <a:rPr kumimoji="0" lang="en-US" sz="1800" b="0" i="0" u="none" strike="noStrike" cap="none" normalizeH="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GERB-like-SEVIRI</a:t>
            </a:r>
          </a:p>
          <a:p>
            <a:pPr marL="285750" marR="0" indent="-285750" algn="l" defTabSz="914400" rtl="0" eaLnBrk="1" fontAlgn="base" latinLnBrk="0" hangingPunct="1">
              <a:lnSpc>
                <a:spcPct val="100000"/>
              </a:lnSpc>
              <a:spcBef>
                <a:spcPts val="0"/>
              </a:spcBef>
              <a:spcAft>
                <a:spcPct val="0"/>
              </a:spcAft>
              <a:buClrTx/>
              <a:buSzTx/>
              <a:buFont typeface="Arial" pitchFamily="34" charset="0"/>
              <a:buChar char="•"/>
              <a:tabLst/>
            </a:pPr>
            <a:r>
              <a:rPr lang="en-US" sz="1800" dirty="0" smtClean="0">
                <a:latin typeface="Arial" pitchFamily="34" charset="0"/>
              </a:rPr>
              <a:t>AVHRR-CLARA (GAC) broadband albedo</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61" name="AutoShape 46"/>
          <p:cNvCxnSpPr>
            <a:cxnSpLocks noChangeShapeType="1"/>
            <a:stCxn id="58" idx="3"/>
            <a:endCxn id="50" idx="2"/>
          </p:cNvCxnSpPr>
          <p:nvPr/>
        </p:nvCxnSpPr>
        <p:spPr bwMode="auto">
          <a:xfrm>
            <a:off x="4683784" y="2532743"/>
            <a:ext cx="1540988" cy="823583"/>
          </a:xfrm>
          <a:prstGeom prst="bentConnector2">
            <a:avLst/>
          </a:prstGeom>
          <a:noFill/>
          <a:ln w="38100">
            <a:solidFill>
              <a:srgbClr val="0000FF"/>
            </a:solidFill>
            <a:miter lim="800000"/>
            <a:headEnd type="oval"/>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2"/>
          <p:cNvSpPr>
            <a:spLocks noChangeArrowheads="1"/>
          </p:cNvSpPr>
          <p:nvPr/>
        </p:nvSpPr>
        <p:spPr bwMode="auto">
          <a:xfrm>
            <a:off x="4098891" y="6139119"/>
            <a:ext cx="4975225" cy="60939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800" i="1" dirty="0">
                <a:solidFill>
                  <a:srgbClr val="000000"/>
                </a:solidFill>
              </a:rPr>
              <a:t>Müller et al. (2009)</a:t>
            </a:r>
          </a:p>
          <a:p>
            <a:pPr algn="r"/>
            <a:r>
              <a:rPr lang="en-US" sz="1800" i="1" dirty="0">
                <a:solidFill>
                  <a:srgbClr val="000000"/>
                </a:solidFill>
                <a:hlinkClick r:id="rId3"/>
              </a:rPr>
              <a:t>http://sourceforge.net/projects/gnu-magic</a:t>
            </a:r>
            <a:endParaRPr lang="en-US" sz="1800" i="1" dirty="0">
              <a:solidFill>
                <a:srgbClr val="000000"/>
              </a:solidFill>
            </a:endParaRPr>
          </a:p>
        </p:txBody>
      </p:sp>
    </p:spTree>
    <p:extLst>
      <p:ext uri="{BB962C8B-B14F-4D97-AF65-F5344CB8AC3E}">
        <p14:creationId xmlns:p14="http://schemas.microsoft.com/office/powerpoint/2010/main" val="301802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1650406" y="4015438"/>
            <a:ext cx="3474126" cy="576064"/>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a:xfrm>
                <a:off x="1296001" y="1412875"/>
                <a:ext cx="4123068" cy="4608513"/>
              </a:xfrm>
            </p:spPr>
            <p:txBody>
              <a:bodyPr/>
              <a:lstStyle/>
              <a:p>
                <a:r>
                  <a:rPr lang="en-US" noProof="0" dirty="0" smtClean="0"/>
                  <a:t>Retrieval scheme</a:t>
                </a:r>
              </a:p>
              <a:p>
                <a:pPr marL="914400" lvl="1" indent="-457200">
                  <a:buFont typeface="+mj-lt"/>
                  <a:buAutoNum type="arabicPeriod"/>
                </a:pPr>
                <a:r>
                  <a:rPr lang="en-US" dirty="0" smtClean="0"/>
                  <a:t>Cloud detection</a:t>
                </a:r>
                <a:endParaRPr lang="en-US" noProof="0" dirty="0" smtClean="0"/>
              </a:p>
              <a:p>
                <a:pPr marL="914400" lvl="1" indent="-457200">
                  <a:buFont typeface="+mj-lt"/>
                  <a:buAutoNum type="arabicPeriod"/>
                </a:pPr>
                <a:r>
                  <a:rPr lang="en-US" u="sng" noProof="0" dirty="0" smtClean="0"/>
                  <a:t>Cloudy:</a:t>
                </a:r>
                <a:r>
                  <a:rPr lang="en-US" noProof="0" dirty="0" smtClean="0"/>
                  <a:t> Get atmospheric trans-</a:t>
                </a:r>
                <a:r>
                  <a:rPr lang="en-US" noProof="0" dirty="0" err="1" smtClean="0"/>
                  <a:t>missivity</a:t>
                </a:r>
                <a:r>
                  <a:rPr lang="en-US" noProof="0" dirty="0" smtClean="0"/>
                  <a:t> </a:t>
                </a:r>
                <a:r>
                  <a:rPr lang="en-US" b="1" i="1" noProof="0" dirty="0" smtClean="0">
                    <a:latin typeface="Cambria Math" pitchFamily="18" charset="0"/>
                    <a:ea typeface="Cambria Math" pitchFamily="18" charset="0"/>
                  </a:rPr>
                  <a:t>τ  </a:t>
                </a:r>
                <a:r>
                  <a:rPr lang="en-US" noProof="0" dirty="0" smtClean="0">
                    <a:ea typeface="Cambria Math" pitchFamily="18" charset="0"/>
                  </a:rPr>
                  <a:t>from LUT</a:t>
                </a:r>
              </a:p>
              <a:p>
                <a:pPr marL="1314450" lvl="2" indent="-457200"/>
                <a:r>
                  <a:rPr lang="en-US" noProof="0" dirty="0" smtClean="0"/>
                  <a:t>Use satellite and  model data as input</a:t>
                </a:r>
              </a:p>
              <a:p>
                <a:pPr marL="914400" lvl="1" indent="-457200">
                  <a:buFont typeface="+mj-lt"/>
                  <a:buAutoNum type="arabicPeriod"/>
                </a:pPr>
                <a:r>
                  <a:rPr lang="en-US" noProof="0" dirty="0" smtClean="0"/>
                  <a:t>Calculate Rad</a:t>
                </a:r>
              </a:p>
              <a:p>
                <a:pPr marL="457200" lvl="1" indent="0">
                  <a:buNone/>
                </a:pPr>
                <a:endParaRPr lang="en-US" sz="1000" noProof="0" dirty="0" smtClean="0"/>
              </a:p>
              <a:p>
                <a:pPr marL="57150" indent="0">
                  <a:buNone/>
                </a:pPr>
                <a14:m>
                  <m:oMathPara xmlns:m="http://schemas.openxmlformats.org/officeDocument/2006/math">
                    <m:oMathParaPr>
                      <m:jc m:val="center"/>
                    </m:oMathParaPr>
                    <m:oMath xmlns:m="http://schemas.openxmlformats.org/officeDocument/2006/math">
                      <m:r>
                        <a:rPr lang="en-US" sz="2400" b="1" i="1" noProof="0">
                          <a:latin typeface="Cambria Math"/>
                        </a:rPr>
                        <m:t>𝑹𝒂𝒅</m:t>
                      </m:r>
                      <m:r>
                        <a:rPr lang="en-US" sz="2400" b="1" i="1" noProof="0">
                          <a:latin typeface="Cambria Math"/>
                        </a:rPr>
                        <m:t>=</m:t>
                      </m:r>
                      <m:sSub>
                        <m:sSubPr>
                          <m:ctrlPr>
                            <a:rPr lang="en-US" sz="2400" b="1" i="1" noProof="0">
                              <a:latin typeface="Cambria Math"/>
                            </a:rPr>
                          </m:ctrlPr>
                        </m:sSubPr>
                        <m:e>
                          <m:r>
                            <a:rPr lang="en-US" sz="2400" b="1" i="1" noProof="0">
                              <a:latin typeface="Cambria Math"/>
                            </a:rPr>
                            <m:t>𝑬</m:t>
                          </m:r>
                        </m:e>
                        <m:sub>
                          <m:r>
                            <a:rPr lang="en-US" sz="2400" b="1" i="1" noProof="0">
                              <a:latin typeface="Cambria Math"/>
                            </a:rPr>
                            <m:t>𝟎</m:t>
                          </m:r>
                        </m:sub>
                      </m:sSub>
                      <m:r>
                        <a:rPr lang="en-US" sz="2400" b="1" i="1" noProof="0">
                          <a:latin typeface="Cambria Math"/>
                          <a:ea typeface="Cambria Math"/>
                        </a:rPr>
                        <m:t>∙</m:t>
                      </m:r>
                      <m:r>
                        <a:rPr lang="en-US" sz="2400" b="1" i="1" noProof="0">
                          <a:latin typeface="Cambria Math"/>
                          <a:ea typeface="Cambria Math"/>
                        </a:rPr>
                        <m:t>𝒄𝒐𝒔</m:t>
                      </m:r>
                      <m:sSub>
                        <m:sSubPr>
                          <m:ctrlPr>
                            <a:rPr lang="en-US" sz="2400" b="1" i="1" noProof="0">
                              <a:latin typeface="Cambria Math"/>
                              <a:ea typeface="Cambria Math"/>
                            </a:rPr>
                          </m:ctrlPr>
                        </m:sSubPr>
                        <m:e>
                          <m:r>
                            <a:rPr lang="en-US" sz="2400" b="1" i="1" noProof="0">
                              <a:latin typeface="Cambria Math"/>
                              <a:ea typeface="Cambria Math"/>
                            </a:rPr>
                            <m:t>𝚯</m:t>
                          </m:r>
                        </m:e>
                        <m:sub>
                          <m:r>
                            <a:rPr lang="en-US" sz="2400" b="1" i="1" noProof="0">
                              <a:latin typeface="Cambria Math"/>
                              <a:ea typeface="Cambria Math"/>
                            </a:rPr>
                            <m:t>𝒛</m:t>
                          </m:r>
                        </m:sub>
                      </m:sSub>
                      <m:r>
                        <a:rPr lang="en-US" sz="2400" b="1" i="1" noProof="0">
                          <a:latin typeface="Cambria Math"/>
                          <a:ea typeface="Cambria Math"/>
                        </a:rPr>
                        <m:t>∙</m:t>
                      </m:r>
                      <m:r>
                        <a:rPr lang="en-US" sz="2400" b="1" i="1" noProof="0">
                          <a:latin typeface="Cambria Math"/>
                          <a:ea typeface="Cambria Math"/>
                        </a:rPr>
                        <m:t>𝝉</m:t>
                      </m:r>
                    </m:oMath>
                  </m:oMathPara>
                </a14:m>
                <a:endParaRPr lang="de-CH" sz="2400" b="1" noProof="0" dirty="0" smtClean="0">
                  <a:ea typeface="Cambria Math"/>
                </a:endParaRPr>
              </a:p>
              <a:p>
                <a:pPr marL="57150" indent="0">
                  <a:buNone/>
                </a:pPr>
                <a:endParaRPr lang="en-US" sz="1000" dirty="0">
                  <a:ea typeface="Cambria Math" pitchFamily="18" charset="0"/>
                </a:endParaRPr>
              </a:p>
              <a:p>
                <a:pPr marL="457200" lvl="1" indent="0">
                  <a:buFontTx/>
                  <a:buNone/>
                </a:pPr>
                <a:r>
                  <a:rPr lang="en-US" sz="2000" b="1" i="1" noProof="0" dirty="0" smtClean="0">
                    <a:latin typeface="Cambria Math" pitchFamily="18" charset="0"/>
                    <a:ea typeface="Cambria Math" pitchFamily="18" charset="0"/>
                  </a:rPr>
                  <a:t>E</a:t>
                </a:r>
                <a:r>
                  <a:rPr lang="en-US" sz="2000" b="1" i="1" baseline="-25000" noProof="0" dirty="0" smtClean="0">
                    <a:latin typeface="Cambria Math" pitchFamily="18" charset="0"/>
                    <a:ea typeface="Cambria Math" pitchFamily="18" charset="0"/>
                  </a:rPr>
                  <a:t>0</a:t>
                </a:r>
                <a:r>
                  <a:rPr lang="en-US" sz="2000" noProof="0" dirty="0" smtClean="0"/>
                  <a:t> </a:t>
                </a:r>
                <a:r>
                  <a:rPr lang="en-US" sz="2000" noProof="0" dirty="0"/>
                  <a:t>= solar </a:t>
                </a:r>
                <a:r>
                  <a:rPr lang="en-US" sz="2000" noProof="0" dirty="0" smtClean="0"/>
                  <a:t>constant = 1362 </a:t>
                </a:r>
                <a:r>
                  <a:rPr lang="en-US" sz="2000" noProof="0" dirty="0"/>
                  <a:t>Wm</a:t>
                </a:r>
                <a:r>
                  <a:rPr lang="en-US" sz="2000" baseline="30000" noProof="0" dirty="0"/>
                  <a:t>-2</a:t>
                </a:r>
                <a:endParaRPr lang="en-US" sz="2000" noProof="0" dirty="0"/>
              </a:p>
              <a:p>
                <a:pPr marL="457200" lvl="1" indent="0">
                  <a:buFontTx/>
                  <a:buNone/>
                </a:pPr>
                <a:r>
                  <a:rPr lang="en-US" sz="2000" b="1" i="1" noProof="0" dirty="0" err="1">
                    <a:latin typeface="Cambria Math" pitchFamily="18" charset="0"/>
                    <a:ea typeface="Cambria Math" pitchFamily="18" charset="0"/>
                  </a:rPr>
                  <a:t>Θ</a:t>
                </a:r>
                <a:r>
                  <a:rPr lang="en-US" sz="2000" b="1" i="1" baseline="-25000" noProof="0" dirty="0" err="1">
                    <a:latin typeface="Cambria Math" pitchFamily="18" charset="0"/>
                    <a:ea typeface="Cambria Math" pitchFamily="18" charset="0"/>
                  </a:rPr>
                  <a:t>z</a:t>
                </a:r>
                <a:r>
                  <a:rPr lang="en-US" sz="2000" noProof="0" dirty="0"/>
                  <a:t> = sun-zenith angle</a:t>
                </a:r>
              </a:p>
              <a:p>
                <a:pPr marL="457200" lvl="1" indent="0">
                  <a:buFontTx/>
                  <a:buNone/>
                </a:pPr>
                <a:r>
                  <a:rPr lang="en-US" sz="2000" b="1" i="1" noProof="0" dirty="0">
                    <a:latin typeface="Cambria Math" pitchFamily="18" charset="0"/>
                    <a:ea typeface="Cambria Math" pitchFamily="18" charset="0"/>
                  </a:rPr>
                  <a:t>τ</a:t>
                </a:r>
                <a:r>
                  <a:rPr lang="en-US" sz="2000" noProof="0" dirty="0"/>
                  <a:t>  = atmospheric </a:t>
                </a:r>
                <a:r>
                  <a:rPr lang="en-US" sz="2000" noProof="0" dirty="0" err="1"/>
                  <a:t>transmissivity</a:t>
                </a:r>
                <a:endParaRPr lang="en-US" sz="2000" noProof="0" dirty="0"/>
              </a:p>
              <a:p>
                <a:pPr marL="914400" lvl="1" indent="-457200">
                  <a:buFont typeface="+mj-lt"/>
                  <a:buAutoNum type="arabicPeriod"/>
                </a:pPr>
                <a:endParaRPr lang="en-US" noProof="0" dirty="0" smtClean="0"/>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xfrm>
                <a:off x="1296001" y="1412875"/>
                <a:ext cx="4123068" cy="4608513"/>
              </a:xfrm>
              <a:blipFill rotWithShape="1">
                <a:blip r:embed="rId3"/>
                <a:stretch>
                  <a:fillRect l="-3698" t="-1852" r="-2071"/>
                </a:stretch>
              </a:blipFill>
            </p:spPr>
            <p:txBody>
              <a:bodyPr/>
              <a:lstStyle/>
              <a:p>
                <a:r>
                  <a:rPr lang="en-US">
                    <a:noFill/>
                  </a:rPr>
                  <a:t> </a:t>
                </a:r>
              </a:p>
            </p:txBody>
          </p:sp>
        </mc:Fallback>
      </mc:AlternateContent>
      <p:sp>
        <p:nvSpPr>
          <p:cNvPr id="2" name="Titel 1"/>
          <p:cNvSpPr>
            <a:spLocks noGrp="1"/>
          </p:cNvSpPr>
          <p:nvPr>
            <p:ph type="title"/>
          </p:nvPr>
        </p:nvSpPr>
        <p:spPr>
          <a:xfrm>
            <a:off x="1296988" y="323850"/>
            <a:ext cx="6875462" cy="989013"/>
          </a:xfrm>
        </p:spPr>
        <p:txBody>
          <a:bodyPr/>
          <a:lstStyle/>
          <a:p>
            <a:r>
              <a:rPr lang="en-US" dirty="0" err="1"/>
              <a:t>LookUpTable</a:t>
            </a:r>
            <a:r>
              <a:rPr lang="en-US" dirty="0"/>
              <a:t> </a:t>
            </a:r>
            <a:br>
              <a:rPr lang="en-US" dirty="0"/>
            </a:br>
            <a:r>
              <a:rPr lang="en-US" sz="2400" dirty="0"/>
              <a:t>radiation retrieval</a:t>
            </a:r>
            <a:endParaRPr lang="en-US" sz="180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21</a:t>
            </a:fld>
            <a:endParaRPr lang="de-CH" dirty="0"/>
          </a:p>
        </p:txBody>
      </p:sp>
      <p:sp>
        <p:nvSpPr>
          <p:cNvPr id="11" name="Rechteck 10"/>
          <p:cNvSpPr/>
          <p:nvPr/>
        </p:nvSpPr>
        <p:spPr>
          <a:xfrm>
            <a:off x="5637707" y="2132856"/>
            <a:ext cx="3346874" cy="1061829"/>
          </a:xfrm>
          <a:prstGeom prst="rect">
            <a:avLst/>
          </a:prstGeom>
        </p:spPr>
        <p:txBody>
          <a:bodyPr wrap="square">
            <a:spAutoFit/>
          </a:bodyPr>
          <a:lstStyle/>
          <a:p>
            <a:pPr marL="457200" indent="-457200" algn="l">
              <a:buFont typeface="+mj-lt"/>
              <a:buAutoNum type="arabicPeriod" startAt="2"/>
            </a:pPr>
            <a:r>
              <a:rPr lang="en-US" u="sng" dirty="0"/>
              <a:t>Cloud free:</a:t>
            </a:r>
            <a:r>
              <a:rPr lang="en-US" b="1" dirty="0"/>
              <a:t> </a:t>
            </a:r>
            <a:r>
              <a:rPr lang="en-US" dirty="0"/>
              <a:t>use clear-sky gnu-magic (see </a:t>
            </a:r>
            <a:r>
              <a:rPr lang="en-US" dirty="0" smtClean="0"/>
              <a:t>MAGICSOL)</a:t>
            </a:r>
            <a:endParaRPr lang="en-US" dirty="0"/>
          </a:p>
        </p:txBody>
      </p:sp>
    </p:spTree>
    <p:extLst>
      <p:ext uri="{BB962C8B-B14F-4D97-AF65-F5344CB8AC3E}">
        <p14:creationId xmlns:p14="http://schemas.microsoft.com/office/powerpoint/2010/main" val="603306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Outline</a:t>
            </a:r>
            <a:endParaRPr lang="en-US" noProof="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22</a:t>
            </a:fld>
            <a:endParaRPr lang="de-CH" dirty="0"/>
          </a:p>
        </p:txBody>
      </p:sp>
      <p:sp>
        <p:nvSpPr>
          <p:cNvPr id="5" name="Inhaltsplatzhalter 4"/>
          <p:cNvSpPr>
            <a:spLocks noGrp="1"/>
          </p:cNvSpPr>
          <p:nvPr>
            <p:ph sz="quarter" idx="12"/>
          </p:nvPr>
        </p:nvSpPr>
        <p:spPr/>
        <p:txBody>
          <a:bodyPr/>
          <a:lstStyle/>
          <a:p>
            <a:pPr marL="0" indent="0">
              <a:buNone/>
            </a:pPr>
            <a:r>
              <a:rPr lang="en-US" b="1" noProof="0" dirty="0" smtClean="0"/>
              <a:t>PART I</a:t>
            </a:r>
          </a:p>
          <a:p>
            <a:pPr marL="0" indent="0">
              <a:buNone/>
            </a:pPr>
            <a:r>
              <a:rPr lang="en-US" noProof="0" dirty="0" smtClean="0">
                <a:solidFill>
                  <a:schemeClr val="bg1">
                    <a:lumMod val="65000"/>
                  </a:schemeClr>
                </a:solidFill>
              </a:rPr>
              <a:t>Solar radiation (SIS, SID)</a:t>
            </a:r>
          </a:p>
          <a:p>
            <a:r>
              <a:rPr lang="en-US" noProof="0" dirty="0" err="1" smtClean="0">
                <a:solidFill>
                  <a:schemeClr val="bg1">
                    <a:lumMod val="65000"/>
                  </a:schemeClr>
                </a:solidFill>
              </a:rPr>
              <a:t>MagicSol</a:t>
            </a:r>
            <a:r>
              <a:rPr lang="en-US" noProof="0" dirty="0" smtClean="0">
                <a:solidFill>
                  <a:schemeClr val="bg1">
                    <a:lumMod val="65000"/>
                  </a:schemeClr>
                </a:solidFill>
              </a:rPr>
              <a:t> – Retrieval for historical radiation datasets</a:t>
            </a:r>
          </a:p>
          <a:p>
            <a:r>
              <a:rPr lang="en-US" noProof="0" dirty="0" err="1" smtClean="0">
                <a:solidFill>
                  <a:schemeClr val="bg1">
                    <a:lumMod val="65000"/>
                  </a:schemeClr>
                </a:solidFill>
              </a:rPr>
              <a:t>LookUpTable</a:t>
            </a:r>
            <a:r>
              <a:rPr lang="en-US" noProof="0" dirty="0" smtClean="0">
                <a:solidFill>
                  <a:schemeClr val="bg1">
                    <a:lumMod val="65000"/>
                  </a:schemeClr>
                </a:solidFill>
              </a:rPr>
              <a:t> radiation retrieval</a:t>
            </a:r>
          </a:p>
          <a:p>
            <a:endParaRPr lang="en-US" noProof="0" dirty="0" smtClean="0"/>
          </a:p>
          <a:p>
            <a:pPr marL="0" indent="0">
              <a:buNone/>
            </a:pPr>
            <a:r>
              <a:rPr lang="en-US" noProof="0" dirty="0" err="1" smtClean="0"/>
              <a:t>Longwave</a:t>
            </a:r>
            <a:r>
              <a:rPr lang="en-US" noProof="0" dirty="0" smtClean="0"/>
              <a:t> radiation (SDL)</a:t>
            </a:r>
          </a:p>
          <a:p>
            <a:r>
              <a:rPr lang="en-US" b="1" u="sng" noProof="0" dirty="0" smtClean="0"/>
              <a:t>AVHRR-CLARA (GAC) algorithm</a:t>
            </a:r>
            <a:r>
              <a:rPr lang="en-US" noProof="0" dirty="0" smtClean="0"/>
              <a:t> (very short)</a:t>
            </a:r>
          </a:p>
          <a:p>
            <a:endParaRPr lang="en-US" noProof="0" dirty="0" smtClean="0"/>
          </a:p>
          <a:p>
            <a:pPr marL="0" indent="0">
              <a:buNone/>
            </a:pPr>
            <a:r>
              <a:rPr lang="en-US" b="1" dirty="0" smtClean="0">
                <a:solidFill>
                  <a:schemeClr val="bg1">
                    <a:lumMod val="75000"/>
                  </a:schemeClr>
                </a:solidFill>
              </a:rPr>
              <a:t>PART II</a:t>
            </a:r>
            <a:endParaRPr lang="en-US" b="1" noProof="0" dirty="0">
              <a:solidFill>
                <a:schemeClr val="bg1">
                  <a:lumMod val="75000"/>
                </a:schemeClr>
              </a:solidFill>
            </a:endParaRPr>
          </a:p>
          <a:p>
            <a:pPr marL="0" indent="0">
              <a:buNone/>
            </a:pPr>
            <a:r>
              <a:rPr lang="en-US" noProof="0" dirty="0" smtClean="0">
                <a:solidFill>
                  <a:schemeClr val="bg1">
                    <a:lumMod val="65000"/>
                  </a:schemeClr>
                </a:solidFill>
              </a:rPr>
              <a:t>Surface albedo (SAL)</a:t>
            </a:r>
          </a:p>
          <a:p>
            <a:r>
              <a:rPr lang="en-US" noProof="0" dirty="0" smtClean="0">
                <a:solidFill>
                  <a:schemeClr val="bg1">
                    <a:lumMod val="65000"/>
                  </a:schemeClr>
                </a:solidFill>
              </a:rPr>
              <a:t>Arctic-SAL</a:t>
            </a:r>
            <a:endParaRPr lang="en-US" noProof="0" dirty="0">
              <a:solidFill>
                <a:schemeClr val="bg1">
                  <a:lumMod val="65000"/>
                </a:schemeClr>
              </a:solidFill>
            </a:endParaRPr>
          </a:p>
        </p:txBody>
      </p:sp>
    </p:spTree>
    <p:extLst>
      <p:ext uri="{BB962C8B-B14F-4D97-AF65-F5344CB8AC3E}">
        <p14:creationId xmlns:p14="http://schemas.microsoft.com/office/powerpoint/2010/main" val="1632146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dirty="0" smtClean="0"/>
              <a:t>AVHRR-CLARA (GAC) SDL retrieval </a:t>
            </a:r>
            <a:r>
              <a:rPr lang="en-US" b="0" noProof="0" dirty="0" smtClean="0"/>
              <a:t>-</a:t>
            </a:r>
            <a:r>
              <a:rPr lang="en-US" noProof="0" dirty="0" smtClean="0"/>
              <a:t> </a:t>
            </a:r>
            <a:r>
              <a:rPr lang="en-US" sz="2800" b="0" noProof="0" dirty="0" smtClean="0"/>
              <a:t>very</a:t>
            </a:r>
            <a:r>
              <a:rPr lang="en-US" sz="2800" b="0" dirty="0" smtClean="0"/>
              <a:t> short</a:t>
            </a:r>
            <a:endParaRPr lang="en-US" b="0" noProof="0" dirty="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23</a:t>
            </a:fld>
            <a:endParaRPr lang="de-CH" dirty="0"/>
          </a:p>
        </p:txBody>
      </p:sp>
      <p:sp>
        <p:nvSpPr>
          <p:cNvPr id="5" name="Inhaltsplatzhalter 4"/>
          <p:cNvSpPr>
            <a:spLocks noGrp="1"/>
          </p:cNvSpPr>
          <p:nvPr>
            <p:ph sz="quarter" idx="12"/>
          </p:nvPr>
        </p:nvSpPr>
        <p:spPr/>
        <p:txBody>
          <a:bodyPr/>
          <a:lstStyle/>
          <a:p>
            <a:r>
              <a:rPr lang="en-US" noProof="0" dirty="0" smtClean="0"/>
              <a:t>GAC = “global area coverage” </a:t>
            </a:r>
          </a:p>
          <a:p>
            <a:pPr marL="0" indent="0">
              <a:buNone/>
            </a:pPr>
            <a:r>
              <a:rPr lang="en-US" noProof="0" dirty="0" smtClean="0"/>
              <a:t>	 = AVHRR instrument (1982-present), polar orbiting</a:t>
            </a:r>
          </a:p>
          <a:p>
            <a:pPr marL="0" indent="0">
              <a:buNone/>
            </a:pPr>
            <a:endParaRPr lang="en-US" noProof="0" dirty="0" smtClean="0"/>
          </a:p>
          <a:p>
            <a:r>
              <a:rPr lang="en-US" noProof="0" dirty="0" smtClean="0"/>
              <a:t>SDL mainly determined by Temperature and humidity close to the earth’s surface</a:t>
            </a:r>
          </a:p>
          <a:p>
            <a:pPr lvl="1"/>
            <a:r>
              <a:rPr lang="en-US" dirty="0" smtClean="0"/>
              <a:t>Cannot be observed by satellites</a:t>
            </a:r>
          </a:p>
          <a:p>
            <a:pPr lvl="1">
              <a:buFont typeface="Wingdings" pitchFamily="2" charset="2"/>
              <a:buChar char="à"/>
            </a:pPr>
            <a:r>
              <a:rPr lang="en-US" noProof="0" dirty="0" smtClean="0">
                <a:sym typeface="Wingdings" pitchFamily="2" charset="2"/>
              </a:rPr>
              <a:t> all SDL products from satellites need additional data (e.g., reanalysis, NWP)</a:t>
            </a:r>
          </a:p>
          <a:p>
            <a:pPr marL="457200" lvl="1" indent="0">
              <a:buNone/>
            </a:pPr>
            <a:endParaRPr lang="en-US" noProof="0" dirty="0" smtClean="0">
              <a:sym typeface="Wingdings" pitchFamily="2" charset="2"/>
            </a:endParaRPr>
          </a:p>
          <a:p>
            <a:r>
              <a:rPr lang="en-US" dirty="0" smtClean="0">
                <a:sym typeface="Wingdings" pitchFamily="2" charset="2"/>
              </a:rPr>
              <a:t>CM SAF GAC SDL uses ERA Interim SDL as basis</a:t>
            </a:r>
          </a:p>
          <a:p>
            <a:r>
              <a:rPr lang="en-US" noProof="0" dirty="0" smtClean="0">
                <a:sym typeface="Wingdings" pitchFamily="2" charset="2"/>
              </a:rPr>
              <a:t>Cloud information of GAC </a:t>
            </a:r>
            <a:r>
              <a:rPr lang="en-US" dirty="0" smtClean="0">
                <a:sym typeface="Wingdings" pitchFamily="2" charset="2"/>
              </a:rPr>
              <a:t>are used to refine ERA SDL</a:t>
            </a:r>
            <a:endParaRPr lang="en-US" noProof="0" dirty="0"/>
          </a:p>
          <a:p>
            <a:pPr marL="0" indent="0" eaLnBrk="0" hangingPunct="0">
              <a:spcBef>
                <a:spcPct val="30000"/>
              </a:spcBef>
              <a:buNone/>
              <a:defRPr/>
            </a:pPr>
            <a:endParaRPr lang="en-US" noProof="0" dirty="0"/>
          </a:p>
        </p:txBody>
      </p:sp>
    </p:spTree>
    <p:extLst>
      <p:ext uri="{BB962C8B-B14F-4D97-AF65-F5344CB8AC3E}">
        <p14:creationId xmlns:p14="http://schemas.microsoft.com/office/powerpoint/2010/main" val="1225803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Outline</a:t>
            </a:r>
            <a:endParaRPr lang="en-US" noProof="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24</a:t>
            </a:fld>
            <a:endParaRPr lang="de-CH" dirty="0"/>
          </a:p>
        </p:txBody>
      </p:sp>
      <p:sp>
        <p:nvSpPr>
          <p:cNvPr id="5" name="Inhaltsplatzhalter 4"/>
          <p:cNvSpPr>
            <a:spLocks noGrp="1"/>
          </p:cNvSpPr>
          <p:nvPr>
            <p:ph sz="quarter" idx="12"/>
          </p:nvPr>
        </p:nvSpPr>
        <p:spPr/>
        <p:txBody>
          <a:bodyPr/>
          <a:lstStyle/>
          <a:p>
            <a:pPr marL="0" indent="0">
              <a:buNone/>
            </a:pPr>
            <a:r>
              <a:rPr lang="en-US" b="1" noProof="0" dirty="0" smtClean="0">
                <a:solidFill>
                  <a:schemeClr val="bg1">
                    <a:lumMod val="75000"/>
                  </a:schemeClr>
                </a:solidFill>
              </a:rPr>
              <a:t>PART I</a:t>
            </a:r>
          </a:p>
          <a:p>
            <a:pPr marL="0" indent="0">
              <a:buNone/>
            </a:pPr>
            <a:r>
              <a:rPr lang="en-US" noProof="0" dirty="0" smtClean="0">
                <a:solidFill>
                  <a:schemeClr val="bg1">
                    <a:lumMod val="75000"/>
                  </a:schemeClr>
                </a:solidFill>
              </a:rPr>
              <a:t>Solar radiation (SIS, SID)</a:t>
            </a:r>
          </a:p>
          <a:p>
            <a:r>
              <a:rPr lang="en-US" noProof="0" dirty="0" err="1" smtClean="0">
                <a:solidFill>
                  <a:schemeClr val="bg1">
                    <a:lumMod val="75000"/>
                  </a:schemeClr>
                </a:solidFill>
              </a:rPr>
              <a:t>MagicSol</a:t>
            </a:r>
            <a:r>
              <a:rPr lang="en-US" noProof="0" dirty="0" smtClean="0">
                <a:solidFill>
                  <a:schemeClr val="bg1">
                    <a:lumMod val="75000"/>
                  </a:schemeClr>
                </a:solidFill>
              </a:rPr>
              <a:t> – Retrieval for historical radiation datasets</a:t>
            </a:r>
          </a:p>
          <a:p>
            <a:r>
              <a:rPr lang="en-US" noProof="0" dirty="0" err="1" smtClean="0">
                <a:solidFill>
                  <a:schemeClr val="bg1">
                    <a:lumMod val="75000"/>
                  </a:schemeClr>
                </a:solidFill>
              </a:rPr>
              <a:t>LookUpTable</a:t>
            </a:r>
            <a:r>
              <a:rPr lang="en-US" noProof="0" dirty="0" smtClean="0">
                <a:solidFill>
                  <a:schemeClr val="bg1">
                    <a:lumMod val="75000"/>
                  </a:schemeClr>
                </a:solidFill>
              </a:rPr>
              <a:t> radiation retrieval</a:t>
            </a:r>
          </a:p>
          <a:p>
            <a:endParaRPr lang="en-US" noProof="0" dirty="0" smtClean="0">
              <a:solidFill>
                <a:schemeClr val="bg1">
                  <a:lumMod val="75000"/>
                </a:schemeClr>
              </a:solidFill>
            </a:endParaRPr>
          </a:p>
          <a:p>
            <a:pPr marL="0" indent="0">
              <a:buNone/>
            </a:pPr>
            <a:r>
              <a:rPr lang="en-US" noProof="0" dirty="0" err="1" smtClean="0">
                <a:solidFill>
                  <a:schemeClr val="bg1">
                    <a:lumMod val="75000"/>
                  </a:schemeClr>
                </a:solidFill>
              </a:rPr>
              <a:t>Longwave</a:t>
            </a:r>
            <a:r>
              <a:rPr lang="en-US" noProof="0" dirty="0" smtClean="0">
                <a:solidFill>
                  <a:schemeClr val="bg1">
                    <a:lumMod val="75000"/>
                  </a:schemeClr>
                </a:solidFill>
              </a:rPr>
              <a:t> radiation (SDL)</a:t>
            </a:r>
          </a:p>
          <a:p>
            <a:r>
              <a:rPr lang="en-US" noProof="0" dirty="0" smtClean="0">
                <a:solidFill>
                  <a:schemeClr val="bg1">
                    <a:lumMod val="75000"/>
                  </a:schemeClr>
                </a:solidFill>
              </a:rPr>
              <a:t>GAC algorithm</a:t>
            </a:r>
            <a:r>
              <a:rPr lang="en-US" dirty="0"/>
              <a:t> </a:t>
            </a:r>
            <a:r>
              <a:rPr lang="en-US" dirty="0">
                <a:solidFill>
                  <a:schemeClr val="bg1">
                    <a:lumMod val="65000"/>
                  </a:schemeClr>
                </a:solidFill>
              </a:rPr>
              <a:t>(very short</a:t>
            </a:r>
            <a:r>
              <a:rPr lang="en-US" dirty="0" smtClean="0">
                <a:solidFill>
                  <a:schemeClr val="bg1">
                    <a:lumMod val="65000"/>
                  </a:schemeClr>
                </a:solidFill>
              </a:rPr>
              <a:t>)</a:t>
            </a:r>
            <a:endParaRPr lang="en-US" noProof="0" dirty="0" smtClean="0">
              <a:solidFill>
                <a:schemeClr val="bg1">
                  <a:lumMod val="75000"/>
                </a:schemeClr>
              </a:solidFill>
            </a:endParaRPr>
          </a:p>
          <a:p>
            <a:endParaRPr lang="en-US" noProof="0" dirty="0" smtClean="0"/>
          </a:p>
          <a:p>
            <a:pPr marL="0" indent="0">
              <a:buNone/>
            </a:pPr>
            <a:r>
              <a:rPr lang="en-US" b="1" dirty="0" smtClean="0"/>
              <a:t>PART II</a:t>
            </a:r>
            <a:endParaRPr lang="en-US" b="1" noProof="0" dirty="0"/>
          </a:p>
          <a:p>
            <a:pPr marL="0" indent="0">
              <a:buNone/>
            </a:pPr>
            <a:r>
              <a:rPr lang="en-US" b="1" u="sng" noProof="0" dirty="0" smtClean="0"/>
              <a:t>Surface albedo (SAL)</a:t>
            </a:r>
          </a:p>
        </p:txBody>
      </p:sp>
    </p:spTree>
    <p:extLst>
      <p:ext uri="{BB962C8B-B14F-4D97-AF65-F5344CB8AC3E}">
        <p14:creationId xmlns:p14="http://schemas.microsoft.com/office/powerpoint/2010/main" val="467133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863" y="1501775"/>
            <a:ext cx="5084241" cy="1783209"/>
          </a:xfrm>
        </p:spPr>
        <p:txBody>
          <a:bodyPr/>
          <a:lstStyle/>
          <a:p>
            <a:r>
              <a:rPr lang="en-US" sz="3600" b="1" noProof="0" dirty="0" smtClean="0"/>
              <a:t>PART II</a:t>
            </a:r>
            <a:br>
              <a:rPr lang="en-US" sz="3600" b="1" noProof="0" dirty="0" smtClean="0"/>
            </a:br>
            <a:r>
              <a:rPr lang="en-US" sz="3600" b="1" noProof="0" dirty="0" smtClean="0"/>
              <a:t>SAL retrieval algorithm</a:t>
            </a:r>
            <a:endParaRPr lang="en-US" sz="3600" b="1" noProof="0" dirty="0"/>
          </a:p>
        </p:txBody>
      </p:sp>
      <p:sp>
        <p:nvSpPr>
          <p:cNvPr id="3" name="Subtitle 2"/>
          <p:cNvSpPr>
            <a:spLocks noGrp="1"/>
          </p:cNvSpPr>
          <p:nvPr>
            <p:ph type="subTitle" idx="1"/>
          </p:nvPr>
        </p:nvSpPr>
        <p:spPr/>
        <p:txBody>
          <a:bodyPr/>
          <a:lstStyle/>
          <a:p>
            <a:r>
              <a:rPr lang="en-US" sz="2800" b="0" noProof="0" dirty="0" smtClean="0"/>
              <a:t>Aku Riihelä</a:t>
            </a:r>
          </a:p>
          <a:p>
            <a:r>
              <a:rPr lang="en-US" sz="2800" b="0" noProof="0" dirty="0" smtClean="0"/>
              <a:t>FMI</a:t>
            </a:r>
            <a:endParaRPr lang="en-US" sz="2800" b="0" noProof="0" dirty="0"/>
          </a:p>
        </p:txBody>
      </p:sp>
      <p:pic>
        <p:nvPicPr>
          <p:cNvPr id="4098" name="Picture 2" descr="D:\Summit 2010 RASCALS\data\20100711\kuvat\P10102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750"/>
          <a:stretch/>
        </p:blipFill>
        <p:spPr bwMode="auto">
          <a:xfrm>
            <a:off x="2483768" y="3068960"/>
            <a:ext cx="4815581"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30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9669" y="980728"/>
            <a:ext cx="3541125" cy="3156817"/>
          </a:xfrm>
        </p:spPr>
      </p:pic>
      <p:sp>
        <p:nvSpPr>
          <p:cNvPr id="2" name="Title 1"/>
          <p:cNvSpPr>
            <a:spLocks noGrp="1"/>
          </p:cNvSpPr>
          <p:nvPr>
            <p:ph type="title"/>
          </p:nvPr>
        </p:nvSpPr>
        <p:spPr/>
        <p:txBody>
          <a:bodyPr/>
          <a:lstStyle/>
          <a:p>
            <a:r>
              <a:rPr lang="en-US" noProof="0" dirty="0" smtClean="0"/>
              <a:t>Surface albedo</a:t>
            </a:r>
            <a:endParaRPr lang="en-US" noProof="0" dirty="0"/>
          </a:p>
        </p:txBody>
      </p:sp>
      <p:sp>
        <p:nvSpPr>
          <p:cNvPr id="7" name="TextBox 6"/>
          <p:cNvSpPr txBox="1"/>
          <p:nvPr/>
        </p:nvSpPr>
        <p:spPr>
          <a:xfrm>
            <a:off x="467544" y="1988840"/>
            <a:ext cx="3888432" cy="2308324"/>
          </a:xfrm>
          <a:prstGeom prst="rect">
            <a:avLst/>
          </a:prstGeom>
          <a:noFill/>
        </p:spPr>
        <p:txBody>
          <a:bodyPr wrap="square" rtlCol="0">
            <a:spAutoFit/>
          </a:bodyPr>
          <a:lstStyle/>
          <a:p>
            <a:pPr algn="l" fontAlgn="auto">
              <a:spcBef>
                <a:spcPts val="0"/>
              </a:spcBef>
              <a:spcAft>
                <a:spcPts val="0"/>
              </a:spcAft>
            </a:pPr>
            <a:r>
              <a:rPr lang="en-US" sz="1800" dirty="0" smtClean="0">
                <a:solidFill>
                  <a:srgbClr val="000000"/>
                </a:solidFill>
                <a:latin typeface="Arial"/>
              </a:rPr>
              <a:t>Radiation budget at surface:</a:t>
            </a:r>
          </a:p>
          <a:p>
            <a:pPr algn="l" fontAlgn="auto">
              <a:spcBef>
                <a:spcPts val="0"/>
              </a:spcBef>
              <a:spcAft>
                <a:spcPts val="0"/>
              </a:spcAft>
            </a:pPr>
            <a:r>
              <a:rPr lang="en-US" sz="1800" dirty="0" err="1" smtClean="0">
                <a:solidFill>
                  <a:srgbClr val="000000"/>
                </a:solidFill>
                <a:latin typeface="Arial"/>
              </a:rPr>
              <a:t>E</a:t>
            </a:r>
            <a:r>
              <a:rPr lang="en-US" sz="1800" baseline="-25000" dirty="0" err="1" smtClean="0">
                <a:solidFill>
                  <a:srgbClr val="000000"/>
                </a:solidFill>
                <a:latin typeface="Arial"/>
              </a:rPr>
              <a:t>net</a:t>
            </a:r>
            <a:r>
              <a:rPr lang="en-US" sz="1800" dirty="0" smtClean="0">
                <a:solidFill>
                  <a:srgbClr val="000000"/>
                </a:solidFill>
                <a:latin typeface="Arial"/>
              </a:rPr>
              <a:t> = SW↓ – </a:t>
            </a:r>
            <a:r>
              <a:rPr lang="en-US" sz="1800" dirty="0" smtClean="0">
                <a:solidFill>
                  <a:srgbClr val="FF0000"/>
                </a:solidFill>
                <a:latin typeface="Arial"/>
              </a:rPr>
              <a:t>α </a:t>
            </a:r>
            <a:r>
              <a:rPr lang="en-US" sz="1800" dirty="0" smtClean="0">
                <a:solidFill>
                  <a:srgbClr val="000000"/>
                </a:solidFill>
                <a:latin typeface="Arial"/>
              </a:rPr>
              <a:t>* SW↓ + LW ↓ - LW↑</a:t>
            </a:r>
          </a:p>
          <a:p>
            <a:pPr algn="l" fontAlgn="auto">
              <a:spcBef>
                <a:spcPts val="0"/>
              </a:spcBef>
              <a:spcAft>
                <a:spcPts val="0"/>
              </a:spcAft>
            </a:pPr>
            <a:endParaRPr lang="en-US" sz="1800" dirty="0" smtClean="0">
              <a:solidFill>
                <a:srgbClr val="000000"/>
              </a:solidFill>
              <a:latin typeface="Arial"/>
            </a:endParaRPr>
          </a:p>
          <a:p>
            <a:pPr algn="l" fontAlgn="auto">
              <a:spcBef>
                <a:spcPts val="0"/>
              </a:spcBef>
              <a:spcAft>
                <a:spcPts val="0"/>
              </a:spcAft>
            </a:pPr>
            <a:r>
              <a:rPr lang="en-US" sz="1800" dirty="0" smtClean="0">
                <a:solidFill>
                  <a:srgbClr val="000000"/>
                </a:solidFill>
                <a:latin typeface="Arial"/>
              </a:rPr>
              <a:t>The resulting net energy is available for surface heating, snow melt, </a:t>
            </a:r>
            <a:br>
              <a:rPr lang="en-US" sz="1800" dirty="0" smtClean="0">
                <a:solidFill>
                  <a:srgbClr val="000000"/>
                </a:solidFill>
                <a:latin typeface="Arial"/>
              </a:rPr>
            </a:br>
            <a:r>
              <a:rPr lang="en-US" sz="1800" dirty="0" smtClean="0">
                <a:solidFill>
                  <a:srgbClr val="000000"/>
                </a:solidFill>
                <a:latin typeface="Arial"/>
              </a:rPr>
              <a:t>heat fluxes etc.</a:t>
            </a:r>
          </a:p>
          <a:p>
            <a:pPr algn="l" fontAlgn="auto">
              <a:spcBef>
                <a:spcPts val="0"/>
              </a:spcBef>
              <a:spcAft>
                <a:spcPts val="0"/>
              </a:spcAft>
            </a:pPr>
            <a:endParaRPr lang="en-US" sz="1800" dirty="0" smtClean="0">
              <a:solidFill>
                <a:srgbClr val="000000"/>
              </a:solidFill>
              <a:latin typeface="Arial"/>
            </a:endParaRPr>
          </a:p>
          <a:p>
            <a:pPr algn="l" fontAlgn="auto">
              <a:spcBef>
                <a:spcPts val="0"/>
              </a:spcBef>
              <a:spcAft>
                <a:spcPts val="0"/>
              </a:spcAft>
            </a:pPr>
            <a:endParaRPr lang="en-US" sz="1800" dirty="0">
              <a:solidFill>
                <a:srgbClr val="000000"/>
              </a:solidFill>
              <a:latin typeface="Arial"/>
            </a:endParaRPr>
          </a:p>
        </p:txBody>
      </p:sp>
      <p:grpSp>
        <p:nvGrpSpPr>
          <p:cNvPr id="19" name="Group 18"/>
          <p:cNvGrpSpPr/>
          <p:nvPr/>
        </p:nvGrpSpPr>
        <p:grpSpPr>
          <a:xfrm>
            <a:off x="323528" y="3933056"/>
            <a:ext cx="4338876" cy="2509979"/>
            <a:chOff x="340852" y="2124573"/>
            <a:chExt cx="8424936" cy="4318462"/>
          </a:xfrm>
        </p:grpSpPr>
        <p:pic>
          <p:nvPicPr>
            <p:cNvPr id="8" name="Picture 2" descr="D:\Summit 2010 RASCALS\data\20100705\kuvat\20100705_130218_p10101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52" y="2124573"/>
              <a:ext cx="8424936" cy="431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bwMode="auto">
            <a:xfrm>
              <a:off x="544913" y="4513401"/>
              <a:ext cx="634861" cy="108012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11" name="Down Arrow 10"/>
            <p:cNvSpPr/>
            <p:nvPr/>
          </p:nvSpPr>
          <p:spPr bwMode="auto">
            <a:xfrm rot="10800000">
              <a:off x="1813776" y="4354611"/>
              <a:ext cx="484557" cy="108012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12" name="TextBox 11"/>
            <p:cNvSpPr txBox="1"/>
            <p:nvPr/>
          </p:nvSpPr>
          <p:spPr>
            <a:xfrm>
              <a:off x="424203" y="3363483"/>
              <a:ext cx="4360632" cy="476582"/>
            </a:xfrm>
            <a:prstGeom prst="rect">
              <a:avLst/>
            </a:prstGeom>
            <a:noFill/>
          </p:spPr>
          <p:txBody>
            <a:bodyPr wrap="none" rtlCol="0">
              <a:spAutoFit/>
            </a:bodyPr>
            <a:lstStyle/>
            <a:p>
              <a:pPr algn="l" fontAlgn="auto">
                <a:spcBef>
                  <a:spcPts val="0"/>
                </a:spcBef>
                <a:spcAft>
                  <a:spcPts val="0"/>
                </a:spcAft>
              </a:pPr>
              <a:r>
                <a:rPr lang="fi-FI" sz="1200" dirty="0" smtClean="0">
                  <a:solidFill>
                    <a:srgbClr val="000000"/>
                  </a:solidFill>
                  <a:latin typeface="Arial"/>
                </a:rPr>
                <a:t>SW↓  - </a:t>
              </a:r>
              <a:r>
                <a:rPr lang="el-GR" sz="1200" dirty="0" smtClean="0">
                  <a:solidFill>
                    <a:srgbClr val="FF0000"/>
                  </a:solidFill>
                  <a:latin typeface="Arial"/>
                </a:rPr>
                <a:t>α</a:t>
              </a:r>
              <a:r>
                <a:rPr lang="fi-FI" sz="1200" dirty="0" smtClean="0">
                  <a:solidFill>
                    <a:srgbClr val="000000"/>
                  </a:solidFill>
                  <a:latin typeface="Arial"/>
                </a:rPr>
                <a:t>* SW↓ + LW ↓ - LW ↑ </a:t>
              </a:r>
              <a:endParaRPr lang="fi-FI" sz="1200" dirty="0">
                <a:solidFill>
                  <a:srgbClr val="000000"/>
                </a:solidFill>
                <a:latin typeface="Arial"/>
              </a:endParaRPr>
            </a:p>
          </p:txBody>
        </p:sp>
        <p:sp>
          <p:nvSpPr>
            <p:cNvPr id="13" name="Freeform 12"/>
            <p:cNvSpPr/>
            <p:nvPr/>
          </p:nvSpPr>
          <p:spPr bwMode="auto">
            <a:xfrm>
              <a:off x="3050060" y="4106829"/>
              <a:ext cx="227018" cy="1234029"/>
            </a:xfrm>
            <a:custGeom>
              <a:avLst/>
              <a:gdLst>
                <a:gd name="connsiteX0" fmla="*/ 138546 w 227017"/>
                <a:gd name="connsiteY0" fmla="*/ 0 h 1459345"/>
                <a:gd name="connsiteX1" fmla="*/ 92364 w 227017"/>
                <a:gd name="connsiteY1" fmla="*/ 9236 h 1459345"/>
                <a:gd name="connsiteX2" fmla="*/ 64655 w 227017"/>
                <a:gd name="connsiteY2" fmla="*/ 18472 h 1459345"/>
                <a:gd name="connsiteX3" fmla="*/ 27709 w 227017"/>
                <a:gd name="connsiteY3" fmla="*/ 73891 h 1459345"/>
                <a:gd name="connsiteX4" fmla="*/ 9237 w 227017"/>
                <a:gd name="connsiteY4" fmla="*/ 129309 h 1459345"/>
                <a:gd name="connsiteX5" fmla="*/ 0 w 227017"/>
                <a:gd name="connsiteY5" fmla="*/ 157018 h 1459345"/>
                <a:gd name="connsiteX6" fmla="*/ 18473 w 227017"/>
                <a:gd name="connsiteY6" fmla="*/ 249381 h 1459345"/>
                <a:gd name="connsiteX7" fmla="*/ 92364 w 227017"/>
                <a:gd name="connsiteY7" fmla="*/ 332509 h 1459345"/>
                <a:gd name="connsiteX8" fmla="*/ 120073 w 227017"/>
                <a:gd name="connsiteY8" fmla="*/ 341745 h 1459345"/>
                <a:gd name="connsiteX9" fmla="*/ 175491 w 227017"/>
                <a:gd name="connsiteY9" fmla="*/ 424872 h 1459345"/>
                <a:gd name="connsiteX10" fmla="*/ 193964 w 227017"/>
                <a:gd name="connsiteY10" fmla="*/ 452581 h 1459345"/>
                <a:gd name="connsiteX11" fmla="*/ 212437 w 227017"/>
                <a:gd name="connsiteY11" fmla="*/ 508000 h 1459345"/>
                <a:gd name="connsiteX12" fmla="*/ 221673 w 227017"/>
                <a:gd name="connsiteY12" fmla="*/ 535709 h 1459345"/>
                <a:gd name="connsiteX13" fmla="*/ 203200 w 227017"/>
                <a:gd name="connsiteY13" fmla="*/ 591127 h 1459345"/>
                <a:gd name="connsiteX14" fmla="*/ 175491 w 227017"/>
                <a:gd name="connsiteY14" fmla="*/ 637309 h 1459345"/>
                <a:gd name="connsiteX15" fmla="*/ 147782 w 227017"/>
                <a:gd name="connsiteY15" fmla="*/ 674254 h 1459345"/>
                <a:gd name="connsiteX16" fmla="*/ 129309 w 227017"/>
                <a:gd name="connsiteY16" fmla="*/ 701963 h 1459345"/>
                <a:gd name="connsiteX17" fmla="*/ 92364 w 227017"/>
                <a:gd name="connsiteY17" fmla="*/ 785091 h 1459345"/>
                <a:gd name="connsiteX18" fmla="*/ 83128 w 227017"/>
                <a:gd name="connsiteY18" fmla="*/ 812800 h 1459345"/>
                <a:gd name="connsiteX19" fmla="*/ 64655 w 227017"/>
                <a:gd name="connsiteY19" fmla="*/ 877454 h 1459345"/>
                <a:gd name="connsiteX20" fmla="*/ 83128 w 227017"/>
                <a:gd name="connsiteY20" fmla="*/ 942109 h 1459345"/>
                <a:gd name="connsiteX21" fmla="*/ 101600 w 227017"/>
                <a:gd name="connsiteY21" fmla="*/ 979054 h 1459345"/>
                <a:gd name="connsiteX22" fmla="*/ 110837 w 227017"/>
                <a:gd name="connsiteY22" fmla="*/ 1006763 h 1459345"/>
                <a:gd name="connsiteX23" fmla="*/ 175491 w 227017"/>
                <a:gd name="connsiteY23" fmla="*/ 1099127 h 1459345"/>
                <a:gd name="connsiteX24" fmla="*/ 212437 w 227017"/>
                <a:gd name="connsiteY24" fmla="*/ 1182254 h 1459345"/>
                <a:gd name="connsiteX25" fmla="*/ 212437 w 227017"/>
                <a:gd name="connsiteY25" fmla="*/ 1311563 h 1459345"/>
                <a:gd name="connsiteX26" fmla="*/ 175491 w 227017"/>
                <a:gd name="connsiteY26" fmla="*/ 1366981 h 1459345"/>
                <a:gd name="connsiteX27" fmla="*/ 157019 w 227017"/>
                <a:gd name="connsiteY27" fmla="*/ 1394691 h 1459345"/>
                <a:gd name="connsiteX28" fmla="*/ 129309 w 227017"/>
                <a:gd name="connsiteY28" fmla="*/ 1450109 h 1459345"/>
                <a:gd name="connsiteX29" fmla="*/ 129309 w 227017"/>
                <a:gd name="connsiteY29" fmla="*/ 1459345 h 14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7017" h="1459345">
                  <a:moveTo>
                    <a:pt x="138546" y="0"/>
                  </a:moveTo>
                  <a:cubicBezTo>
                    <a:pt x="123152" y="3079"/>
                    <a:pt x="107594" y="5429"/>
                    <a:pt x="92364" y="9236"/>
                  </a:cubicBezTo>
                  <a:cubicBezTo>
                    <a:pt x="82919" y="11597"/>
                    <a:pt x="71539" y="11588"/>
                    <a:pt x="64655" y="18472"/>
                  </a:cubicBezTo>
                  <a:cubicBezTo>
                    <a:pt x="48956" y="34171"/>
                    <a:pt x="27709" y="73891"/>
                    <a:pt x="27709" y="73891"/>
                  </a:cubicBezTo>
                  <a:lnTo>
                    <a:pt x="9237" y="129309"/>
                  </a:lnTo>
                  <a:lnTo>
                    <a:pt x="0" y="157018"/>
                  </a:lnTo>
                  <a:cubicBezTo>
                    <a:pt x="3403" y="180841"/>
                    <a:pt x="5578" y="223590"/>
                    <a:pt x="18473" y="249381"/>
                  </a:cubicBezTo>
                  <a:cubicBezTo>
                    <a:pt x="30794" y="274024"/>
                    <a:pt x="77675" y="327613"/>
                    <a:pt x="92364" y="332509"/>
                  </a:cubicBezTo>
                  <a:lnTo>
                    <a:pt x="120073" y="341745"/>
                  </a:lnTo>
                  <a:lnTo>
                    <a:pt x="175491" y="424872"/>
                  </a:lnTo>
                  <a:lnTo>
                    <a:pt x="193964" y="452581"/>
                  </a:lnTo>
                  <a:lnTo>
                    <a:pt x="212437" y="508000"/>
                  </a:lnTo>
                  <a:lnTo>
                    <a:pt x="221673" y="535709"/>
                  </a:lnTo>
                  <a:cubicBezTo>
                    <a:pt x="215515" y="554182"/>
                    <a:pt x="213218" y="574430"/>
                    <a:pt x="203200" y="591127"/>
                  </a:cubicBezTo>
                  <a:cubicBezTo>
                    <a:pt x="193964" y="606521"/>
                    <a:pt x="185449" y="622372"/>
                    <a:pt x="175491" y="637309"/>
                  </a:cubicBezTo>
                  <a:cubicBezTo>
                    <a:pt x="166952" y="650117"/>
                    <a:pt x="156730" y="661728"/>
                    <a:pt x="147782" y="674254"/>
                  </a:cubicBezTo>
                  <a:cubicBezTo>
                    <a:pt x="141330" y="683287"/>
                    <a:pt x="135467" y="692727"/>
                    <a:pt x="129309" y="701963"/>
                  </a:cubicBezTo>
                  <a:cubicBezTo>
                    <a:pt x="107327" y="767912"/>
                    <a:pt x="121638" y="741179"/>
                    <a:pt x="92364" y="785091"/>
                  </a:cubicBezTo>
                  <a:cubicBezTo>
                    <a:pt x="89285" y="794327"/>
                    <a:pt x="85803" y="803439"/>
                    <a:pt x="83128" y="812800"/>
                  </a:cubicBezTo>
                  <a:cubicBezTo>
                    <a:pt x="59932" y="893983"/>
                    <a:pt x="86800" y="811017"/>
                    <a:pt x="64655" y="877454"/>
                  </a:cubicBezTo>
                  <a:cubicBezTo>
                    <a:pt x="69344" y="896211"/>
                    <a:pt x="75175" y="923551"/>
                    <a:pt x="83128" y="942109"/>
                  </a:cubicBezTo>
                  <a:cubicBezTo>
                    <a:pt x="88552" y="954764"/>
                    <a:pt x="96176" y="966399"/>
                    <a:pt x="101600" y="979054"/>
                  </a:cubicBezTo>
                  <a:cubicBezTo>
                    <a:pt x="105435" y="988003"/>
                    <a:pt x="106109" y="998252"/>
                    <a:pt x="110837" y="1006763"/>
                  </a:cubicBezTo>
                  <a:cubicBezTo>
                    <a:pt x="127082" y="1036003"/>
                    <a:pt x="154736" y="1071453"/>
                    <a:pt x="175491" y="1099127"/>
                  </a:cubicBezTo>
                  <a:cubicBezTo>
                    <a:pt x="197474" y="1165076"/>
                    <a:pt x="183163" y="1138343"/>
                    <a:pt x="212437" y="1182254"/>
                  </a:cubicBezTo>
                  <a:cubicBezTo>
                    <a:pt x="228987" y="1231904"/>
                    <a:pt x="234569" y="1236313"/>
                    <a:pt x="212437" y="1311563"/>
                  </a:cubicBezTo>
                  <a:cubicBezTo>
                    <a:pt x="206172" y="1332862"/>
                    <a:pt x="187806" y="1348508"/>
                    <a:pt x="175491" y="1366981"/>
                  </a:cubicBezTo>
                  <a:lnTo>
                    <a:pt x="157019" y="1394691"/>
                  </a:lnTo>
                  <a:cubicBezTo>
                    <a:pt x="138959" y="1421782"/>
                    <a:pt x="136958" y="1419516"/>
                    <a:pt x="129309" y="1450109"/>
                  </a:cubicBezTo>
                  <a:cubicBezTo>
                    <a:pt x="128562" y="1453096"/>
                    <a:pt x="129309" y="1456266"/>
                    <a:pt x="129309" y="1459345"/>
                  </a:cubicBezTo>
                </a:path>
              </a:pathLst>
            </a:custGeom>
            <a:noFill/>
            <a:ln w="28575" cap="flat" cmpd="sng" algn="ctr">
              <a:solidFill>
                <a:srgbClr val="FF33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16" name="Freeform 15"/>
            <p:cNvSpPr/>
            <p:nvPr/>
          </p:nvSpPr>
          <p:spPr bwMode="auto">
            <a:xfrm rot="10800000">
              <a:off x="4028802" y="3859307"/>
              <a:ext cx="227018" cy="2044454"/>
            </a:xfrm>
            <a:custGeom>
              <a:avLst/>
              <a:gdLst>
                <a:gd name="connsiteX0" fmla="*/ 138546 w 227017"/>
                <a:gd name="connsiteY0" fmla="*/ 0 h 1459345"/>
                <a:gd name="connsiteX1" fmla="*/ 92364 w 227017"/>
                <a:gd name="connsiteY1" fmla="*/ 9236 h 1459345"/>
                <a:gd name="connsiteX2" fmla="*/ 64655 w 227017"/>
                <a:gd name="connsiteY2" fmla="*/ 18472 h 1459345"/>
                <a:gd name="connsiteX3" fmla="*/ 27709 w 227017"/>
                <a:gd name="connsiteY3" fmla="*/ 73891 h 1459345"/>
                <a:gd name="connsiteX4" fmla="*/ 9237 w 227017"/>
                <a:gd name="connsiteY4" fmla="*/ 129309 h 1459345"/>
                <a:gd name="connsiteX5" fmla="*/ 0 w 227017"/>
                <a:gd name="connsiteY5" fmla="*/ 157018 h 1459345"/>
                <a:gd name="connsiteX6" fmla="*/ 18473 w 227017"/>
                <a:gd name="connsiteY6" fmla="*/ 249381 h 1459345"/>
                <a:gd name="connsiteX7" fmla="*/ 92364 w 227017"/>
                <a:gd name="connsiteY7" fmla="*/ 332509 h 1459345"/>
                <a:gd name="connsiteX8" fmla="*/ 120073 w 227017"/>
                <a:gd name="connsiteY8" fmla="*/ 341745 h 1459345"/>
                <a:gd name="connsiteX9" fmla="*/ 175491 w 227017"/>
                <a:gd name="connsiteY9" fmla="*/ 424872 h 1459345"/>
                <a:gd name="connsiteX10" fmla="*/ 193964 w 227017"/>
                <a:gd name="connsiteY10" fmla="*/ 452581 h 1459345"/>
                <a:gd name="connsiteX11" fmla="*/ 212437 w 227017"/>
                <a:gd name="connsiteY11" fmla="*/ 508000 h 1459345"/>
                <a:gd name="connsiteX12" fmla="*/ 221673 w 227017"/>
                <a:gd name="connsiteY12" fmla="*/ 535709 h 1459345"/>
                <a:gd name="connsiteX13" fmla="*/ 203200 w 227017"/>
                <a:gd name="connsiteY13" fmla="*/ 591127 h 1459345"/>
                <a:gd name="connsiteX14" fmla="*/ 175491 w 227017"/>
                <a:gd name="connsiteY14" fmla="*/ 637309 h 1459345"/>
                <a:gd name="connsiteX15" fmla="*/ 147782 w 227017"/>
                <a:gd name="connsiteY15" fmla="*/ 674254 h 1459345"/>
                <a:gd name="connsiteX16" fmla="*/ 129309 w 227017"/>
                <a:gd name="connsiteY16" fmla="*/ 701963 h 1459345"/>
                <a:gd name="connsiteX17" fmla="*/ 92364 w 227017"/>
                <a:gd name="connsiteY17" fmla="*/ 785091 h 1459345"/>
                <a:gd name="connsiteX18" fmla="*/ 83128 w 227017"/>
                <a:gd name="connsiteY18" fmla="*/ 812800 h 1459345"/>
                <a:gd name="connsiteX19" fmla="*/ 64655 w 227017"/>
                <a:gd name="connsiteY19" fmla="*/ 877454 h 1459345"/>
                <a:gd name="connsiteX20" fmla="*/ 83128 w 227017"/>
                <a:gd name="connsiteY20" fmla="*/ 942109 h 1459345"/>
                <a:gd name="connsiteX21" fmla="*/ 101600 w 227017"/>
                <a:gd name="connsiteY21" fmla="*/ 979054 h 1459345"/>
                <a:gd name="connsiteX22" fmla="*/ 110837 w 227017"/>
                <a:gd name="connsiteY22" fmla="*/ 1006763 h 1459345"/>
                <a:gd name="connsiteX23" fmla="*/ 175491 w 227017"/>
                <a:gd name="connsiteY23" fmla="*/ 1099127 h 1459345"/>
                <a:gd name="connsiteX24" fmla="*/ 212437 w 227017"/>
                <a:gd name="connsiteY24" fmla="*/ 1182254 h 1459345"/>
                <a:gd name="connsiteX25" fmla="*/ 212437 w 227017"/>
                <a:gd name="connsiteY25" fmla="*/ 1311563 h 1459345"/>
                <a:gd name="connsiteX26" fmla="*/ 175491 w 227017"/>
                <a:gd name="connsiteY26" fmla="*/ 1366981 h 1459345"/>
                <a:gd name="connsiteX27" fmla="*/ 157019 w 227017"/>
                <a:gd name="connsiteY27" fmla="*/ 1394691 h 1459345"/>
                <a:gd name="connsiteX28" fmla="*/ 129309 w 227017"/>
                <a:gd name="connsiteY28" fmla="*/ 1450109 h 1459345"/>
                <a:gd name="connsiteX29" fmla="*/ 129309 w 227017"/>
                <a:gd name="connsiteY29" fmla="*/ 1459345 h 145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7017" h="1459345">
                  <a:moveTo>
                    <a:pt x="138546" y="0"/>
                  </a:moveTo>
                  <a:cubicBezTo>
                    <a:pt x="123152" y="3079"/>
                    <a:pt x="107594" y="5429"/>
                    <a:pt x="92364" y="9236"/>
                  </a:cubicBezTo>
                  <a:cubicBezTo>
                    <a:pt x="82919" y="11597"/>
                    <a:pt x="71539" y="11588"/>
                    <a:pt x="64655" y="18472"/>
                  </a:cubicBezTo>
                  <a:cubicBezTo>
                    <a:pt x="48956" y="34171"/>
                    <a:pt x="27709" y="73891"/>
                    <a:pt x="27709" y="73891"/>
                  </a:cubicBezTo>
                  <a:lnTo>
                    <a:pt x="9237" y="129309"/>
                  </a:lnTo>
                  <a:lnTo>
                    <a:pt x="0" y="157018"/>
                  </a:lnTo>
                  <a:cubicBezTo>
                    <a:pt x="3403" y="180841"/>
                    <a:pt x="5578" y="223590"/>
                    <a:pt x="18473" y="249381"/>
                  </a:cubicBezTo>
                  <a:cubicBezTo>
                    <a:pt x="30794" y="274024"/>
                    <a:pt x="77675" y="327613"/>
                    <a:pt x="92364" y="332509"/>
                  </a:cubicBezTo>
                  <a:lnTo>
                    <a:pt x="120073" y="341745"/>
                  </a:lnTo>
                  <a:lnTo>
                    <a:pt x="175491" y="424872"/>
                  </a:lnTo>
                  <a:lnTo>
                    <a:pt x="193964" y="452581"/>
                  </a:lnTo>
                  <a:lnTo>
                    <a:pt x="212437" y="508000"/>
                  </a:lnTo>
                  <a:lnTo>
                    <a:pt x="221673" y="535709"/>
                  </a:lnTo>
                  <a:cubicBezTo>
                    <a:pt x="215515" y="554182"/>
                    <a:pt x="213218" y="574430"/>
                    <a:pt x="203200" y="591127"/>
                  </a:cubicBezTo>
                  <a:cubicBezTo>
                    <a:pt x="193964" y="606521"/>
                    <a:pt x="185449" y="622372"/>
                    <a:pt x="175491" y="637309"/>
                  </a:cubicBezTo>
                  <a:cubicBezTo>
                    <a:pt x="166952" y="650117"/>
                    <a:pt x="156730" y="661728"/>
                    <a:pt x="147782" y="674254"/>
                  </a:cubicBezTo>
                  <a:cubicBezTo>
                    <a:pt x="141330" y="683287"/>
                    <a:pt x="135467" y="692727"/>
                    <a:pt x="129309" y="701963"/>
                  </a:cubicBezTo>
                  <a:cubicBezTo>
                    <a:pt x="107327" y="767912"/>
                    <a:pt x="121638" y="741179"/>
                    <a:pt x="92364" y="785091"/>
                  </a:cubicBezTo>
                  <a:cubicBezTo>
                    <a:pt x="89285" y="794327"/>
                    <a:pt x="85803" y="803439"/>
                    <a:pt x="83128" y="812800"/>
                  </a:cubicBezTo>
                  <a:cubicBezTo>
                    <a:pt x="59932" y="893983"/>
                    <a:pt x="86800" y="811017"/>
                    <a:pt x="64655" y="877454"/>
                  </a:cubicBezTo>
                  <a:cubicBezTo>
                    <a:pt x="69344" y="896211"/>
                    <a:pt x="75175" y="923551"/>
                    <a:pt x="83128" y="942109"/>
                  </a:cubicBezTo>
                  <a:cubicBezTo>
                    <a:pt x="88552" y="954764"/>
                    <a:pt x="96176" y="966399"/>
                    <a:pt x="101600" y="979054"/>
                  </a:cubicBezTo>
                  <a:cubicBezTo>
                    <a:pt x="105435" y="988003"/>
                    <a:pt x="106109" y="998252"/>
                    <a:pt x="110837" y="1006763"/>
                  </a:cubicBezTo>
                  <a:cubicBezTo>
                    <a:pt x="127082" y="1036003"/>
                    <a:pt x="154736" y="1071453"/>
                    <a:pt x="175491" y="1099127"/>
                  </a:cubicBezTo>
                  <a:cubicBezTo>
                    <a:pt x="197474" y="1165076"/>
                    <a:pt x="183163" y="1138343"/>
                    <a:pt x="212437" y="1182254"/>
                  </a:cubicBezTo>
                  <a:cubicBezTo>
                    <a:pt x="228987" y="1231904"/>
                    <a:pt x="234569" y="1236313"/>
                    <a:pt x="212437" y="1311563"/>
                  </a:cubicBezTo>
                  <a:cubicBezTo>
                    <a:pt x="206172" y="1332862"/>
                    <a:pt x="187806" y="1348508"/>
                    <a:pt x="175491" y="1366981"/>
                  </a:cubicBezTo>
                  <a:lnTo>
                    <a:pt x="157019" y="1394691"/>
                  </a:lnTo>
                  <a:cubicBezTo>
                    <a:pt x="138959" y="1421782"/>
                    <a:pt x="136958" y="1419516"/>
                    <a:pt x="129309" y="1450109"/>
                  </a:cubicBezTo>
                  <a:cubicBezTo>
                    <a:pt x="128562" y="1453096"/>
                    <a:pt x="129309" y="1456266"/>
                    <a:pt x="129309" y="1459345"/>
                  </a:cubicBezTo>
                </a:path>
              </a:pathLst>
            </a:custGeom>
            <a:noFill/>
            <a:ln w="28575" cap="flat" cmpd="sng" algn="ctr">
              <a:solidFill>
                <a:srgbClr val="FF33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pic>
        <p:nvPicPr>
          <p:cNvPr id="22"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788024" y="3866054"/>
            <a:ext cx="3744416" cy="280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4" name="Foliennummernplatzhalter 3"/>
          <p:cNvSpPr>
            <a:spLocks noGrp="1"/>
          </p:cNvSpPr>
          <p:nvPr>
            <p:ph type="sldNum" sz="quarter" idx="12"/>
          </p:nvPr>
        </p:nvSpPr>
        <p:spPr/>
        <p:txBody>
          <a:bodyPr/>
          <a:lstStyle/>
          <a:p>
            <a:fld id="{E8567117-DBC0-400B-B1CD-3482E7E6CBCE}" type="slidenum">
              <a:rPr lang="fi-FI" smtClean="0">
                <a:solidFill>
                  <a:srgbClr val="000000"/>
                </a:solidFill>
              </a:rPr>
              <a:pPr/>
              <a:t>26</a:t>
            </a:fld>
            <a:endParaRPr lang="fi-FI">
              <a:solidFill>
                <a:srgbClr val="000000"/>
              </a:solidFill>
            </a:endParaRPr>
          </a:p>
        </p:txBody>
      </p:sp>
    </p:spTree>
    <p:extLst>
      <p:ext uri="{BB962C8B-B14F-4D97-AF65-F5344CB8AC3E}">
        <p14:creationId xmlns:p14="http://schemas.microsoft.com/office/powerpoint/2010/main" val="3913799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569912"/>
          </a:xfrm>
        </p:spPr>
        <p:txBody>
          <a:bodyPr/>
          <a:lstStyle/>
          <a:p>
            <a:r>
              <a:rPr lang="en-US" noProof="0" dirty="0" smtClean="0"/>
              <a:t>The SAL algorithm</a:t>
            </a:r>
            <a:endParaRPr lang="en-US" noProof="0" dirty="0"/>
          </a:p>
        </p:txBody>
      </p:sp>
      <p:sp>
        <p:nvSpPr>
          <p:cNvPr id="5" name="TextBox 4"/>
          <p:cNvSpPr txBox="1"/>
          <p:nvPr/>
        </p:nvSpPr>
        <p:spPr>
          <a:xfrm>
            <a:off x="539552" y="1633438"/>
            <a:ext cx="3672408" cy="4893647"/>
          </a:xfrm>
          <a:prstGeom prst="rect">
            <a:avLst/>
          </a:prstGeom>
          <a:noFill/>
        </p:spPr>
        <p:txBody>
          <a:bodyPr wrap="square" rtlCol="0">
            <a:spAutoFit/>
          </a:bodyPr>
          <a:lstStyle/>
          <a:p>
            <a:pPr marL="285750" indent="-285750" algn="l" fontAlgn="auto">
              <a:spcBef>
                <a:spcPts val="0"/>
              </a:spcBef>
              <a:spcAft>
                <a:spcPts val="0"/>
              </a:spcAft>
              <a:buFont typeface="Arial" charset="0"/>
              <a:buChar char="•"/>
            </a:pPr>
            <a:r>
              <a:rPr lang="en-US" sz="1800" dirty="0" smtClean="0">
                <a:solidFill>
                  <a:srgbClr val="000000"/>
                </a:solidFill>
                <a:latin typeface="Arial"/>
              </a:rPr>
              <a:t>A shortwave black-sky surface albedo product</a:t>
            </a:r>
          </a:p>
          <a:p>
            <a:pPr marL="742950" lvl="1" indent="-285750" algn="l" fontAlgn="auto">
              <a:spcBef>
                <a:spcPts val="0"/>
              </a:spcBef>
              <a:spcAft>
                <a:spcPts val="0"/>
              </a:spcAft>
              <a:buFont typeface="Arial" charset="0"/>
              <a:buChar char="•"/>
            </a:pPr>
            <a:r>
              <a:rPr lang="en-US" sz="1200" dirty="0" smtClean="0">
                <a:solidFill>
                  <a:srgbClr val="000000"/>
                </a:solidFill>
                <a:latin typeface="Arial"/>
              </a:rPr>
              <a:t>Black-sky = direct solar flux only, all atmospheric effects removed</a:t>
            </a:r>
            <a:endParaRPr lang="en-US" sz="1800" dirty="0" smtClean="0">
              <a:solidFill>
                <a:srgbClr val="000000"/>
              </a:solidFill>
              <a:latin typeface="Arial"/>
            </a:endParaRPr>
          </a:p>
          <a:p>
            <a:pPr marL="285750" indent="-285750" algn="l" fontAlgn="auto">
              <a:spcBef>
                <a:spcPts val="0"/>
              </a:spcBef>
              <a:spcAft>
                <a:spcPts val="0"/>
              </a:spcAft>
              <a:buFont typeface="Arial"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charset="0"/>
              <a:buChar char="•"/>
            </a:pPr>
            <a:r>
              <a:rPr lang="en-US" sz="1800" dirty="0" smtClean="0">
                <a:solidFill>
                  <a:srgbClr val="000000"/>
                </a:solidFill>
                <a:latin typeface="Arial"/>
              </a:rPr>
              <a:t>A radiometric and </a:t>
            </a:r>
            <a:r>
              <a:rPr lang="en-US" sz="1800" dirty="0" err="1" smtClean="0">
                <a:solidFill>
                  <a:srgbClr val="000000"/>
                </a:solidFill>
                <a:latin typeface="Arial"/>
              </a:rPr>
              <a:t>geolocation</a:t>
            </a:r>
            <a:r>
              <a:rPr lang="en-US" sz="1800" dirty="0" smtClean="0">
                <a:solidFill>
                  <a:srgbClr val="000000"/>
                </a:solidFill>
                <a:latin typeface="Arial"/>
              </a:rPr>
              <a:t> correction for topography effects on AVHRR images</a:t>
            </a:r>
          </a:p>
          <a:p>
            <a:pPr marL="285750" indent="-285750" algn="l" fontAlgn="auto">
              <a:spcBef>
                <a:spcPts val="0"/>
              </a:spcBef>
              <a:spcAft>
                <a:spcPts val="0"/>
              </a:spcAft>
              <a:buFont typeface="Arial"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charset="0"/>
              <a:buChar char="•"/>
            </a:pPr>
            <a:r>
              <a:rPr lang="en-US" sz="1800" dirty="0" smtClean="0">
                <a:solidFill>
                  <a:srgbClr val="000000"/>
                </a:solidFill>
                <a:latin typeface="Arial"/>
              </a:rPr>
              <a:t>Dedicated algorithms for vegetated surfaces, snow/ice, and water</a:t>
            </a:r>
          </a:p>
          <a:p>
            <a:pPr marL="285750" indent="-285750" algn="l" fontAlgn="auto">
              <a:spcBef>
                <a:spcPts val="0"/>
              </a:spcBef>
              <a:spcAft>
                <a:spcPts val="0"/>
              </a:spcAft>
              <a:buFont typeface="Arial"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charset="0"/>
              <a:buChar char="•"/>
            </a:pPr>
            <a:r>
              <a:rPr lang="en-US" sz="1800" dirty="0" smtClean="0">
                <a:solidFill>
                  <a:srgbClr val="000000"/>
                </a:solidFill>
                <a:latin typeface="Arial"/>
              </a:rPr>
              <a:t>Atmospheric correction with SMAC</a:t>
            </a:r>
          </a:p>
          <a:p>
            <a:pPr marL="285750" indent="-285750" algn="l" fontAlgn="auto">
              <a:spcBef>
                <a:spcPts val="0"/>
              </a:spcBef>
              <a:spcAft>
                <a:spcPts val="0"/>
              </a:spcAft>
              <a:buFont typeface="Arial"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charset="0"/>
              <a:buChar char="•"/>
            </a:pPr>
            <a:r>
              <a:rPr lang="en-US" sz="1800" dirty="0" smtClean="0">
                <a:solidFill>
                  <a:srgbClr val="000000"/>
                </a:solidFill>
                <a:latin typeface="Arial"/>
              </a:rPr>
              <a:t>BRDF correction over vegetated surfaces</a:t>
            </a:r>
          </a:p>
        </p:txBody>
      </p:sp>
      <p:pic>
        <p:nvPicPr>
          <p:cNvPr id="1026" name="Picture 2" descr="D:\GACSAL\ATBD\SAL_flow_diagram_GACSA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69" y="2240923"/>
            <a:ext cx="4828265" cy="3621199"/>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4" name="Foliennummernplatzhalter 3"/>
          <p:cNvSpPr>
            <a:spLocks noGrp="1"/>
          </p:cNvSpPr>
          <p:nvPr>
            <p:ph type="sldNum" sz="quarter" idx="12"/>
          </p:nvPr>
        </p:nvSpPr>
        <p:spPr/>
        <p:txBody>
          <a:bodyPr/>
          <a:lstStyle/>
          <a:p>
            <a:fld id="{E8567117-DBC0-400B-B1CD-3482E7E6CBCE}" type="slidenum">
              <a:rPr lang="fi-FI" smtClean="0">
                <a:solidFill>
                  <a:srgbClr val="000000"/>
                </a:solidFill>
              </a:rPr>
              <a:pPr/>
              <a:t>27</a:t>
            </a:fld>
            <a:endParaRPr lang="fi-FI">
              <a:solidFill>
                <a:srgbClr val="000000"/>
              </a:solidFill>
            </a:endParaRPr>
          </a:p>
        </p:txBody>
      </p:sp>
    </p:spTree>
    <p:extLst>
      <p:ext uri="{BB962C8B-B14F-4D97-AF65-F5344CB8AC3E}">
        <p14:creationId xmlns:p14="http://schemas.microsoft.com/office/powerpoint/2010/main" val="397687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Proof="0" dirty="0" smtClean="0"/>
              <a:t>0. Topography correction</a:t>
            </a:r>
            <a:endParaRPr lang="en-US" noProof="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52697"/>
            <a:ext cx="3774817" cy="2468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70353" y="2420888"/>
            <a:ext cx="4866143" cy="923330"/>
          </a:xfrm>
          <a:prstGeom prst="rect">
            <a:avLst/>
          </a:prstGeom>
          <a:solidFill>
            <a:schemeClr val="accent1"/>
          </a:solidFill>
        </p:spPr>
        <p:txBody>
          <a:bodyPr wrap="square" rtlCol="0">
            <a:spAutoFit/>
          </a:bodyPr>
          <a:lstStyle/>
          <a:p>
            <a:pPr algn="l" fontAlgn="auto">
              <a:spcBef>
                <a:spcPts val="0"/>
              </a:spcBef>
              <a:spcAft>
                <a:spcPts val="0"/>
              </a:spcAft>
            </a:pPr>
            <a:r>
              <a:rPr lang="en-US" sz="1800" dirty="0" smtClean="0">
                <a:solidFill>
                  <a:srgbClr val="000000"/>
                </a:solidFill>
                <a:latin typeface="Arial"/>
              </a:rPr>
              <a:t>In the first part, we correct the </a:t>
            </a:r>
            <a:r>
              <a:rPr lang="en-US" sz="1800" dirty="0" err="1" smtClean="0">
                <a:solidFill>
                  <a:srgbClr val="000000"/>
                </a:solidFill>
                <a:latin typeface="Arial"/>
              </a:rPr>
              <a:t>geolocation</a:t>
            </a:r>
            <a:r>
              <a:rPr lang="en-US" sz="1800" dirty="0" smtClean="0">
                <a:solidFill>
                  <a:srgbClr val="000000"/>
                </a:solidFill>
                <a:latin typeface="Arial"/>
              </a:rPr>
              <a:t> of the AVHRR pixels for the true terrain height effects using a global DEM</a:t>
            </a:r>
            <a:endParaRPr lang="en-US" sz="1800" dirty="0">
              <a:solidFill>
                <a:srgbClr val="000000"/>
              </a:solidFill>
              <a:latin typeface="Arial"/>
            </a:endParaRPr>
          </a:p>
        </p:txBody>
      </p:sp>
      <p:pic>
        <p:nvPicPr>
          <p:cNvPr id="3075" name="Picture 3" descr="D:\paperit\EUMETSAT11\terhikin_posteri_grafiik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54" y="4437112"/>
            <a:ext cx="4116306" cy="20643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70352" y="5007620"/>
            <a:ext cx="4866143" cy="1200329"/>
          </a:xfrm>
          <a:prstGeom prst="rect">
            <a:avLst/>
          </a:prstGeom>
          <a:solidFill>
            <a:schemeClr val="accent1"/>
          </a:solidFill>
        </p:spPr>
        <p:txBody>
          <a:bodyPr wrap="square" rtlCol="0">
            <a:spAutoFit/>
          </a:bodyPr>
          <a:lstStyle/>
          <a:p>
            <a:pPr algn="l" fontAlgn="auto">
              <a:spcBef>
                <a:spcPts val="0"/>
              </a:spcBef>
              <a:spcAft>
                <a:spcPts val="0"/>
              </a:spcAft>
            </a:pPr>
            <a:r>
              <a:rPr lang="en-US" sz="1800" dirty="0" smtClean="0">
                <a:solidFill>
                  <a:srgbClr val="000000"/>
                </a:solidFill>
                <a:latin typeface="Arial"/>
              </a:rPr>
              <a:t>In the second part, we correct the observed reflectances for effects caused by the various slopes and shadowed  areas in an AVHRR pixel</a:t>
            </a:r>
            <a:endParaRPr lang="en-US" sz="1800" dirty="0">
              <a:solidFill>
                <a:srgbClr val="000000"/>
              </a:solidFill>
              <a:latin typeface="Arial"/>
            </a:endParaRPr>
          </a:p>
        </p:txBody>
      </p:sp>
      <p:sp>
        <p:nvSpPr>
          <p:cNvPr id="4" name="Fußzeilenplatzhalter 3"/>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5" name="Foliennummernplatzhalter 4"/>
          <p:cNvSpPr>
            <a:spLocks noGrp="1"/>
          </p:cNvSpPr>
          <p:nvPr>
            <p:ph type="sldNum" sz="quarter" idx="12"/>
          </p:nvPr>
        </p:nvSpPr>
        <p:spPr/>
        <p:txBody>
          <a:bodyPr/>
          <a:lstStyle/>
          <a:p>
            <a:fld id="{E8567117-DBC0-400B-B1CD-3482E7E6CBCE}" type="slidenum">
              <a:rPr lang="fi-FI" smtClean="0">
                <a:solidFill>
                  <a:srgbClr val="000000"/>
                </a:solidFill>
              </a:rPr>
              <a:pPr/>
              <a:t>28</a:t>
            </a:fld>
            <a:endParaRPr lang="fi-FI">
              <a:solidFill>
                <a:srgbClr val="000000"/>
              </a:solidFill>
            </a:endParaRPr>
          </a:p>
        </p:txBody>
      </p:sp>
    </p:spTree>
    <p:extLst>
      <p:ext uri="{BB962C8B-B14F-4D97-AF65-F5344CB8AC3E}">
        <p14:creationId xmlns:p14="http://schemas.microsoft.com/office/powerpoint/2010/main" val="2248909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pPr algn="ctr"/>
            <a:r>
              <a:rPr lang="en-US" smtClean="0"/>
              <a:t>1. Atmospheric correction</a:t>
            </a:r>
          </a:p>
        </p:txBody>
      </p:sp>
      <p:sp>
        <p:nvSpPr>
          <p:cNvPr id="65539" name="TextBox 2"/>
          <p:cNvSpPr txBox="1">
            <a:spLocks noChangeArrowheads="1"/>
          </p:cNvSpPr>
          <p:nvPr/>
        </p:nvSpPr>
        <p:spPr bwMode="auto">
          <a:xfrm>
            <a:off x="684213" y="1844675"/>
            <a:ext cx="80645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ctr" eaLnBrk="0" hangingPunct="0">
              <a:spcBef>
                <a:spcPct val="20000"/>
              </a:spcBef>
              <a:defRPr sz="2100">
                <a:solidFill>
                  <a:schemeClr val="tx1"/>
                </a:solidFill>
                <a:latin typeface="Arial" pitchFamily="34" charset="0"/>
              </a:defRPr>
            </a:lvl1pPr>
            <a:lvl2pPr marL="742950" indent="-285750" algn="ctr" eaLnBrk="0" hangingPunct="0">
              <a:spcBef>
                <a:spcPct val="20000"/>
              </a:spcBef>
              <a:defRPr sz="2100">
                <a:solidFill>
                  <a:schemeClr val="tx1"/>
                </a:solidFill>
                <a:latin typeface="Arial" pitchFamily="34" charset="0"/>
              </a:defRPr>
            </a:lvl2pPr>
            <a:lvl3pPr marL="1143000" indent="-228600" algn="ctr" eaLnBrk="0" hangingPunct="0">
              <a:spcBef>
                <a:spcPct val="20000"/>
              </a:spcBef>
              <a:defRPr sz="2100">
                <a:solidFill>
                  <a:schemeClr val="tx1"/>
                </a:solidFill>
                <a:latin typeface="Arial" pitchFamily="34" charset="0"/>
              </a:defRPr>
            </a:lvl3pPr>
            <a:lvl4pPr marL="1600200" indent="-228600" algn="ctr" eaLnBrk="0" hangingPunct="0">
              <a:spcBef>
                <a:spcPct val="20000"/>
              </a:spcBef>
              <a:defRPr sz="2100">
                <a:solidFill>
                  <a:schemeClr val="tx1"/>
                </a:solidFill>
                <a:latin typeface="Arial" pitchFamily="34" charset="0"/>
              </a:defRPr>
            </a:lvl4pPr>
            <a:lvl5pPr marL="2057400" indent="-228600" algn="ctr" eaLnBrk="0" hangingPunct="0">
              <a:spcBef>
                <a:spcPct val="20000"/>
              </a:spcBef>
              <a:defRPr sz="2100">
                <a:solidFill>
                  <a:schemeClr val="tx1"/>
                </a:solidFill>
                <a:latin typeface="Arial" pitchFamily="34" charset="0"/>
              </a:defRPr>
            </a:lvl5pPr>
            <a:lvl6pPr marL="2514600" indent="-228600" algn="ctr" eaLnBrk="0" fontAlgn="base" hangingPunct="0">
              <a:spcBef>
                <a:spcPct val="20000"/>
              </a:spcBef>
              <a:spcAft>
                <a:spcPct val="0"/>
              </a:spcAft>
              <a:defRPr sz="2100">
                <a:solidFill>
                  <a:schemeClr val="tx1"/>
                </a:solidFill>
                <a:latin typeface="Arial" pitchFamily="34" charset="0"/>
              </a:defRPr>
            </a:lvl6pPr>
            <a:lvl7pPr marL="2971800" indent="-228600" algn="ctr" eaLnBrk="0" fontAlgn="base" hangingPunct="0">
              <a:spcBef>
                <a:spcPct val="20000"/>
              </a:spcBef>
              <a:spcAft>
                <a:spcPct val="0"/>
              </a:spcAft>
              <a:defRPr sz="2100">
                <a:solidFill>
                  <a:schemeClr val="tx1"/>
                </a:solidFill>
                <a:latin typeface="Arial" pitchFamily="34" charset="0"/>
              </a:defRPr>
            </a:lvl7pPr>
            <a:lvl8pPr marL="3429000" indent="-228600" algn="ctr" eaLnBrk="0" fontAlgn="base" hangingPunct="0">
              <a:spcBef>
                <a:spcPct val="20000"/>
              </a:spcBef>
              <a:spcAft>
                <a:spcPct val="0"/>
              </a:spcAft>
              <a:defRPr sz="2100">
                <a:solidFill>
                  <a:schemeClr val="tx1"/>
                </a:solidFill>
                <a:latin typeface="Arial" pitchFamily="34" charset="0"/>
              </a:defRPr>
            </a:lvl8pPr>
            <a:lvl9pPr marL="3886200" indent="-228600" algn="ctr" eaLnBrk="0" fontAlgn="base" hangingPunct="0">
              <a:spcBef>
                <a:spcPct val="20000"/>
              </a:spcBef>
              <a:spcAft>
                <a:spcPct val="0"/>
              </a:spcAft>
              <a:defRPr sz="2100">
                <a:solidFill>
                  <a:schemeClr val="tx1"/>
                </a:solidFill>
                <a:latin typeface="Arial" pitchFamily="34" charset="0"/>
              </a:defRPr>
            </a:lvl9pPr>
          </a:lstStyle>
          <a:p>
            <a:pPr algn="l" eaLnBrk="1" hangingPunct="1">
              <a:spcBef>
                <a:spcPct val="0"/>
              </a:spcBef>
              <a:buFont typeface="Arial" pitchFamily="34" charset="0"/>
              <a:buChar char="•"/>
            </a:pPr>
            <a:r>
              <a:rPr lang="en-US" sz="1800">
                <a:solidFill>
                  <a:srgbClr val="000000"/>
                </a:solidFill>
              </a:rPr>
              <a:t>Atmospheric effects need to be removed from the observed TOA reflectances</a:t>
            </a:r>
          </a:p>
          <a:p>
            <a:pPr algn="l" eaLnBrk="1" hangingPunct="1">
              <a:spcBef>
                <a:spcPct val="0"/>
              </a:spcBef>
              <a:buFont typeface="Arial" pitchFamily="34" charset="0"/>
              <a:buChar char="•"/>
            </a:pPr>
            <a:endParaRPr lang="en-US" sz="1800">
              <a:solidFill>
                <a:srgbClr val="000000"/>
              </a:solidFill>
            </a:endParaRPr>
          </a:p>
          <a:p>
            <a:pPr algn="l" eaLnBrk="1" hangingPunct="1">
              <a:spcBef>
                <a:spcPct val="0"/>
              </a:spcBef>
              <a:buFont typeface="Arial" pitchFamily="34" charset="0"/>
              <a:buChar char="•"/>
            </a:pPr>
            <a:r>
              <a:rPr lang="en-US" sz="1800">
                <a:solidFill>
                  <a:srgbClr val="000000"/>
                </a:solidFill>
              </a:rPr>
              <a:t>We use the Simplified Model for Atmospheric Correction (SMAC) </a:t>
            </a:r>
            <a:r>
              <a:rPr lang="en-US" sz="1400">
                <a:solidFill>
                  <a:srgbClr val="000000"/>
                </a:solidFill>
              </a:rPr>
              <a:t>[Rahman &amp; Dedieu, 1994]</a:t>
            </a:r>
            <a:r>
              <a:rPr lang="en-US" sz="1800">
                <a:solidFill>
                  <a:srgbClr val="000000"/>
                </a:solidFill>
              </a:rPr>
              <a:t>.</a:t>
            </a:r>
          </a:p>
          <a:p>
            <a:pPr algn="l" eaLnBrk="1" hangingPunct="1">
              <a:spcBef>
                <a:spcPct val="0"/>
              </a:spcBef>
              <a:buFont typeface="Arial" pitchFamily="34" charset="0"/>
              <a:buChar char="•"/>
            </a:pPr>
            <a:endParaRPr lang="en-US" sz="1800">
              <a:solidFill>
                <a:srgbClr val="000000"/>
              </a:solidFill>
            </a:endParaRPr>
          </a:p>
          <a:p>
            <a:pPr algn="l" eaLnBrk="1" hangingPunct="1">
              <a:spcBef>
                <a:spcPct val="0"/>
              </a:spcBef>
              <a:buFont typeface="Arial" pitchFamily="34" charset="0"/>
              <a:buChar char="•"/>
            </a:pPr>
            <a:r>
              <a:rPr lang="en-US" sz="1800" b="1">
                <a:solidFill>
                  <a:srgbClr val="000000"/>
                </a:solidFill>
              </a:rPr>
              <a:t>Required Inputs</a:t>
            </a:r>
          </a:p>
          <a:p>
            <a:pPr lvl="1" algn="l" eaLnBrk="1" hangingPunct="1">
              <a:spcBef>
                <a:spcPct val="0"/>
              </a:spcBef>
              <a:buFont typeface="Arial" pitchFamily="34" charset="0"/>
              <a:buChar char="•"/>
            </a:pPr>
            <a:r>
              <a:rPr lang="en-US" sz="1800">
                <a:solidFill>
                  <a:srgbClr val="000000"/>
                </a:solidFill>
              </a:rPr>
              <a:t>Visible + near IR TOA reflectances</a:t>
            </a:r>
          </a:p>
          <a:p>
            <a:pPr lvl="1" algn="l" eaLnBrk="1" hangingPunct="1">
              <a:spcBef>
                <a:spcPct val="0"/>
              </a:spcBef>
              <a:buFont typeface="Arial" pitchFamily="34" charset="0"/>
              <a:buChar char="•"/>
            </a:pPr>
            <a:r>
              <a:rPr lang="en-US" sz="1800">
                <a:solidFill>
                  <a:srgbClr val="000000"/>
                </a:solidFill>
              </a:rPr>
              <a:t>Aerosol Optical Depth (AOD) content of the atmosphere</a:t>
            </a:r>
            <a:r>
              <a:rPr lang="en-US" sz="1400">
                <a:solidFill>
                  <a:srgbClr val="000000"/>
                </a:solidFill>
              </a:rPr>
              <a:t> </a:t>
            </a:r>
            <a:r>
              <a:rPr lang="en-US" sz="1600">
                <a:solidFill>
                  <a:srgbClr val="000000"/>
                </a:solidFill>
              </a:rPr>
              <a:t>(set </a:t>
            </a:r>
            <a:r>
              <a:rPr lang="en-US" sz="1600" u="sng">
                <a:solidFill>
                  <a:srgbClr val="000000"/>
                </a:solidFill>
              </a:rPr>
              <a:t>constant to 0.1)</a:t>
            </a:r>
          </a:p>
          <a:p>
            <a:pPr lvl="1" algn="l" eaLnBrk="1" hangingPunct="1">
              <a:spcBef>
                <a:spcPct val="0"/>
              </a:spcBef>
              <a:buFont typeface="Arial" pitchFamily="34" charset="0"/>
              <a:buChar char="•"/>
            </a:pPr>
            <a:r>
              <a:rPr lang="en-US" sz="1800">
                <a:solidFill>
                  <a:srgbClr val="000000"/>
                </a:solidFill>
              </a:rPr>
              <a:t>Total ozone column (O3) </a:t>
            </a:r>
            <a:r>
              <a:rPr lang="en-US" sz="1600">
                <a:solidFill>
                  <a:srgbClr val="000000"/>
                </a:solidFill>
              </a:rPr>
              <a:t>(constant at 0.35 (atm cm))</a:t>
            </a:r>
          </a:p>
          <a:p>
            <a:pPr lvl="1" algn="l" eaLnBrk="1" hangingPunct="1">
              <a:spcBef>
                <a:spcPct val="0"/>
              </a:spcBef>
              <a:buFont typeface="Arial" pitchFamily="34" charset="0"/>
              <a:buChar char="•"/>
            </a:pPr>
            <a:r>
              <a:rPr lang="en-US" sz="1800">
                <a:solidFill>
                  <a:srgbClr val="000000"/>
                </a:solidFill>
              </a:rPr>
              <a:t>Total column water vapour and surface pressure </a:t>
            </a:r>
            <a:r>
              <a:rPr lang="en-US" sz="1600">
                <a:solidFill>
                  <a:srgbClr val="000000"/>
                </a:solidFill>
              </a:rPr>
              <a:t>(taken from atmospheric model, ECMWF / DWD (g/cm^2))</a:t>
            </a:r>
            <a:endParaRPr lang="fi-FI" sz="1800">
              <a:solidFill>
                <a:srgbClr val="000000"/>
              </a:solidFill>
            </a:endParaRPr>
          </a:p>
        </p:txBody>
      </p:sp>
      <p:sp>
        <p:nvSpPr>
          <p:cNvPr id="65540" name="Fußzeilenplatzhalter 3"/>
          <p:cNvSpPr txBox="1">
            <a:spLocks noGrp="1"/>
          </p:cNvSpPr>
          <p:nvPr/>
        </p:nvSpPr>
        <p:spPr bwMode="auto">
          <a:xfrm>
            <a:off x="533400" y="6624638"/>
            <a:ext cx="2895600"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eaLnBrk="0" hangingPunct="0">
              <a:spcBef>
                <a:spcPct val="20000"/>
              </a:spcBef>
              <a:defRPr sz="2100">
                <a:solidFill>
                  <a:schemeClr val="tx1"/>
                </a:solidFill>
                <a:latin typeface="Arial" pitchFamily="34" charset="0"/>
              </a:defRPr>
            </a:lvl1pPr>
            <a:lvl2pPr marL="742950" indent="-285750" algn="ctr" eaLnBrk="0" hangingPunct="0">
              <a:spcBef>
                <a:spcPct val="20000"/>
              </a:spcBef>
              <a:defRPr sz="2100">
                <a:solidFill>
                  <a:schemeClr val="tx1"/>
                </a:solidFill>
                <a:latin typeface="Arial" pitchFamily="34" charset="0"/>
              </a:defRPr>
            </a:lvl2pPr>
            <a:lvl3pPr marL="1143000" indent="-228600" algn="ctr" eaLnBrk="0" hangingPunct="0">
              <a:spcBef>
                <a:spcPct val="20000"/>
              </a:spcBef>
              <a:defRPr sz="2100">
                <a:solidFill>
                  <a:schemeClr val="tx1"/>
                </a:solidFill>
                <a:latin typeface="Arial" pitchFamily="34" charset="0"/>
              </a:defRPr>
            </a:lvl3pPr>
            <a:lvl4pPr marL="1600200" indent="-228600" algn="ctr" eaLnBrk="0" hangingPunct="0">
              <a:spcBef>
                <a:spcPct val="20000"/>
              </a:spcBef>
              <a:defRPr sz="2100">
                <a:solidFill>
                  <a:schemeClr val="tx1"/>
                </a:solidFill>
                <a:latin typeface="Arial" pitchFamily="34" charset="0"/>
              </a:defRPr>
            </a:lvl4pPr>
            <a:lvl5pPr marL="2057400" indent="-228600" algn="ctr" eaLnBrk="0" hangingPunct="0">
              <a:spcBef>
                <a:spcPct val="20000"/>
              </a:spcBef>
              <a:defRPr sz="2100">
                <a:solidFill>
                  <a:schemeClr val="tx1"/>
                </a:solidFill>
                <a:latin typeface="Arial" pitchFamily="34" charset="0"/>
              </a:defRPr>
            </a:lvl5pPr>
            <a:lvl6pPr marL="2514600" indent="-228600" algn="ctr" eaLnBrk="0" fontAlgn="base" hangingPunct="0">
              <a:spcBef>
                <a:spcPct val="20000"/>
              </a:spcBef>
              <a:spcAft>
                <a:spcPct val="0"/>
              </a:spcAft>
              <a:defRPr sz="2100">
                <a:solidFill>
                  <a:schemeClr val="tx1"/>
                </a:solidFill>
                <a:latin typeface="Arial" pitchFamily="34" charset="0"/>
              </a:defRPr>
            </a:lvl6pPr>
            <a:lvl7pPr marL="2971800" indent="-228600" algn="ctr" eaLnBrk="0" fontAlgn="base" hangingPunct="0">
              <a:spcBef>
                <a:spcPct val="20000"/>
              </a:spcBef>
              <a:spcAft>
                <a:spcPct val="0"/>
              </a:spcAft>
              <a:defRPr sz="2100">
                <a:solidFill>
                  <a:schemeClr val="tx1"/>
                </a:solidFill>
                <a:latin typeface="Arial" pitchFamily="34" charset="0"/>
              </a:defRPr>
            </a:lvl7pPr>
            <a:lvl8pPr marL="3429000" indent="-228600" algn="ctr" eaLnBrk="0" fontAlgn="base" hangingPunct="0">
              <a:spcBef>
                <a:spcPct val="20000"/>
              </a:spcBef>
              <a:spcAft>
                <a:spcPct val="0"/>
              </a:spcAft>
              <a:defRPr sz="2100">
                <a:solidFill>
                  <a:schemeClr val="tx1"/>
                </a:solidFill>
                <a:latin typeface="Arial" pitchFamily="34" charset="0"/>
              </a:defRPr>
            </a:lvl8pPr>
            <a:lvl9pPr marL="3886200" indent="-228600" algn="ctr" eaLnBrk="0" fontAlgn="base" hangingPunct="0">
              <a:spcBef>
                <a:spcPct val="20000"/>
              </a:spcBef>
              <a:spcAft>
                <a:spcPct val="0"/>
              </a:spcAft>
              <a:defRPr sz="2100">
                <a:solidFill>
                  <a:schemeClr val="tx1"/>
                </a:solidFill>
                <a:latin typeface="Arial" pitchFamily="34" charset="0"/>
              </a:defRPr>
            </a:lvl9pPr>
          </a:lstStyle>
          <a:p>
            <a:pPr eaLnBrk="1" hangingPunct="1"/>
            <a:r>
              <a:rPr lang="fi-FI" sz="800">
                <a:solidFill>
                  <a:srgbClr val="000000"/>
                </a:solidFill>
              </a:rPr>
              <a:t>CM SAF Event Week, Surface radiation retrieval</a:t>
            </a:r>
          </a:p>
        </p:txBody>
      </p:sp>
      <p:sp>
        <p:nvSpPr>
          <p:cNvPr id="65541" name="Foliennummernplatzhalter 4"/>
          <p:cNvSpPr txBox="1">
            <a:spLocks noGrp="1"/>
          </p:cNvSpPr>
          <p:nvPr/>
        </p:nvSpPr>
        <p:spPr bwMode="auto">
          <a:xfrm>
            <a:off x="8229600" y="6624638"/>
            <a:ext cx="492125" cy="1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eaLnBrk="0" hangingPunct="0">
              <a:spcBef>
                <a:spcPct val="20000"/>
              </a:spcBef>
              <a:defRPr sz="2100">
                <a:solidFill>
                  <a:schemeClr val="tx1"/>
                </a:solidFill>
                <a:latin typeface="Arial" pitchFamily="34" charset="0"/>
              </a:defRPr>
            </a:lvl1pPr>
            <a:lvl2pPr marL="742950" indent="-285750" algn="ctr" eaLnBrk="0" hangingPunct="0">
              <a:spcBef>
                <a:spcPct val="20000"/>
              </a:spcBef>
              <a:defRPr sz="2100">
                <a:solidFill>
                  <a:schemeClr val="tx1"/>
                </a:solidFill>
                <a:latin typeface="Arial" pitchFamily="34" charset="0"/>
              </a:defRPr>
            </a:lvl2pPr>
            <a:lvl3pPr marL="1143000" indent="-228600" algn="ctr" eaLnBrk="0" hangingPunct="0">
              <a:spcBef>
                <a:spcPct val="20000"/>
              </a:spcBef>
              <a:defRPr sz="2100">
                <a:solidFill>
                  <a:schemeClr val="tx1"/>
                </a:solidFill>
                <a:latin typeface="Arial" pitchFamily="34" charset="0"/>
              </a:defRPr>
            </a:lvl3pPr>
            <a:lvl4pPr marL="1600200" indent="-228600" algn="ctr" eaLnBrk="0" hangingPunct="0">
              <a:spcBef>
                <a:spcPct val="20000"/>
              </a:spcBef>
              <a:defRPr sz="2100">
                <a:solidFill>
                  <a:schemeClr val="tx1"/>
                </a:solidFill>
                <a:latin typeface="Arial" pitchFamily="34" charset="0"/>
              </a:defRPr>
            </a:lvl4pPr>
            <a:lvl5pPr marL="2057400" indent="-228600" algn="ctr" eaLnBrk="0" hangingPunct="0">
              <a:spcBef>
                <a:spcPct val="20000"/>
              </a:spcBef>
              <a:defRPr sz="2100">
                <a:solidFill>
                  <a:schemeClr val="tx1"/>
                </a:solidFill>
                <a:latin typeface="Arial" pitchFamily="34" charset="0"/>
              </a:defRPr>
            </a:lvl5pPr>
            <a:lvl6pPr marL="2514600" indent="-228600" algn="ctr" eaLnBrk="0" fontAlgn="base" hangingPunct="0">
              <a:spcBef>
                <a:spcPct val="20000"/>
              </a:spcBef>
              <a:spcAft>
                <a:spcPct val="0"/>
              </a:spcAft>
              <a:defRPr sz="2100">
                <a:solidFill>
                  <a:schemeClr val="tx1"/>
                </a:solidFill>
                <a:latin typeface="Arial" pitchFamily="34" charset="0"/>
              </a:defRPr>
            </a:lvl6pPr>
            <a:lvl7pPr marL="2971800" indent="-228600" algn="ctr" eaLnBrk="0" fontAlgn="base" hangingPunct="0">
              <a:spcBef>
                <a:spcPct val="20000"/>
              </a:spcBef>
              <a:spcAft>
                <a:spcPct val="0"/>
              </a:spcAft>
              <a:defRPr sz="2100">
                <a:solidFill>
                  <a:schemeClr val="tx1"/>
                </a:solidFill>
                <a:latin typeface="Arial" pitchFamily="34" charset="0"/>
              </a:defRPr>
            </a:lvl7pPr>
            <a:lvl8pPr marL="3429000" indent="-228600" algn="ctr" eaLnBrk="0" fontAlgn="base" hangingPunct="0">
              <a:spcBef>
                <a:spcPct val="20000"/>
              </a:spcBef>
              <a:spcAft>
                <a:spcPct val="0"/>
              </a:spcAft>
              <a:defRPr sz="2100">
                <a:solidFill>
                  <a:schemeClr val="tx1"/>
                </a:solidFill>
                <a:latin typeface="Arial" pitchFamily="34" charset="0"/>
              </a:defRPr>
            </a:lvl8pPr>
            <a:lvl9pPr marL="3886200" indent="-228600" algn="ctr" eaLnBrk="0" fontAlgn="base" hangingPunct="0">
              <a:spcBef>
                <a:spcPct val="20000"/>
              </a:spcBef>
              <a:spcAft>
                <a:spcPct val="0"/>
              </a:spcAft>
              <a:defRPr sz="2100">
                <a:solidFill>
                  <a:schemeClr val="tx1"/>
                </a:solidFill>
                <a:latin typeface="Arial" pitchFamily="34" charset="0"/>
              </a:defRPr>
            </a:lvl9pPr>
          </a:lstStyle>
          <a:p>
            <a:pPr algn="r" eaLnBrk="1" hangingPunct="1"/>
            <a:fld id="{13693DD2-7575-41C2-83A7-4B37DF4675BD}" type="slidenum">
              <a:rPr lang="fi-FI" sz="800">
                <a:solidFill>
                  <a:srgbClr val="000000"/>
                </a:solidFill>
              </a:rPr>
              <a:pPr algn="r" eaLnBrk="1" hangingPunct="1"/>
              <a:t>29</a:t>
            </a:fld>
            <a:endParaRPr lang="fi-FI" sz="800">
              <a:solidFill>
                <a:srgbClr val="000000"/>
              </a:solidFill>
            </a:endParaRPr>
          </a:p>
        </p:txBody>
      </p:sp>
    </p:spTree>
    <p:extLst>
      <p:ext uri="{BB962C8B-B14F-4D97-AF65-F5344CB8AC3E}">
        <p14:creationId xmlns:p14="http://schemas.microsoft.com/office/powerpoint/2010/main" val="1601066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ChangeArrowheads="1"/>
          </p:cNvSpPr>
          <p:nvPr/>
        </p:nvSpPr>
        <p:spPr bwMode="auto">
          <a:xfrm>
            <a:off x="8096250" y="1022350"/>
            <a:ext cx="928688" cy="5435600"/>
          </a:xfrm>
          <a:prstGeom prst="rect">
            <a:avLst/>
          </a:prstGeom>
          <a:solidFill>
            <a:srgbClr val="FFCCCC"/>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1" name="Rectangle 3"/>
          <p:cNvSpPr>
            <a:spLocks noChangeArrowheads="1"/>
          </p:cNvSpPr>
          <p:nvPr/>
        </p:nvSpPr>
        <p:spPr bwMode="auto">
          <a:xfrm>
            <a:off x="7264400" y="1022350"/>
            <a:ext cx="787400" cy="5440363"/>
          </a:xfrm>
          <a:prstGeom prst="rect">
            <a:avLst/>
          </a:prstGeom>
          <a:solidFill>
            <a:srgbClr val="CCCC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2" name="Rectangle 4"/>
          <p:cNvSpPr>
            <a:spLocks noChangeArrowheads="1"/>
          </p:cNvSpPr>
          <p:nvPr/>
        </p:nvSpPr>
        <p:spPr bwMode="auto">
          <a:xfrm>
            <a:off x="6423025" y="1022350"/>
            <a:ext cx="798513" cy="5449888"/>
          </a:xfrm>
          <a:prstGeom prst="rect">
            <a:avLst/>
          </a:prstGeom>
          <a:solidFill>
            <a:srgbClr val="00CC99"/>
          </a:solidFill>
          <a:ln>
            <a:noFill/>
          </a:ln>
          <a:effectLst/>
          <a:extLst>
            <a:ext uri="{91240B29-F687-4F45-9708-019B960494DF}">
              <a14:hiddenLine xmlns:a14="http://schemas.microsoft.com/office/drawing/2010/main" w="2540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3" name="Rectangle 5"/>
          <p:cNvSpPr>
            <a:spLocks noChangeArrowheads="1"/>
          </p:cNvSpPr>
          <p:nvPr/>
        </p:nvSpPr>
        <p:spPr bwMode="auto">
          <a:xfrm>
            <a:off x="5572125" y="1022350"/>
            <a:ext cx="798513" cy="5440363"/>
          </a:xfrm>
          <a:prstGeom prst="rect">
            <a:avLst/>
          </a:prstGeom>
          <a:solidFill>
            <a:srgbClr val="0099CC"/>
          </a:solidFill>
          <a:ln w="25400">
            <a:gradFill>
              <a:gsLst>
                <a:gs pos="0">
                  <a:schemeClr val="tx1"/>
                </a:gs>
                <a:gs pos="50000">
                  <a:schemeClr val="tx1"/>
                </a:gs>
                <a:gs pos="100000">
                  <a:schemeClr val="accent1">
                    <a:tint val="23500"/>
                    <a:satMod val="160000"/>
                  </a:schemeClr>
                </a:gs>
              </a:gsLst>
              <a:lin ang="5400000" scaled="0"/>
            </a:gra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4" name="Rectangle 6"/>
          <p:cNvSpPr>
            <a:spLocks noChangeArrowheads="1"/>
          </p:cNvSpPr>
          <p:nvPr/>
        </p:nvSpPr>
        <p:spPr bwMode="auto">
          <a:xfrm>
            <a:off x="4730750" y="1022350"/>
            <a:ext cx="798513" cy="5440363"/>
          </a:xfrm>
          <a:prstGeom prst="rect">
            <a:avLst/>
          </a:prstGeom>
          <a:solidFill>
            <a:srgbClr val="969696"/>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5" name="Rectangle 7"/>
          <p:cNvSpPr>
            <a:spLocks noChangeArrowheads="1"/>
          </p:cNvSpPr>
          <p:nvPr/>
        </p:nvSpPr>
        <p:spPr bwMode="auto">
          <a:xfrm>
            <a:off x="168275" y="1022350"/>
            <a:ext cx="800100" cy="5435600"/>
          </a:xfrm>
          <a:prstGeom prst="rect">
            <a:avLst/>
          </a:prstGeom>
          <a:solidFill>
            <a:srgbClr val="FFCCCC"/>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6" name="Rectangle 8"/>
          <p:cNvSpPr>
            <a:spLocks noChangeArrowheads="1"/>
          </p:cNvSpPr>
          <p:nvPr/>
        </p:nvSpPr>
        <p:spPr bwMode="auto">
          <a:xfrm>
            <a:off x="1019175" y="1022350"/>
            <a:ext cx="787400" cy="5434013"/>
          </a:xfrm>
          <a:prstGeom prst="rect">
            <a:avLst/>
          </a:prstGeom>
          <a:solidFill>
            <a:srgbClr val="CCCC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7" name="Rectangle 9"/>
          <p:cNvSpPr>
            <a:spLocks noChangeArrowheads="1"/>
          </p:cNvSpPr>
          <p:nvPr/>
        </p:nvSpPr>
        <p:spPr bwMode="auto">
          <a:xfrm>
            <a:off x="1852613" y="1022350"/>
            <a:ext cx="795337" cy="5445125"/>
          </a:xfrm>
          <a:prstGeom prst="rect">
            <a:avLst/>
          </a:prstGeom>
          <a:solidFill>
            <a:srgbClr val="00CC99"/>
          </a:solidFill>
          <a:ln>
            <a:noFill/>
          </a:ln>
          <a:effectLst/>
          <a:extLst>
            <a:ext uri="{91240B29-F687-4F45-9708-019B960494DF}">
              <a14:hiddenLine xmlns:a14="http://schemas.microsoft.com/office/drawing/2010/main" w="25400">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8" name="Rectangle 10"/>
          <p:cNvSpPr>
            <a:spLocks noChangeArrowheads="1"/>
          </p:cNvSpPr>
          <p:nvPr/>
        </p:nvSpPr>
        <p:spPr bwMode="auto">
          <a:xfrm>
            <a:off x="2693988" y="1022350"/>
            <a:ext cx="798512" cy="5440363"/>
          </a:xfrm>
          <a:prstGeom prst="rect">
            <a:avLst/>
          </a:prstGeom>
          <a:solidFill>
            <a:srgbClr val="0099CC"/>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19" name="Rectangle 11"/>
          <p:cNvSpPr>
            <a:spLocks noChangeArrowheads="1"/>
          </p:cNvSpPr>
          <p:nvPr/>
        </p:nvSpPr>
        <p:spPr bwMode="auto">
          <a:xfrm>
            <a:off x="3538538" y="1022350"/>
            <a:ext cx="798512" cy="5440363"/>
          </a:xfrm>
          <a:prstGeom prst="rect">
            <a:avLst/>
          </a:prstGeom>
          <a:solidFill>
            <a:srgbClr val="969696"/>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spcBef>
                <a:spcPct val="0"/>
              </a:spcBef>
            </a:pPr>
            <a:endParaRPr lang="en-US" sz="1500">
              <a:solidFill>
                <a:srgbClr val="000000"/>
              </a:solidFill>
              <a:latin typeface="Verdana" pitchFamily="34" charset="0"/>
            </a:endParaRPr>
          </a:p>
        </p:txBody>
      </p:sp>
      <p:sp>
        <p:nvSpPr>
          <p:cNvPr id="1092620" name="Text Box 12"/>
          <p:cNvSpPr txBox="1">
            <a:spLocks noChangeArrowheads="1"/>
          </p:cNvSpPr>
          <p:nvPr/>
        </p:nvSpPr>
        <p:spPr bwMode="auto">
          <a:xfrm>
            <a:off x="3592513" y="3436938"/>
            <a:ext cx="661987" cy="593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800">
                <a:solidFill>
                  <a:srgbClr val="000000"/>
                </a:solidFill>
              </a:rPr>
              <a:t>Geo-</a:t>
            </a:r>
          </a:p>
          <a:p>
            <a:pPr eaLnBrk="0" hangingPunct="0">
              <a:spcBef>
                <a:spcPct val="0"/>
              </a:spcBef>
            </a:pPr>
            <a:r>
              <a:rPr lang="de-DE" sz="1800">
                <a:solidFill>
                  <a:srgbClr val="000000"/>
                </a:solidFill>
              </a:rPr>
              <a:t>stat.</a:t>
            </a:r>
          </a:p>
        </p:txBody>
      </p:sp>
      <p:sp>
        <p:nvSpPr>
          <p:cNvPr id="1092621" name="Text Box 13"/>
          <p:cNvSpPr txBox="1">
            <a:spLocks noChangeArrowheads="1"/>
          </p:cNvSpPr>
          <p:nvPr/>
        </p:nvSpPr>
        <p:spPr bwMode="auto">
          <a:xfrm>
            <a:off x="4391025" y="2189163"/>
            <a:ext cx="292100" cy="3092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2000" b="1">
                <a:solidFill>
                  <a:srgbClr val="000000"/>
                </a:solidFill>
              </a:rPr>
              <a:t>R</a:t>
            </a:r>
          </a:p>
          <a:p>
            <a:pPr algn="ctr" eaLnBrk="0" hangingPunct="0">
              <a:spcBef>
                <a:spcPct val="0"/>
              </a:spcBef>
            </a:pPr>
            <a:r>
              <a:rPr lang="de-DE" sz="2000" b="1">
                <a:solidFill>
                  <a:srgbClr val="000000"/>
                </a:solidFill>
              </a:rPr>
              <a:t>E</a:t>
            </a:r>
          </a:p>
          <a:p>
            <a:pPr algn="ctr" eaLnBrk="0" hangingPunct="0">
              <a:spcBef>
                <a:spcPct val="0"/>
              </a:spcBef>
            </a:pPr>
            <a:r>
              <a:rPr lang="de-DE" sz="2000" b="1">
                <a:solidFill>
                  <a:srgbClr val="000000"/>
                </a:solidFill>
              </a:rPr>
              <a:t>T</a:t>
            </a:r>
          </a:p>
          <a:p>
            <a:pPr algn="ctr" eaLnBrk="0" hangingPunct="0">
              <a:spcBef>
                <a:spcPct val="0"/>
              </a:spcBef>
            </a:pPr>
            <a:r>
              <a:rPr lang="de-DE" sz="2000" b="1">
                <a:solidFill>
                  <a:srgbClr val="000000"/>
                </a:solidFill>
              </a:rPr>
              <a:t>R</a:t>
            </a:r>
          </a:p>
          <a:p>
            <a:pPr algn="ctr" eaLnBrk="0" hangingPunct="0">
              <a:spcBef>
                <a:spcPct val="0"/>
              </a:spcBef>
            </a:pPr>
            <a:r>
              <a:rPr lang="de-DE" sz="2000" b="1">
                <a:solidFill>
                  <a:srgbClr val="000000"/>
                </a:solidFill>
              </a:rPr>
              <a:t>I</a:t>
            </a:r>
          </a:p>
          <a:p>
            <a:pPr algn="ctr" eaLnBrk="0" hangingPunct="0">
              <a:spcBef>
                <a:spcPct val="0"/>
              </a:spcBef>
            </a:pPr>
            <a:r>
              <a:rPr lang="de-DE" sz="2000" b="1">
                <a:solidFill>
                  <a:srgbClr val="000000"/>
                </a:solidFill>
              </a:rPr>
              <a:t>E</a:t>
            </a:r>
          </a:p>
          <a:p>
            <a:pPr algn="ctr" eaLnBrk="0" hangingPunct="0">
              <a:spcBef>
                <a:spcPct val="0"/>
              </a:spcBef>
            </a:pPr>
            <a:r>
              <a:rPr lang="de-DE" sz="2000" b="1">
                <a:solidFill>
                  <a:srgbClr val="000000"/>
                </a:solidFill>
              </a:rPr>
              <a:t>V</a:t>
            </a:r>
          </a:p>
          <a:p>
            <a:pPr algn="ctr" eaLnBrk="0" hangingPunct="0">
              <a:spcBef>
                <a:spcPct val="0"/>
              </a:spcBef>
            </a:pPr>
            <a:r>
              <a:rPr lang="de-DE" sz="2000" b="1">
                <a:solidFill>
                  <a:srgbClr val="000000"/>
                </a:solidFill>
              </a:rPr>
              <a:t>A</a:t>
            </a:r>
          </a:p>
          <a:p>
            <a:pPr algn="ctr" eaLnBrk="0" hangingPunct="0">
              <a:spcBef>
                <a:spcPct val="0"/>
              </a:spcBef>
            </a:pPr>
            <a:r>
              <a:rPr lang="de-DE" sz="2000" b="1">
                <a:solidFill>
                  <a:srgbClr val="000000"/>
                </a:solidFill>
              </a:rPr>
              <a:t>L</a:t>
            </a:r>
          </a:p>
          <a:p>
            <a:pPr algn="ctr" eaLnBrk="0" hangingPunct="0">
              <a:spcBef>
                <a:spcPct val="0"/>
              </a:spcBef>
            </a:pPr>
            <a:r>
              <a:rPr lang="de-DE" sz="2000" b="1">
                <a:solidFill>
                  <a:srgbClr val="000000"/>
                </a:solidFill>
              </a:rPr>
              <a:t>S</a:t>
            </a:r>
          </a:p>
        </p:txBody>
      </p:sp>
      <p:sp>
        <p:nvSpPr>
          <p:cNvPr id="1092622" name="Text Box 14"/>
          <p:cNvSpPr txBox="1">
            <a:spLocks noChangeArrowheads="1"/>
          </p:cNvSpPr>
          <p:nvPr/>
        </p:nvSpPr>
        <p:spPr bwMode="auto">
          <a:xfrm>
            <a:off x="4840288" y="3576638"/>
            <a:ext cx="617537" cy="319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800">
                <a:solidFill>
                  <a:srgbClr val="000000"/>
                </a:solidFill>
              </a:rPr>
              <a:t>Polar</a:t>
            </a:r>
          </a:p>
        </p:txBody>
      </p:sp>
      <p:sp>
        <p:nvSpPr>
          <p:cNvPr id="1092623" name="Text Box 15"/>
          <p:cNvSpPr txBox="1">
            <a:spLocks noChangeArrowheads="1"/>
          </p:cNvSpPr>
          <p:nvPr/>
        </p:nvSpPr>
        <p:spPr bwMode="auto">
          <a:xfrm>
            <a:off x="2832100" y="2360613"/>
            <a:ext cx="490538"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600">
                <a:solidFill>
                  <a:srgbClr val="000000"/>
                </a:solidFill>
              </a:rPr>
              <a:t>MFG</a:t>
            </a:r>
          </a:p>
        </p:txBody>
      </p:sp>
      <p:sp>
        <p:nvSpPr>
          <p:cNvPr id="1092624" name="Text Box 16"/>
          <p:cNvSpPr txBox="1">
            <a:spLocks noChangeArrowheads="1"/>
          </p:cNvSpPr>
          <p:nvPr/>
        </p:nvSpPr>
        <p:spPr bwMode="auto">
          <a:xfrm>
            <a:off x="2806700" y="4803775"/>
            <a:ext cx="512763"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600">
                <a:solidFill>
                  <a:srgbClr val="000000"/>
                </a:solidFill>
              </a:rPr>
              <a:t>MSG</a:t>
            </a:r>
          </a:p>
        </p:txBody>
      </p:sp>
      <p:sp>
        <p:nvSpPr>
          <p:cNvPr id="1092625" name="Text Box 17"/>
          <p:cNvSpPr txBox="1">
            <a:spLocks noChangeArrowheads="1"/>
          </p:cNvSpPr>
          <p:nvPr/>
        </p:nvSpPr>
        <p:spPr bwMode="auto">
          <a:xfrm>
            <a:off x="5653088" y="2278063"/>
            <a:ext cx="636587"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600">
                <a:solidFill>
                  <a:srgbClr val="000000"/>
                </a:solidFill>
              </a:rPr>
              <a:t>NOAA</a:t>
            </a:r>
          </a:p>
        </p:txBody>
      </p:sp>
      <p:sp>
        <p:nvSpPr>
          <p:cNvPr id="1092626" name="Text Box 18"/>
          <p:cNvSpPr txBox="1">
            <a:spLocks noChangeArrowheads="1"/>
          </p:cNvSpPr>
          <p:nvPr/>
        </p:nvSpPr>
        <p:spPr bwMode="auto">
          <a:xfrm>
            <a:off x="5654675" y="5207000"/>
            <a:ext cx="635000"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600">
                <a:solidFill>
                  <a:srgbClr val="000000"/>
                </a:solidFill>
              </a:rPr>
              <a:t>DMSP</a:t>
            </a:r>
          </a:p>
        </p:txBody>
      </p:sp>
      <p:sp>
        <p:nvSpPr>
          <p:cNvPr id="1092627" name="Text Box 19"/>
          <p:cNvSpPr txBox="1">
            <a:spLocks noChangeArrowheads="1"/>
          </p:cNvSpPr>
          <p:nvPr/>
        </p:nvSpPr>
        <p:spPr bwMode="auto">
          <a:xfrm>
            <a:off x="6470650" y="3030538"/>
            <a:ext cx="6699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AVHRR</a:t>
            </a:r>
          </a:p>
        </p:txBody>
      </p:sp>
      <p:sp>
        <p:nvSpPr>
          <p:cNvPr id="1092628" name="Text Box 20"/>
          <p:cNvSpPr txBox="1">
            <a:spLocks noChangeArrowheads="1"/>
          </p:cNvSpPr>
          <p:nvPr/>
        </p:nvSpPr>
        <p:spPr bwMode="auto">
          <a:xfrm>
            <a:off x="6527800" y="1508125"/>
            <a:ext cx="601663"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AMSU </a:t>
            </a:r>
          </a:p>
          <a:p>
            <a:pPr algn="ctr" eaLnBrk="0" hangingPunct="0">
              <a:spcBef>
                <a:spcPct val="0"/>
              </a:spcBef>
            </a:pPr>
            <a:r>
              <a:rPr lang="de-DE" sz="1400">
                <a:solidFill>
                  <a:srgbClr val="000000"/>
                </a:solidFill>
              </a:rPr>
              <a:t>+</a:t>
            </a:r>
          </a:p>
          <a:p>
            <a:pPr algn="ctr" eaLnBrk="0" hangingPunct="0">
              <a:spcBef>
                <a:spcPct val="0"/>
              </a:spcBef>
            </a:pPr>
            <a:r>
              <a:rPr lang="de-DE" sz="1400">
                <a:solidFill>
                  <a:srgbClr val="000000"/>
                </a:solidFill>
              </a:rPr>
              <a:t>HIRS</a:t>
            </a:r>
          </a:p>
          <a:p>
            <a:pPr algn="ctr" eaLnBrk="0" hangingPunct="0">
              <a:spcBef>
                <a:spcPct val="0"/>
              </a:spcBef>
            </a:pPr>
            <a:r>
              <a:rPr lang="de-DE" sz="1000">
                <a:solidFill>
                  <a:srgbClr val="000000"/>
                </a:solidFill>
              </a:rPr>
              <a:t>(ATOVS)</a:t>
            </a:r>
          </a:p>
        </p:txBody>
      </p:sp>
      <p:sp>
        <p:nvSpPr>
          <p:cNvPr id="1092629" name="Text Box 21"/>
          <p:cNvSpPr txBox="1">
            <a:spLocks noChangeArrowheads="1"/>
          </p:cNvSpPr>
          <p:nvPr/>
        </p:nvSpPr>
        <p:spPr bwMode="auto">
          <a:xfrm>
            <a:off x="6511925" y="5580063"/>
            <a:ext cx="5937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SSM/I</a:t>
            </a:r>
          </a:p>
        </p:txBody>
      </p:sp>
      <p:sp>
        <p:nvSpPr>
          <p:cNvPr id="1092630" name="Text Box 22"/>
          <p:cNvSpPr txBox="1">
            <a:spLocks noChangeArrowheads="1"/>
          </p:cNvSpPr>
          <p:nvPr/>
        </p:nvSpPr>
        <p:spPr bwMode="auto">
          <a:xfrm>
            <a:off x="1943100" y="1773238"/>
            <a:ext cx="588963"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MVIRI</a:t>
            </a:r>
          </a:p>
        </p:txBody>
      </p:sp>
      <p:sp>
        <p:nvSpPr>
          <p:cNvPr id="1092631" name="Text Box 23"/>
          <p:cNvSpPr txBox="1">
            <a:spLocks noChangeArrowheads="1"/>
          </p:cNvSpPr>
          <p:nvPr/>
        </p:nvSpPr>
        <p:spPr bwMode="auto">
          <a:xfrm>
            <a:off x="1911350" y="3929063"/>
            <a:ext cx="674688"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SEVIRI</a:t>
            </a:r>
          </a:p>
        </p:txBody>
      </p:sp>
      <p:sp>
        <p:nvSpPr>
          <p:cNvPr id="1092632" name="Text Box 24"/>
          <p:cNvSpPr txBox="1">
            <a:spLocks noChangeArrowheads="1"/>
          </p:cNvSpPr>
          <p:nvPr/>
        </p:nvSpPr>
        <p:spPr bwMode="auto">
          <a:xfrm>
            <a:off x="2011363" y="5686425"/>
            <a:ext cx="541337"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400">
                <a:solidFill>
                  <a:srgbClr val="000000"/>
                </a:solidFill>
              </a:rPr>
              <a:t>GERB</a:t>
            </a:r>
          </a:p>
        </p:txBody>
      </p:sp>
      <p:sp>
        <p:nvSpPr>
          <p:cNvPr id="1092633" name="Text Box 25"/>
          <p:cNvSpPr txBox="1">
            <a:spLocks noChangeArrowheads="1"/>
          </p:cNvSpPr>
          <p:nvPr/>
        </p:nvSpPr>
        <p:spPr bwMode="auto">
          <a:xfrm>
            <a:off x="1157288" y="1789113"/>
            <a:ext cx="565150" cy="227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MAGIC</a:t>
            </a:r>
          </a:p>
        </p:txBody>
      </p:sp>
      <p:sp>
        <p:nvSpPr>
          <p:cNvPr id="1092634" name="Text Box 26"/>
          <p:cNvSpPr txBox="1">
            <a:spLocks noChangeArrowheads="1"/>
          </p:cNvSpPr>
          <p:nvPr/>
        </p:nvSpPr>
        <p:spPr bwMode="auto">
          <a:xfrm>
            <a:off x="257175" y="1531938"/>
            <a:ext cx="584200" cy="349250"/>
          </a:xfrm>
          <a:prstGeom prst="rect">
            <a:avLst/>
          </a:prstGeom>
          <a:solidFill>
            <a:srgbClr val="DDDDDD"/>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000" dirty="0" err="1">
                <a:solidFill>
                  <a:srgbClr val="FF0000"/>
                </a:solidFill>
              </a:rPr>
              <a:t>Cloud</a:t>
            </a:r>
            <a:r>
              <a:rPr lang="de-DE" sz="1000" dirty="0">
                <a:solidFill>
                  <a:srgbClr val="FF0000"/>
                </a:solidFill>
              </a:rPr>
              <a:t> </a:t>
            </a:r>
          </a:p>
          <a:p>
            <a:pPr algn="ctr" eaLnBrk="0" hangingPunct="0">
              <a:spcBef>
                <a:spcPct val="0"/>
              </a:spcBef>
            </a:pPr>
            <a:r>
              <a:rPr lang="de-DE" sz="1000" dirty="0">
                <a:solidFill>
                  <a:srgbClr val="FF0000"/>
                </a:solidFill>
              </a:rPr>
              <a:t>Albedo</a:t>
            </a:r>
          </a:p>
        </p:txBody>
      </p:sp>
      <p:sp>
        <p:nvSpPr>
          <p:cNvPr id="1092635" name="AutoShape 27"/>
          <p:cNvSpPr>
            <a:spLocks/>
          </p:cNvSpPr>
          <p:nvPr/>
        </p:nvSpPr>
        <p:spPr bwMode="auto">
          <a:xfrm>
            <a:off x="3333750" y="2503488"/>
            <a:ext cx="171450" cy="2438400"/>
          </a:xfrm>
          <a:prstGeom prst="rightBrace">
            <a:avLst>
              <a:gd name="adj1" fmla="val 118519"/>
              <a:gd name="adj2" fmla="val 50671"/>
            </a:avLst>
          </a:prstGeom>
          <a:noFill/>
          <a:ln w="25400">
            <a:solidFill>
              <a:srgbClr val="FF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eaLnBrk="0" hangingPunct="0">
              <a:spcBef>
                <a:spcPct val="0"/>
              </a:spcBef>
            </a:pPr>
            <a:endParaRPr lang="en-US" sz="1500">
              <a:solidFill>
                <a:srgbClr val="000000"/>
              </a:solidFill>
              <a:latin typeface="Verdana" pitchFamily="34" charset="0"/>
            </a:endParaRPr>
          </a:p>
        </p:txBody>
      </p:sp>
      <p:sp>
        <p:nvSpPr>
          <p:cNvPr id="1092636" name="Line 28"/>
          <p:cNvSpPr>
            <a:spLocks noChangeShapeType="1"/>
          </p:cNvSpPr>
          <p:nvPr/>
        </p:nvSpPr>
        <p:spPr bwMode="auto">
          <a:xfrm>
            <a:off x="2532063" y="2027238"/>
            <a:ext cx="311150" cy="3381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37" name="Line 29"/>
          <p:cNvSpPr>
            <a:spLocks noChangeShapeType="1"/>
          </p:cNvSpPr>
          <p:nvPr/>
        </p:nvSpPr>
        <p:spPr bwMode="auto">
          <a:xfrm>
            <a:off x="1725613" y="1901825"/>
            <a:ext cx="21907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38" name="Text Box 30"/>
          <p:cNvSpPr txBox="1">
            <a:spLocks noChangeArrowheads="1"/>
          </p:cNvSpPr>
          <p:nvPr/>
        </p:nvSpPr>
        <p:spPr bwMode="auto">
          <a:xfrm>
            <a:off x="215900" y="1144588"/>
            <a:ext cx="701675"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Variables</a:t>
            </a:r>
          </a:p>
        </p:txBody>
      </p:sp>
      <p:sp>
        <p:nvSpPr>
          <p:cNvPr id="1092639" name="Text Box 31"/>
          <p:cNvSpPr txBox="1">
            <a:spLocks noChangeArrowheads="1"/>
          </p:cNvSpPr>
          <p:nvPr/>
        </p:nvSpPr>
        <p:spPr bwMode="auto">
          <a:xfrm>
            <a:off x="1044575" y="1144588"/>
            <a:ext cx="744538"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Algorithm</a:t>
            </a:r>
          </a:p>
        </p:txBody>
      </p:sp>
      <p:sp>
        <p:nvSpPr>
          <p:cNvPr id="1092640" name="Text Box 32"/>
          <p:cNvSpPr txBox="1">
            <a:spLocks noChangeArrowheads="1"/>
          </p:cNvSpPr>
          <p:nvPr/>
        </p:nvSpPr>
        <p:spPr bwMode="auto">
          <a:xfrm>
            <a:off x="1985963" y="1144588"/>
            <a:ext cx="528637"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Sensor</a:t>
            </a:r>
          </a:p>
        </p:txBody>
      </p:sp>
      <p:sp>
        <p:nvSpPr>
          <p:cNvPr id="1092641" name="Text Box 33"/>
          <p:cNvSpPr txBox="1">
            <a:spLocks noChangeArrowheads="1"/>
          </p:cNvSpPr>
          <p:nvPr/>
        </p:nvSpPr>
        <p:spPr bwMode="auto">
          <a:xfrm>
            <a:off x="2782888" y="1144588"/>
            <a:ext cx="622300"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Satellite</a:t>
            </a:r>
          </a:p>
        </p:txBody>
      </p:sp>
      <p:sp>
        <p:nvSpPr>
          <p:cNvPr id="1092642" name="Text Box 34"/>
          <p:cNvSpPr txBox="1">
            <a:spLocks noChangeArrowheads="1"/>
          </p:cNvSpPr>
          <p:nvPr/>
        </p:nvSpPr>
        <p:spPr bwMode="auto">
          <a:xfrm>
            <a:off x="3589338" y="1054100"/>
            <a:ext cx="692150" cy="365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Satellite-</a:t>
            </a:r>
          </a:p>
          <a:p>
            <a:pPr algn="ctr" eaLnBrk="0" hangingPunct="0">
              <a:spcBef>
                <a:spcPct val="0"/>
              </a:spcBef>
            </a:pPr>
            <a:r>
              <a:rPr lang="de-DE" sz="1200">
                <a:solidFill>
                  <a:srgbClr val="000000"/>
                </a:solidFill>
              </a:rPr>
              <a:t>orbit</a:t>
            </a:r>
          </a:p>
        </p:txBody>
      </p:sp>
      <p:sp>
        <p:nvSpPr>
          <p:cNvPr id="1092643" name="Text Box 35"/>
          <p:cNvSpPr txBox="1">
            <a:spLocks noChangeArrowheads="1"/>
          </p:cNvSpPr>
          <p:nvPr/>
        </p:nvSpPr>
        <p:spPr bwMode="auto">
          <a:xfrm>
            <a:off x="4783138" y="1054100"/>
            <a:ext cx="692150" cy="3651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Satellite-</a:t>
            </a:r>
          </a:p>
          <a:p>
            <a:pPr algn="ctr" eaLnBrk="0" hangingPunct="0">
              <a:spcBef>
                <a:spcPct val="0"/>
              </a:spcBef>
            </a:pPr>
            <a:r>
              <a:rPr lang="de-DE" sz="1200">
                <a:solidFill>
                  <a:srgbClr val="000000"/>
                </a:solidFill>
              </a:rPr>
              <a:t>orbit</a:t>
            </a:r>
          </a:p>
        </p:txBody>
      </p:sp>
      <p:sp>
        <p:nvSpPr>
          <p:cNvPr id="1092644" name="Text Box 36"/>
          <p:cNvSpPr txBox="1">
            <a:spLocks noChangeArrowheads="1"/>
          </p:cNvSpPr>
          <p:nvPr/>
        </p:nvSpPr>
        <p:spPr bwMode="auto">
          <a:xfrm>
            <a:off x="5659438" y="1144588"/>
            <a:ext cx="622300"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Satellite</a:t>
            </a:r>
          </a:p>
        </p:txBody>
      </p:sp>
      <p:sp>
        <p:nvSpPr>
          <p:cNvPr id="1092645" name="Text Box 37"/>
          <p:cNvSpPr txBox="1">
            <a:spLocks noChangeArrowheads="1"/>
          </p:cNvSpPr>
          <p:nvPr/>
        </p:nvSpPr>
        <p:spPr bwMode="auto">
          <a:xfrm>
            <a:off x="6550025" y="1144588"/>
            <a:ext cx="528638"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Sensor</a:t>
            </a:r>
          </a:p>
        </p:txBody>
      </p:sp>
      <p:sp>
        <p:nvSpPr>
          <p:cNvPr id="1092646" name="Text Box 38"/>
          <p:cNvSpPr txBox="1">
            <a:spLocks noChangeArrowheads="1"/>
          </p:cNvSpPr>
          <p:nvPr/>
        </p:nvSpPr>
        <p:spPr bwMode="auto">
          <a:xfrm>
            <a:off x="7281863" y="1144588"/>
            <a:ext cx="744537"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Algorithm</a:t>
            </a:r>
          </a:p>
        </p:txBody>
      </p:sp>
      <p:sp>
        <p:nvSpPr>
          <p:cNvPr id="1092647" name="Text Box 39"/>
          <p:cNvSpPr txBox="1">
            <a:spLocks noChangeArrowheads="1"/>
          </p:cNvSpPr>
          <p:nvPr/>
        </p:nvSpPr>
        <p:spPr bwMode="auto">
          <a:xfrm>
            <a:off x="8215313" y="1144588"/>
            <a:ext cx="701675" cy="1825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200">
                <a:solidFill>
                  <a:srgbClr val="000000"/>
                </a:solidFill>
              </a:rPr>
              <a:t>Variables</a:t>
            </a:r>
          </a:p>
        </p:txBody>
      </p:sp>
      <p:sp>
        <p:nvSpPr>
          <p:cNvPr id="1092648" name="AutoShape 40"/>
          <p:cNvSpPr>
            <a:spLocks/>
          </p:cNvSpPr>
          <p:nvPr/>
        </p:nvSpPr>
        <p:spPr bwMode="auto">
          <a:xfrm>
            <a:off x="5478463" y="2425700"/>
            <a:ext cx="174625" cy="2935288"/>
          </a:xfrm>
          <a:prstGeom prst="leftBrace">
            <a:avLst>
              <a:gd name="adj1" fmla="val 140076"/>
              <a:gd name="adj2" fmla="val 44833"/>
            </a:avLst>
          </a:prstGeom>
          <a:noFill/>
          <a:ln w="25400">
            <a:gradFill>
              <a:gsLst>
                <a:gs pos="0">
                  <a:srgbClr val="FF0000"/>
                </a:gs>
                <a:gs pos="70000">
                  <a:schemeClr val="tx1"/>
                </a:gs>
                <a:gs pos="100000">
                  <a:schemeClr val="tx1"/>
                </a:gs>
              </a:gsLst>
              <a:lin ang="5400000" scaled="0"/>
            </a:gra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eaLnBrk="0" hangingPunct="0">
              <a:spcBef>
                <a:spcPct val="0"/>
              </a:spcBef>
            </a:pPr>
            <a:endParaRPr lang="en-US" sz="1500">
              <a:solidFill>
                <a:srgbClr val="000000"/>
              </a:solidFill>
              <a:latin typeface="Verdana" pitchFamily="34" charset="0"/>
            </a:endParaRPr>
          </a:p>
        </p:txBody>
      </p:sp>
      <p:sp>
        <p:nvSpPr>
          <p:cNvPr id="1092649" name="AutoShape 41"/>
          <p:cNvSpPr>
            <a:spLocks/>
          </p:cNvSpPr>
          <p:nvPr/>
        </p:nvSpPr>
        <p:spPr bwMode="auto">
          <a:xfrm>
            <a:off x="2593975" y="4054475"/>
            <a:ext cx="166688" cy="1774825"/>
          </a:xfrm>
          <a:prstGeom prst="rightBrace">
            <a:avLst>
              <a:gd name="adj1" fmla="val 88730"/>
              <a:gd name="adj2" fmla="val 50653"/>
            </a:avLst>
          </a:prstGeom>
          <a:noFill/>
          <a:ln w="25400">
            <a:gradFill>
              <a:gsLst>
                <a:gs pos="0">
                  <a:srgbClr val="FF0000"/>
                </a:gs>
                <a:gs pos="70000">
                  <a:schemeClr val="tx1"/>
                </a:gs>
                <a:gs pos="100000">
                  <a:schemeClr val="tx1"/>
                </a:gs>
              </a:gsLst>
              <a:lin ang="5400000" scaled="0"/>
            </a:gra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eaLnBrk="0" hangingPunct="0">
              <a:spcBef>
                <a:spcPct val="0"/>
              </a:spcBef>
            </a:pPr>
            <a:endParaRPr lang="en-US" sz="1500">
              <a:solidFill>
                <a:srgbClr val="000000"/>
              </a:solidFill>
              <a:latin typeface="Verdana" pitchFamily="34" charset="0"/>
            </a:endParaRPr>
          </a:p>
        </p:txBody>
      </p:sp>
      <p:sp>
        <p:nvSpPr>
          <p:cNvPr id="1092650" name="AutoShape 42"/>
          <p:cNvSpPr>
            <a:spLocks/>
          </p:cNvSpPr>
          <p:nvPr/>
        </p:nvSpPr>
        <p:spPr bwMode="auto">
          <a:xfrm>
            <a:off x="6321425" y="2106613"/>
            <a:ext cx="141288" cy="1077912"/>
          </a:xfrm>
          <a:prstGeom prst="leftBrace">
            <a:avLst>
              <a:gd name="adj1" fmla="val 63577"/>
              <a:gd name="adj2" fmla="val 40773"/>
            </a:avLst>
          </a:prstGeom>
          <a:noFill/>
          <a:ln w="25400">
            <a:gradFill>
              <a:gsLst>
                <a:gs pos="0">
                  <a:schemeClr val="tx1"/>
                </a:gs>
                <a:gs pos="30000">
                  <a:schemeClr val="tx1"/>
                </a:gs>
                <a:gs pos="100000">
                  <a:srgbClr val="FF0000"/>
                </a:gs>
              </a:gsLst>
              <a:lin ang="5400000" scaled="0"/>
            </a:gra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defTabSz="868363" eaLnBrk="0" hangingPunct="0">
              <a:spcBef>
                <a:spcPct val="0"/>
              </a:spcBef>
            </a:pPr>
            <a:endParaRPr lang="de-DE" sz="1500">
              <a:solidFill>
                <a:srgbClr val="000000"/>
              </a:solidFill>
              <a:latin typeface="Verdana" pitchFamily="34" charset="0"/>
            </a:endParaRPr>
          </a:p>
        </p:txBody>
      </p:sp>
      <p:sp>
        <p:nvSpPr>
          <p:cNvPr id="1092651" name="Text Box 43"/>
          <p:cNvSpPr txBox="1">
            <a:spLocks noChangeArrowheads="1"/>
          </p:cNvSpPr>
          <p:nvPr/>
        </p:nvSpPr>
        <p:spPr bwMode="auto">
          <a:xfrm>
            <a:off x="7337425" y="2244725"/>
            <a:ext cx="536575" cy="5953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SAF-NWC/</a:t>
            </a:r>
          </a:p>
          <a:p>
            <a:pPr algn="ctr" eaLnBrk="0" hangingPunct="0">
              <a:spcBef>
                <a:spcPct val="0"/>
              </a:spcBef>
            </a:pPr>
            <a:r>
              <a:rPr lang="de-DE" sz="1200">
                <a:solidFill>
                  <a:srgbClr val="000000"/>
                </a:solidFill>
              </a:rPr>
              <a:t>PPS</a:t>
            </a:r>
          </a:p>
        </p:txBody>
      </p:sp>
      <p:sp>
        <p:nvSpPr>
          <p:cNvPr id="1092652" name="Text Box 44"/>
          <p:cNvSpPr txBox="1">
            <a:spLocks noChangeArrowheads="1"/>
          </p:cNvSpPr>
          <p:nvPr/>
        </p:nvSpPr>
        <p:spPr bwMode="auto">
          <a:xfrm>
            <a:off x="7326313" y="5589588"/>
            <a:ext cx="584200" cy="230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HOAPS</a:t>
            </a:r>
          </a:p>
        </p:txBody>
      </p:sp>
      <p:sp>
        <p:nvSpPr>
          <p:cNvPr id="1092653" name="Line 45"/>
          <p:cNvSpPr>
            <a:spLocks noChangeShapeType="1"/>
          </p:cNvSpPr>
          <p:nvPr/>
        </p:nvSpPr>
        <p:spPr bwMode="auto">
          <a:xfrm>
            <a:off x="6289675" y="5494338"/>
            <a:ext cx="233363" cy="904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54" name="Line 46"/>
          <p:cNvSpPr>
            <a:spLocks noChangeShapeType="1"/>
          </p:cNvSpPr>
          <p:nvPr/>
        </p:nvSpPr>
        <p:spPr bwMode="auto">
          <a:xfrm>
            <a:off x="7104063" y="5705475"/>
            <a:ext cx="2222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55" name="Text Box 47"/>
          <p:cNvSpPr txBox="1">
            <a:spLocks noChangeArrowheads="1"/>
          </p:cNvSpPr>
          <p:nvPr/>
        </p:nvSpPr>
        <p:spPr bwMode="auto">
          <a:xfrm>
            <a:off x="8312150" y="2290763"/>
            <a:ext cx="514350" cy="5016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Cloud</a:t>
            </a:r>
          </a:p>
          <a:p>
            <a:pPr eaLnBrk="0" hangingPunct="0">
              <a:spcBef>
                <a:spcPct val="0"/>
              </a:spcBef>
            </a:pPr>
            <a:r>
              <a:rPr lang="de-DE" sz="1000">
                <a:solidFill>
                  <a:srgbClr val="000000"/>
                </a:solidFill>
              </a:rPr>
              <a:t>Macro-</a:t>
            </a:r>
          </a:p>
          <a:p>
            <a:pPr eaLnBrk="0" hangingPunct="0">
              <a:spcBef>
                <a:spcPct val="0"/>
              </a:spcBef>
            </a:pPr>
            <a:r>
              <a:rPr lang="de-DE" sz="1000">
                <a:solidFill>
                  <a:srgbClr val="000000"/>
                </a:solidFill>
              </a:rPr>
              <a:t>physics</a:t>
            </a:r>
          </a:p>
        </p:txBody>
      </p:sp>
      <p:sp>
        <p:nvSpPr>
          <p:cNvPr id="1092656" name="Text Box 48"/>
          <p:cNvSpPr txBox="1">
            <a:spLocks noChangeArrowheads="1"/>
          </p:cNvSpPr>
          <p:nvPr/>
        </p:nvSpPr>
        <p:spPr bwMode="auto">
          <a:xfrm>
            <a:off x="8121650" y="3556000"/>
            <a:ext cx="879475" cy="806450"/>
          </a:xfrm>
          <a:prstGeom prst="rect">
            <a:avLst/>
          </a:prstGeom>
          <a:solidFill>
            <a:srgbClr val="FFCC99"/>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000" dirty="0">
                <a:solidFill>
                  <a:srgbClr val="FF0000"/>
                </a:solidFill>
              </a:rPr>
              <a:t>Solar &amp;</a:t>
            </a:r>
          </a:p>
          <a:p>
            <a:pPr algn="ctr" eaLnBrk="0" hangingPunct="0">
              <a:spcBef>
                <a:spcPct val="0"/>
              </a:spcBef>
            </a:pPr>
            <a:r>
              <a:rPr lang="de-DE" sz="1000" dirty="0">
                <a:solidFill>
                  <a:srgbClr val="FF0000"/>
                </a:solidFill>
              </a:rPr>
              <a:t>Thermal</a:t>
            </a:r>
          </a:p>
          <a:p>
            <a:pPr algn="ctr" eaLnBrk="0" hangingPunct="0">
              <a:spcBef>
                <a:spcPct val="0"/>
              </a:spcBef>
            </a:pPr>
            <a:r>
              <a:rPr lang="de-DE" sz="1000" dirty="0">
                <a:solidFill>
                  <a:srgbClr val="FF0000"/>
                </a:solidFill>
              </a:rPr>
              <a:t>Surf. Rad.</a:t>
            </a:r>
            <a:r>
              <a:rPr lang="de-DE" sz="1000" dirty="0">
                <a:solidFill>
                  <a:srgbClr val="000000"/>
                </a:solidFill>
              </a:rPr>
              <a:t>;</a:t>
            </a:r>
          </a:p>
          <a:p>
            <a:pPr algn="ctr" eaLnBrk="0" hangingPunct="0">
              <a:spcBef>
                <a:spcPct val="0"/>
              </a:spcBef>
            </a:pPr>
            <a:r>
              <a:rPr lang="de-DE" sz="1000" dirty="0" err="1">
                <a:solidFill>
                  <a:srgbClr val="000000"/>
                </a:solidFill>
              </a:rPr>
              <a:t>Cloud</a:t>
            </a:r>
            <a:r>
              <a:rPr lang="de-DE" sz="1000" dirty="0">
                <a:solidFill>
                  <a:srgbClr val="000000"/>
                </a:solidFill>
              </a:rPr>
              <a:t> </a:t>
            </a:r>
            <a:r>
              <a:rPr lang="de-DE" sz="1000" dirty="0" err="1">
                <a:solidFill>
                  <a:srgbClr val="000000"/>
                </a:solidFill>
              </a:rPr>
              <a:t>forcing</a:t>
            </a:r>
            <a:endParaRPr lang="de-DE" sz="1000" dirty="0">
              <a:solidFill>
                <a:srgbClr val="000000"/>
              </a:solidFill>
            </a:endParaRPr>
          </a:p>
        </p:txBody>
      </p:sp>
      <p:sp>
        <p:nvSpPr>
          <p:cNvPr id="1092657" name="Text Box 49"/>
          <p:cNvSpPr txBox="1">
            <a:spLocks noChangeArrowheads="1"/>
          </p:cNvSpPr>
          <p:nvPr/>
        </p:nvSpPr>
        <p:spPr bwMode="auto">
          <a:xfrm>
            <a:off x="7324725" y="1803400"/>
            <a:ext cx="400050" cy="2301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i="1">
                <a:solidFill>
                  <a:srgbClr val="000000"/>
                </a:solidFill>
              </a:rPr>
              <a:t>IAPP</a:t>
            </a:r>
          </a:p>
        </p:txBody>
      </p:sp>
      <p:sp>
        <p:nvSpPr>
          <p:cNvPr id="1092658" name="Text Box 50"/>
          <p:cNvSpPr txBox="1">
            <a:spLocks noChangeArrowheads="1"/>
          </p:cNvSpPr>
          <p:nvPr/>
        </p:nvSpPr>
        <p:spPr bwMode="auto">
          <a:xfrm>
            <a:off x="8134350" y="1423988"/>
            <a:ext cx="877888" cy="6540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000" i="1">
                <a:solidFill>
                  <a:srgbClr val="000000"/>
                </a:solidFill>
              </a:rPr>
              <a:t>Atmospheric</a:t>
            </a:r>
          </a:p>
          <a:p>
            <a:pPr algn="ctr" eaLnBrk="0" hangingPunct="0">
              <a:spcBef>
                <a:spcPct val="0"/>
              </a:spcBef>
            </a:pPr>
            <a:r>
              <a:rPr lang="de-DE" sz="1000" i="1">
                <a:solidFill>
                  <a:srgbClr val="000000"/>
                </a:solidFill>
              </a:rPr>
              <a:t>Watervapour &amp;</a:t>
            </a:r>
          </a:p>
          <a:p>
            <a:pPr algn="ctr" eaLnBrk="0" hangingPunct="0">
              <a:spcBef>
                <a:spcPct val="0"/>
              </a:spcBef>
            </a:pPr>
            <a:r>
              <a:rPr lang="de-DE" sz="1000" i="1">
                <a:solidFill>
                  <a:srgbClr val="000000"/>
                </a:solidFill>
              </a:rPr>
              <a:t>temperature</a:t>
            </a:r>
          </a:p>
        </p:txBody>
      </p:sp>
      <p:sp>
        <p:nvSpPr>
          <p:cNvPr id="1092659" name="Text Box 51"/>
          <p:cNvSpPr txBox="1">
            <a:spLocks noChangeArrowheads="1"/>
          </p:cNvSpPr>
          <p:nvPr/>
        </p:nvSpPr>
        <p:spPr bwMode="auto">
          <a:xfrm>
            <a:off x="8201025" y="5375275"/>
            <a:ext cx="771525" cy="65405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Water- &amp;</a:t>
            </a:r>
          </a:p>
          <a:p>
            <a:pPr eaLnBrk="0" hangingPunct="0">
              <a:spcBef>
                <a:spcPct val="0"/>
              </a:spcBef>
            </a:pPr>
            <a:r>
              <a:rPr lang="de-DE" sz="1000">
                <a:solidFill>
                  <a:srgbClr val="000000"/>
                </a:solidFill>
              </a:rPr>
              <a:t>Energy-</a:t>
            </a:r>
          </a:p>
          <a:p>
            <a:pPr eaLnBrk="0" hangingPunct="0">
              <a:spcBef>
                <a:spcPct val="0"/>
              </a:spcBef>
            </a:pPr>
            <a:r>
              <a:rPr lang="de-DE" sz="1000">
                <a:solidFill>
                  <a:srgbClr val="000000"/>
                </a:solidFill>
              </a:rPr>
              <a:t>Fluxes</a:t>
            </a:r>
          </a:p>
          <a:p>
            <a:pPr eaLnBrk="0" hangingPunct="0">
              <a:spcBef>
                <a:spcPct val="0"/>
              </a:spcBef>
            </a:pPr>
            <a:r>
              <a:rPr lang="de-DE" sz="1000">
                <a:solidFill>
                  <a:srgbClr val="000000"/>
                </a:solidFill>
              </a:rPr>
              <a:t>Over ocean</a:t>
            </a:r>
          </a:p>
        </p:txBody>
      </p:sp>
      <p:sp>
        <p:nvSpPr>
          <p:cNvPr id="1092660" name="Line 52"/>
          <p:cNvSpPr>
            <a:spLocks noChangeShapeType="1"/>
          </p:cNvSpPr>
          <p:nvPr/>
        </p:nvSpPr>
        <p:spPr bwMode="auto">
          <a:xfrm flipV="1">
            <a:off x="7916863" y="5702300"/>
            <a:ext cx="2778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61" name="Text Box 53"/>
          <p:cNvSpPr txBox="1">
            <a:spLocks noChangeArrowheads="1"/>
          </p:cNvSpPr>
          <p:nvPr/>
        </p:nvSpPr>
        <p:spPr bwMode="auto">
          <a:xfrm>
            <a:off x="7361238" y="3043238"/>
            <a:ext cx="338137" cy="230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CPP</a:t>
            </a:r>
          </a:p>
        </p:txBody>
      </p:sp>
      <p:sp>
        <p:nvSpPr>
          <p:cNvPr id="1092662" name="Text Box 54"/>
          <p:cNvSpPr txBox="1">
            <a:spLocks noChangeArrowheads="1"/>
          </p:cNvSpPr>
          <p:nvPr/>
        </p:nvSpPr>
        <p:spPr bwMode="auto">
          <a:xfrm>
            <a:off x="5640388" y="2578100"/>
            <a:ext cx="66357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400">
                <a:solidFill>
                  <a:srgbClr val="000000"/>
                </a:solidFill>
              </a:rPr>
              <a:t>METOP</a:t>
            </a:r>
          </a:p>
        </p:txBody>
      </p:sp>
      <p:sp>
        <p:nvSpPr>
          <p:cNvPr id="1092663" name="Line 55"/>
          <p:cNvSpPr>
            <a:spLocks noChangeShapeType="1"/>
          </p:cNvSpPr>
          <p:nvPr/>
        </p:nvSpPr>
        <p:spPr bwMode="auto">
          <a:xfrm>
            <a:off x="7134225" y="1922463"/>
            <a:ext cx="1857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64" name="AutoShape 56"/>
          <p:cNvSpPr>
            <a:spLocks/>
          </p:cNvSpPr>
          <p:nvPr/>
        </p:nvSpPr>
        <p:spPr bwMode="auto">
          <a:xfrm>
            <a:off x="7173913" y="2516188"/>
            <a:ext cx="165100" cy="1443037"/>
          </a:xfrm>
          <a:prstGeom prst="leftBrace">
            <a:avLst>
              <a:gd name="adj1" fmla="val 72837"/>
              <a:gd name="adj2" fmla="val 44667"/>
            </a:avLst>
          </a:prstGeom>
          <a:noFill/>
          <a:ln w="25400">
            <a:gradFill>
              <a:gsLst>
                <a:gs pos="0">
                  <a:schemeClr val="tx1"/>
                </a:gs>
                <a:gs pos="20000">
                  <a:schemeClr val="tx1"/>
                </a:gs>
                <a:gs pos="100000">
                  <a:srgbClr val="FF0000"/>
                </a:gs>
              </a:gsLst>
              <a:lin ang="5400000" scaled="0"/>
            </a:gra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defTabSz="868363" eaLnBrk="0" hangingPunct="0">
              <a:spcBef>
                <a:spcPct val="0"/>
              </a:spcBef>
            </a:pPr>
            <a:endParaRPr lang="de-DE" sz="1500">
              <a:solidFill>
                <a:srgbClr val="000000"/>
              </a:solidFill>
              <a:latin typeface="Verdana" pitchFamily="34" charset="0"/>
            </a:endParaRPr>
          </a:p>
        </p:txBody>
      </p:sp>
      <p:sp>
        <p:nvSpPr>
          <p:cNvPr id="1092665" name="Line 57"/>
          <p:cNvSpPr>
            <a:spLocks noChangeShapeType="1"/>
          </p:cNvSpPr>
          <p:nvPr/>
        </p:nvSpPr>
        <p:spPr bwMode="auto">
          <a:xfrm flipV="1">
            <a:off x="7716838" y="1427163"/>
            <a:ext cx="415925" cy="3714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66" name="Text Box 58"/>
          <p:cNvSpPr txBox="1">
            <a:spLocks noChangeArrowheads="1"/>
          </p:cNvSpPr>
          <p:nvPr/>
        </p:nvSpPr>
        <p:spPr bwMode="auto">
          <a:xfrm>
            <a:off x="1171575" y="3101975"/>
            <a:ext cx="365125" cy="227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G2R</a:t>
            </a:r>
          </a:p>
        </p:txBody>
      </p:sp>
      <p:sp>
        <p:nvSpPr>
          <p:cNvPr id="1092667" name="Text Box 59"/>
          <p:cNvSpPr txBox="1">
            <a:spLocks noChangeArrowheads="1"/>
          </p:cNvSpPr>
          <p:nvPr/>
        </p:nvSpPr>
        <p:spPr bwMode="auto">
          <a:xfrm>
            <a:off x="227013" y="2968625"/>
            <a:ext cx="646112" cy="501650"/>
          </a:xfrm>
          <a:prstGeom prst="rect">
            <a:avLst/>
          </a:prstGeom>
          <a:solidFill>
            <a:srgbClr val="FFCC99"/>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dirty="0">
                <a:solidFill>
                  <a:srgbClr val="FF0000"/>
                </a:solidFill>
              </a:rPr>
              <a:t>Solar</a:t>
            </a:r>
            <a:r>
              <a:rPr lang="de-DE" sz="1000" dirty="0">
                <a:solidFill>
                  <a:srgbClr val="000000"/>
                </a:solidFill>
              </a:rPr>
              <a:t> &amp; </a:t>
            </a:r>
          </a:p>
          <a:p>
            <a:pPr eaLnBrk="0" hangingPunct="0">
              <a:spcBef>
                <a:spcPct val="0"/>
              </a:spcBef>
            </a:pPr>
            <a:r>
              <a:rPr lang="de-DE" sz="1000" dirty="0">
                <a:solidFill>
                  <a:srgbClr val="000000"/>
                </a:solidFill>
              </a:rPr>
              <a:t>Thermal </a:t>
            </a:r>
          </a:p>
          <a:p>
            <a:pPr eaLnBrk="0" hangingPunct="0">
              <a:spcBef>
                <a:spcPct val="0"/>
              </a:spcBef>
            </a:pPr>
            <a:r>
              <a:rPr lang="de-DE" sz="1000" dirty="0">
                <a:solidFill>
                  <a:srgbClr val="FF0000"/>
                </a:solidFill>
              </a:rPr>
              <a:t>Surf. Rad</a:t>
            </a:r>
          </a:p>
        </p:txBody>
      </p:sp>
      <p:sp>
        <p:nvSpPr>
          <p:cNvPr id="1092668" name="Text Box 60"/>
          <p:cNvSpPr txBox="1">
            <a:spLocks noChangeArrowheads="1"/>
          </p:cNvSpPr>
          <p:nvPr/>
        </p:nvSpPr>
        <p:spPr bwMode="auto">
          <a:xfrm>
            <a:off x="263525" y="5411788"/>
            <a:ext cx="577850" cy="8064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Solar &amp;</a:t>
            </a:r>
          </a:p>
          <a:p>
            <a:pPr eaLnBrk="0" hangingPunct="0">
              <a:spcBef>
                <a:spcPct val="0"/>
              </a:spcBef>
            </a:pPr>
            <a:r>
              <a:rPr lang="de-DE" sz="1000">
                <a:solidFill>
                  <a:srgbClr val="000000"/>
                </a:solidFill>
              </a:rPr>
              <a:t>Thermal</a:t>
            </a:r>
          </a:p>
          <a:p>
            <a:pPr eaLnBrk="0" hangingPunct="0">
              <a:spcBef>
                <a:spcPct val="0"/>
              </a:spcBef>
            </a:pPr>
            <a:r>
              <a:rPr lang="de-DE" sz="1000">
                <a:solidFill>
                  <a:srgbClr val="000000"/>
                </a:solidFill>
              </a:rPr>
              <a:t>Rad. at</a:t>
            </a:r>
          </a:p>
          <a:p>
            <a:pPr eaLnBrk="0" hangingPunct="0">
              <a:spcBef>
                <a:spcPct val="0"/>
              </a:spcBef>
            </a:pPr>
            <a:r>
              <a:rPr lang="de-DE" sz="1000">
                <a:solidFill>
                  <a:srgbClr val="000000"/>
                </a:solidFill>
              </a:rPr>
              <a:t>Top</a:t>
            </a:r>
          </a:p>
          <a:p>
            <a:pPr eaLnBrk="0" hangingPunct="0">
              <a:spcBef>
                <a:spcPct val="0"/>
              </a:spcBef>
            </a:pPr>
            <a:r>
              <a:rPr lang="de-DE" sz="1000">
                <a:solidFill>
                  <a:srgbClr val="000000"/>
                </a:solidFill>
              </a:rPr>
              <a:t>-of-atm.</a:t>
            </a:r>
          </a:p>
        </p:txBody>
      </p:sp>
      <p:sp>
        <p:nvSpPr>
          <p:cNvPr id="1092669" name="Text Box 61"/>
          <p:cNvSpPr txBox="1">
            <a:spLocks noChangeArrowheads="1"/>
          </p:cNvSpPr>
          <p:nvPr/>
        </p:nvSpPr>
        <p:spPr bwMode="auto">
          <a:xfrm>
            <a:off x="1087438" y="5699125"/>
            <a:ext cx="698500" cy="227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ToA-Rad</a:t>
            </a:r>
          </a:p>
        </p:txBody>
      </p:sp>
      <p:sp>
        <p:nvSpPr>
          <p:cNvPr id="1092670" name="Text Box 62"/>
          <p:cNvSpPr txBox="1">
            <a:spLocks noChangeArrowheads="1"/>
          </p:cNvSpPr>
          <p:nvPr/>
        </p:nvSpPr>
        <p:spPr bwMode="auto">
          <a:xfrm>
            <a:off x="8312150" y="2906713"/>
            <a:ext cx="514350" cy="5016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Cloud</a:t>
            </a:r>
          </a:p>
          <a:p>
            <a:pPr eaLnBrk="0" hangingPunct="0">
              <a:spcBef>
                <a:spcPct val="0"/>
              </a:spcBef>
            </a:pPr>
            <a:r>
              <a:rPr lang="de-DE" sz="1000">
                <a:solidFill>
                  <a:srgbClr val="000000"/>
                </a:solidFill>
              </a:rPr>
              <a:t>Micro-</a:t>
            </a:r>
          </a:p>
          <a:p>
            <a:pPr eaLnBrk="0" hangingPunct="0">
              <a:spcBef>
                <a:spcPct val="0"/>
              </a:spcBef>
            </a:pPr>
            <a:r>
              <a:rPr lang="de-DE" sz="1000">
                <a:solidFill>
                  <a:srgbClr val="000000"/>
                </a:solidFill>
              </a:rPr>
              <a:t>physics</a:t>
            </a:r>
          </a:p>
        </p:txBody>
      </p:sp>
      <p:sp>
        <p:nvSpPr>
          <p:cNvPr id="1092671" name="Text Box 63"/>
          <p:cNvSpPr txBox="1">
            <a:spLocks noChangeArrowheads="1"/>
          </p:cNvSpPr>
          <p:nvPr/>
        </p:nvSpPr>
        <p:spPr bwMode="auto">
          <a:xfrm>
            <a:off x="7337425" y="3843338"/>
            <a:ext cx="342900" cy="230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P2R</a:t>
            </a:r>
          </a:p>
        </p:txBody>
      </p:sp>
      <p:sp>
        <p:nvSpPr>
          <p:cNvPr id="1092672" name="Text Box 64"/>
          <p:cNvSpPr txBox="1">
            <a:spLocks noChangeArrowheads="1"/>
          </p:cNvSpPr>
          <p:nvPr/>
        </p:nvSpPr>
        <p:spPr bwMode="auto">
          <a:xfrm>
            <a:off x="292100" y="3848100"/>
            <a:ext cx="514350" cy="5016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Cloud</a:t>
            </a:r>
          </a:p>
          <a:p>
            <a:pPr eaLnBrk="0" hangingPunct="0">
              <a:spcBef>
                <a:spcPct val="0"/>
              </a:spcBef>
            </a:pPr>
            <a:r>
              <a:rPr lang="de-DE" sz="1000">
                <a:solidFill>
                  <a:srgbClr val="000000"/>
                </a:solidFill>
              </a:rPr>
              <a:t>Macro-</a:t>
            </a:r>
          </a:p>
          <a:p>
            <a:pPr eaLnBrk="0" hangingPunct="0">
              <a:spcBef>
                <a:spcPct val="0"/>
              </a:spcBef>
            </a:pPr>
            <a:r>
              <a:rPr lang="de-DE" sz="1000">
                <a:solidFill>
                  <a:srgbClr val="000000"/>
                </a:solidFill>
              </a:rPr>
              <a:t>physics</a:t>
            </a:r>
          </a:p>
        </p:txBody>
      </p:sp>
      <p:sp>
        <p:nvSpPr>
          <p:cNvPr id="1092673" name="Text Box 65"/>
          <p:cNvSpPr txBox="1">
            <a:spLocks noChangeArrowheads="1"/>
          </p:cNvSpPr>
          <p:nvPr/>
        </p:nvSpPr>
        <p:spPr bwMode="auto">
          <a:xfrm>
            <a:off x="292100" y="4638675"/>
            <a:ext cx="514350" cy="50165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eaLnBrk="0" hangingPunct="0">
              <a:spcBef>
                <a:spcPct val="0"/>
              </a:spcBef>
            </a:pPr>
            <a:r>
              <a:rPr lang="de-DE" sz="1000">
                <a:solidFill>
                  <a:srgbClr val="000000"/>
                </a:solidFill>
              </a:rPr>
              <a:t>Cloud</a:t>
            </a:r>
          </a:p>
          <a:p>
            <a:pPr eaLnBrk="0" hangingPunct="0">
              <a:spcBef>
                <a:spcPct val="0"/>
              </a:spcBef>
            </a:pPr>
            <a:r>
              <a:rPr lang="de-DE" sz="1000">
                <a:solidFill>
                  <a:srgbClr val="000000"/>
                </a:solidFill>
              </a:rPr>
              <a:t>Micro-</a:t>
            </a:r>
          </a:p>
          <a:p>
            <a:pPr eaLnBrk="0" hangingPunct="0">
              <a:spcBef>
                <a:spcPct val="0"/>
              </a:spcBef>
            </a:pPr>
            <a:r>
              <a:rPr lang="de-DE" sz="1000">
                <a:solidFill>
                  <a:srgbClr val="000000"/>
                </a:solidFill>
              </a:rPr>
              <a:t>physics</a:t>
            </a:r>
          </a:p>
        </p:txBody>
      </p:sp>
      <p:sp>
        <p:nvSpPr>
          <p:cNvPr id="1092674" name="Text Box 66"/>
          <p:cNvSpPr txBox="1">
            <a:spLocks noChangeArrowheads="1"/>
          </p:cNvSpPr>
          <p:nvPr/>
        </p:nvSpPr>
        <p:spPr bwMode="auto">
          <a:xfrm>
            <a:off x="1184275" y="4770438"/>
            <a:ext cx="338138" cy="2301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CPP</a:t>
            </a:r>
          </a:p>
        </p:txBody>
      </p:sp>
      <p:sp>
        <p:nvSpPr>
          <p:cNvPr id="1092675" name="Text Box 67"/>
          <p:cNvSpPr txBox="1">
            <a:spLocks noChangeArrowheads="1"/>
          </p:cNvSpPr>
          <p:nvPr/>
        </p:nvSpPr>
        <p:spPr bwMode="auto">
          <a:xfrm>
            <a:off x="1109663" y="3798888"/>
            <a:ext cx="488950" cy="595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200">
                <a:solidFill>
                  <a:srgbClr val="000000"/>
                </a:solidFill>
              </a:rPr>
              <a:t>SAF-</a:t>
            </a:r>
          </a:p>
          <a:p>
            <a:pPr algn="ctr" eaLnBrk="0" hangingPunct="0">
              <a:spcBef>
                <a:spcPct val="0"/>
              </a:spcBef>
            </a:pPr>
            <a:r>
              <a:rPr lang="de-DE" sz="1200">
                <a:solidFill>
                  <a:srgbClr val="000000"/>
                </a:solidFill>
              </a:rPr>
              <a:t>NWC/</a:t>
            </a:r>
          </a:p>
          <a:p>
            <a:pPr algn="ctr" eaLnBrk="0" hangingPunct="0">
              <a:spcBef>
                <a:spcPct val="0"/>
              </a:spcBef>
            </a:pPr>
            <a:r>
              <a:rPr lang="de-DE" sz="1200">
                <a:solidFill>
                  <a:srgbClr val="000000"/>
                </a:solidFill>
              </a:rPr>
              <a:t>MSG</a:t>
            </a:r>
          </a:p>
        </p:txBody>
      </p:sp>
      <p:sp>
        <p:nvSpPr>
          <p:cNvPr id="1092676" name="AutoShape 68"/>
          <p:cNvSpPr>
            <a:spLocks/>
          </p:cNvSpPr>
          <p:nvPr/>
        </p:nvSpPr>
        <p:spPr bwMode="auto">
          <a:xfrm>
            <a:off x="1554163" y="3211513"/>
            <a:ext cx="307975" cy="1671637"/>
          </a:xfrm>
          <a:prstGeom prst="rightBrace">
            <a:avLst>
              <a:gd name="adj1" fmla="val 45232"/>
              <a:gd name="adj2" fmla="val 50653"/>
            </a:avLst>
          </a:prstGeom>
          <a:noFill/>
          <a:ln w="25400">
            <a:gradFill>
              <a:gsLst>
                <a:gs pos="0">
                  <a:srgbClr val="FF0000"/>
                </a:gs>
                <a:gs pos="71000">
                  <a:schemeClr val="tx1"/>
                </a:gs>
                <a:gs pos="100000">
                  <a:schemeClr val="tx1"/>
                </a:gs>
              </a:gsLst>
              <a:lin ang="5400000" scaled="0"/>
            </a:gra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eaLnBrk="0" hangingPunct="0">
              <a:spcBef>
                <a:spcPct val="0"/>
              </a:spcBef>
            </a:pPr>
            <a:endParaRPr lang="en-US" sz="1500">
              <a:solidFill>
                <a:srgbClr val="000000"/>
              </a:solidFill>
              <a:latin typeface="Verdana" pitchFamily="34" charset="0"/>
            </a:endParaRPr>
          </a:p>
        </p:txBody>
      </p:sp>
      <p:sp>
        <p:nvSpPr>
          <p:cNvPr id="1092677" name="Line 69"/>
          <p:cNvSpPr>
            <a:spLocks noChangeShapeType="1"/>
          </p:cNvSpPr>
          <p:nvPr/>
        </p:nvSpPr>
        <p:spPr bwMode="auto">
          <a:xfrm flipV="1">
            <a:off x="7188200" y="3162300"/>
            <a:ext cx="1666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1092678" name="Text Box 70"/>
          <p:cNvSpPr txBox="1">
            <a:spLocks noChangeArrowheads="1"/>
          </p:cNvSpPr>
          <p:nvPr/>
        </p:nvSpPr>
        <p:spPr bwMode="auto">
          <a:xfrm>
            <a:off x="203200" y="1938338"/>
            <a:ext cx="692150" cy="349250"/>
          </a:xfrm>
          <a:prstGeom prst="rect">
            <a:avLst/>
          </a:prstGeom>
          <a:solidFill>
            <a:srgbClr val="FFCC99"/>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lgn="l" defTabSz="868363">
              <a:defRPr sz="2400">
                <a:solidFill>
                  <a:schemeClr val="tx1"/>
                </a:solidFill>
                <a:latin typeface="Verdana" pitchFamily="34" charset="0"/>
              </a:defRPr>
            </a:lvl1pPr>
            <a:lvl2pPr algn="l" defTabSz="868363">
              <a:defRPr sz="2400">
                <a:solidFill>
                  <a:schemeClr val="tx1"/>
                </a:solidFill>
                <a:latin typeface="Verdana" pitchFamily="34" charset="0"/>
              </a:defRPr>
            </a:lvl2pPr>
            <a:lvl3pPr algn="l" defTabSz="868363">
              <a:defRPr sz="2400">
                <a:solidFill>
                  <a:schemeClr val="tx1"/>
                </a:solidFill>
                <a:latin typeface="Verdana" pitchFamily="34" charset="0"/>
              </a:defRPr>
            </a:lvl3pPr>
            <a:lvl4pPr algn="l" defTabSz="868363">
              <a:defRPr sz="2400">
                <a:solidFill>
                  <a:schemeClr val="tx1"/>
                </a:solidFill>
                <a:latin typeface="Verdana" pitchFamily="34" charset="0"/>
              </a:defRPr>
            </a:lvl4pPr>
            <a:lvl5pPr algn="l" defTabSz="868363">
              <a:defRPr sz="2400">
                <a:solidFill>
                  <a:schemeClr val="tx1"/>
                </a:solidFill>
                <a:latin typeface="Verdana" pitchFamily="34" charset="0"/>
              </a:defRPr>
            </a:lvl5pPr>
            <a:lvl6pPr defTabSz="868363" eaLnBrk="0" fontAlgn="base" hangingPunct="0">
              <a:spcBef>
                <a:spcPct val="0"/>
              </a:spcBef>
              <a:spcAft>
                <a:spcPct val="0"/>
              </a:spcAft>
              <a:defRPr sz="2400">
                <a:solidFill>
                  <a:schemeClr val="tx1"/>
                </a:solidFill>
                <a:latin typeface="Verdana" pitchFamily="34" charset="0"/>
              </a:defRPr>
            </a:lvl6pPr>
            <a:lvl7pPr defTabSz="868363" eaLnBrk="0" fontAlgn="base" hangingPunct="0">
              <a:spcBef>
                <a:spcPct val="0"/>
              </a:spcBef>
              <a:spcAft>
                <a:spcPct val="0"/>
              </a:spcAft>
              <a:defRPr sz="2400">
                <a:solidFill>
                  <a:schemeClr val="tx1"/>
                </a:solidFill>
                <a:latin typeface="Verdana" pitchFamily="34" charset="0"/>
              </a:defRPr>
            </a:lvl7pPr>
            <a:lvl8pPr defTabSz="868363" eaLnBrk="0" fontAlgn="base" hangingPunct="0">
              <a:spcBef>
                <a:spcPct val="0"/>
              </a:spcBef>
              <a:spcAft>
                <a:spcPct val="0"/>
              </a:spcAft>
              <a:defRPr sz="2400">
                <a:solidFill>
                  <a:schemeClr val="tx1"/>
                </a:solidFill>
                <a:latin typeface="Verdana" pitchFamily="34" charset="0"/>
              </a:defRPr>
            </a:lvl8pPr>
            <a:lvl9pPr defTabSz="868363" eaLnBrk="0" fontAlgn="base" hangingPunct="0">
              <a:spcBef>
                <a:spcPct val="0"/>
              </a:spcBef>
              <a:spcAft>
                <a:spcPct val="0"/>
              </a:spcAft>
              <a:defRPr sz="2400">
                <a:solidFill>
                  <a:schemeClr val="tx1"/>
                </a:solidFill>
                <a:latin typeface="Verdana" pitchFamily="34" charset="0"/>
              </a:defRPr>
            </a:lvl9pPr>
          </a:lstStyle>
          <a:p>
            <a:pPr algn="ctr" eaLnBrk="0" hangingPunct="0">
              <a:spcBef>
                <a:spcPct val="0"/>
              </a:spcBef>
            </a:pPr>
            <a:r>
              <a:rPr lang="de-DE" sz="1000" dirty="0">
                <a:solidFill>
                  <a:srgbClr val="FF0000"/>
                </a:solidFill>
              </a:rPr>
              <a:t>Solar </a:t>
            </a:r>
          </a:p>
          <a:p>
            <a:pPr algn="ctr" eaLnBrk="0" hangingPunct="0">
              <a:spcBef>
                <a:spcPct val="0"/>
              </a:spcBef>
            </a:pPr>
            <a:r>
              <a:rPr lang="de-DE" sz="1000" dirty="0">
                <a:solidFill>
                  <a:srgbClr val="FF0000"/>
                </a:solidFill>
              </a:rPr>
              <a:t>Surf. Rad.</a:t>
            </a:r>
          </a:p>
        </p:txBody>
      </p:sp>
      <p:sp>
        <p:nvSpPr>
          <p:cNvPr id="1092679" name="AutoShape 71"/>
          <p:cNvSpPr>
            <a:spLocks/>
          </p:cNvSpPr>
          <p:nvPr/>
        </p:nvSpPr>
        <p:spPr bwMode="auto">
          <a:xfrm>
            <a:off x="917575" y="1630363"/>
            <a:ext cx="196850" cy="552450"/>
          </a:xfrm>
          <a:prstGeom prst="rightBrace">
            <a:avLst>
              <a:gd name="adj1" fmla="val 23387"/>
              <a:gd name="adj2" fmla="val 50653"/>
            </a:avLst>
          </a:prstGeom>
          <a:noFill/>
          <a:ln w="25400">
            <a:solidFill>
              <a:srgbClr val="FF00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nchor="ctr"/>
          <a:lstStyle/>
          <a:p>
            <a:pPr eaLnBrk="0" hangingPunct="0">
              <a:spcBef>
                <a:spcPct val="0"/>
              </a:spcBef>
            </a:pPr>
            <a:endParaRPr lang="en-US" sz="1500">
              <a:solidFill>
                <a:srgbClr val="000000"/>
              </a:solidFill>
              <a:latin typeface="Verdana" pitchFamily="34" charset="0"/>
            </a:endParaRPr>
          </a:p>
        </p:txBody>
      </p:sp>
      <p:pic>
        <p:nvPicPr>
          <p:cNvPr id="1092680" name="Picture 72" descr="Meteosat_v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238" y="2482850"/>
            <a:ext cx="765175" cy="765175"/>
          </a:xfrm>
          <a:prstGeom prst="rect">
            <a:avLst/>
          </a:prstGeom>
          <a:noFill/>
          <a:extLst>
            <a:ext uri="{909E8E84-426E-40DD-AFC4-6F175D3DCCD1}">
              <a14:hiddenFill xmlns:a14="http://schemas.microsoft.com/office/drawing/2010/main">
                <a:solidFill>
                  <a:srgbClr val="FFFFFF"/>
                </a:solidFill>
              </a14:hiddenFill>
            </a:ext>
          </a:extLst>
        </p:spPr>
      </p:pic>
      <p:pic>
        <p:nvPicPr>
          <p:cNvPr id="1092681" name="Picture 73" descr="ATOVS_vo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213" y="2536825"/>
            <a:ext cx="755650" cy="638175"/>
          </a:xfrm>
          <a:prstGeom prst="rect">
            <a:avLst/>
          </a:prstGeom>
          <a:noFill/>
          <a:extLst>
            <a:ext uri="{909E8E84-426E-40DD-AFC4-6F175D3DCCD1}">
              <a14:hiddenFill xmlns:a14="http://schemas.microsoft.com/office/drawing/2010/main">
                <a:solidFill>
                  <a:srgbClr val="FFFFFF"/>
                </a:solidFill>
              </a14:hiddenFill>
            </a:ext>
          </a:extLst>
        </p:spPr>
      </p:pic>
      <p:cxnSp>
        <p:nvCxnSpPr>
          <p:cNvPr id="1092683" name="AutoShape 75"/>
          <p:cNvCxnSpPr>
            <a:cxnSpLocks noChangeShapeType="1"/>
            <a:stCxn id="1092667" idx="3"/>
            <a:endCxn id="1092666" idx="1"/>
          </p:cNvCxnSpPr>
          <p:nvPr/>
        </p:nvCxnSpPr>
        <p:spPr bwMode="auto">
          <a:xfrm flipV="1">
            <a:off x="873125" y="3216275"/>
            <a:ext cx="298450" cy="3175"/>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4" name="AutoShape 76"/>
          <p:cNvCxnSpPr>
            <a:cxnSpLocks noChangeShapeType="1"/>
            <a:stCxn id="1092672" idx="3"/>
            <a:endCxn id="1092675" idx="1"/>
          </p:cNvCxnSpPr>
          <p:nvPr/>
        </p:nvCxnSpPr>
        <p:spPr bwMode="auto">
          <a:xfrm flipV="1">
            <a:off x="806450" y="4097338"/>
            <a:ext cx="303213"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5" name="AutoShape 77"/>
          <p:cNvCxnSpPr>
            <a:cxnSpLocks noChangeShapeType="1"/>
            <a:stCxn id="1092673" idx="3"/>
            <a:endCxn id="1092674" idx="1"/>
          </p:cNvCxnSpPr>
          <p:nvPr/>
        </p:nvCxnSpPr>
        <p:spPr bwMode="auto">
          <a:xfrm flipV="1">
            <a:off x="806450" y="4886325"/>
            <a:ext cx="377825" cy="3175"/>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6" name="AutoShape 78"/>
          <p:cNvCxnSpPr>
            <a:cxnSpLocks noChangeShapeType="1"/>
            <a:stCxn id="1092668" idx="3"/>
            <a:endCxn id="1092669" idx="1"/>
          </p:cNvCxnSpPr>
          <p:nvPr/>
        </p:nvCxnSpPr>
        <p:spPr bwMode="auto">
          <a:xfrm flipV="1">
            <a:off x="841375" y="5813425"/>
            <a:ext cx="246063" cy="15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7" name="AutoShape 79"/>
          <p:cNvCxnSpPr>
            <a:cxnSpLocks noChangeShapeType="1"/>
            <a:stCxn id="1092669" idx="3"/>
            <a:endCxn id="1092632" idx="1"/>
          </p:cNvCxnSpPr>
          <p:nvPr/>
        </p:nvCxnSpPr>
        <p:spPr bwMode="auto">
          <a:xfrm>
            <a:off x="1785938" y="5813425"/>
            <a:ext cx="225425" cy="15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8" name="AutoShape 80"/>
          <p:cNvCxnSpPr>
            <a:cxnSpLocks noChangeShapeType="1"/>
            <a:stCxn id="1092620" idx="3"/>
            <a:endCxn id="1092621" idx="1"/>
          </p:cNvCxnSpPr>
          <p:nvPr/>
        </p:nvCxnSpPr>
        <p:spPr bwMode="auto">
          <a:xfrm>
            <a:off x="4254500" y="3733800"/>
            <a:ext cx="136525" cy="1588"/>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89" name="AutoShape 81"/>
          <p:cNvCxnSpPr>
            <a:cxnSpLocks noChangeShapeType="1"/>
            <a:stCxn id="1092621" idx="3"/>
            <a:endCxn id="1092622" idx="1"/>
          </p:cNvCxnSpPr>
          <p:nvPr/>
        </p:nvCxnSpPr>
        <p:spPr bwMode="auto">
          <a:xfrm>
            <a:off x="4683125" y="3735388"/>
            <a:ext cx="157163"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90" name="AutoShape 82"/>
          <p:cNvCxnSpPr>
            <a:cxnSpLocks noChangeShapeType="1"/>
            <a:stCxn id="1092651" idx="3"/>
            <a:endCxn id="1092655" idx="1"/>
          </p:cNvCxnSpPr>
          <p:nvPr/>
        </p:nvCxnSpPr>
        <p:spPr bwMode="auto">
          <a:xfrm flipV="1">
            <a:off x="7874000" y="2541588"/>
            <a:ext cx="438150"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91" name="AutoShape 83"/>
          <p:cNvCxnSpPr>
            <a:cxnSpLocks noChangeShapeType="1"/>
            <a:stCxn id="1092661" idx="3"/>
            <a:endCxn id="1092670" idx="1"/>
          </p:cNvCxnSpPr>
          <p:nvPr/>
        </p:nvCxnSpPr>
        <p:spPr bwMode="auto">
          <a:xfrm flipV="1">
            <a:off x="7699375" y="3157538"/>
            <a:ext cx="612775" cy="1587"/>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2692" name="AutoShape 84"/>
          <p:cNvCxnSpPr>
            <a:cxnSpLocks noChangeShapeType="1"/>
            <a:stCxn id="1092671" idx="3"/>
            <a:endCxn id="1092656" idx="1"/>
          </p:cNvCxnSpPr>
          <p:nvPr/>
        </p:nvCxnSpPr>
        <p:spPr bwMode="auto">
          <a:xfrm>
            <a:off x="7680325" y="3959225"/>
            <a:ext cx="441325" cy="0"/>
          </a:xfrm>
          <a:prstGeom prst="straightConnector1">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2693" name="Line 85"/>
          <p:cNvSpPr>
            <a:spLocks noChangeShapeType="1"/>
          </p:cNvSpPr>
          <p:nvPr/>
        </p:nvSpPr>
        <p:spPr bwMode="auto">
          <a:xfrm>
            <a:off x="1589088" y="4051300"/>
            <a:ext cx="2190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eaLnBrk="0" hangingPunct="0">
              <a:spcBef>
                <a:spcPct val="0"/>
              </a:spcBef>
            </a:pPr>
            <a:endParaRPr lang="en-US" sz="1500">
              <a:solidFill>
                <a:srgbClr val="000000"/>
              </a:solidFill>
              <a:latin typeface="Verdana" pitchFamily="34" charset="0"/>
            </a:endParaRPr>
          </a:p>
        </p:txBody>
      </p:sp>
      <p:sp>
        <p:nvSpPr>
          <p:cNvPr id="5" name="Titel 4"/>
          <p:cNvSpPr>
            <a:spLocks noGrp="1"/>
          </p:cNvSpPr>
          <p:nvPr>
            <p:ph type="title"/>
          </p:nvPr>
        </p:nvSpPr>
        <p:spPr>
          <a:xfrm>
            <a:off x="1296988" y="323850"/>
            <a:ext cx="6875462" cy="989013"/>
          </a:xfrm>
        </p:spPr>
        <p:txBody>
          <a:bodyPr/>
          <a:lstStyle/>
          <a:p>
            <a:r>
              <a:rPr lang="en-US" dirty="0" smtClean="0"/>
              <a:t>Retrieval Overview</a:t>
            </a:r>
            <a:endParaRPr lang="en-US" dirty="0"/>
          </a:p>
        </p:txBody>
      </p:sp>
      <p:sp>
        <p:nvSpPr>
          <p:cNvPr id="7" name="Fußzeilenplatzhalter 6"/>
          <p:cNvSpPr>
            <a:spLocks noGrp="1"/>
          </p:cNvSpPr>
          <p:nvPr>
            <p:ph type="ftr" sz="quarter" idx="10"/>
          </p:nvPr>
        </p:nvSpPr>
        <p:spPr/>
        <p:txBody>
          <a:bodyPr/>
          <a:lstStyle/>
          <a:p>
            <a:r>
              <a:rPr lang="de-CH" smtClean="0"/>
              <a:t>CM SAF Event Week, Surface radiation retrieval</a:t>
            </a:r>
            <a:endParaRPr lang="de-CH" dirty="0"/>
          </a:p>
        </p:txBody>
      </p:sp>
      <p:sp>
        <p:nvSpPr>
          <p:cNvPr id="8" name="Foliennummernplatzhalter 7"/>
          <p:cNvSpPr>
            <a:spLocks noGrp="1"/>
          </p:cNvSpPr>
          <p:nvPr>
            <p:ph type="sldNum" sz="quarter" idx="11"/>
          </p:nvPr>
        </p:nvSpPr>
        <p:spPr/>
        <p:txBody>
          <a:bodyPr/>
          <a:lstStyle/>
          <a:p>
            <a:fld id="{D26A2453-F84A-4F2D-B64B-3CEB000D76D7}" type="slidenum">
              <a:rPr lang="de-CH" smtClean="0"/>
              <a:pPr/>
              <a:t>3</a:t>
            </a:fld>
            <a:endParaRPr lang="de-CH" dirty="0"/>
          </a:p>
        </p:txBody>
      </p:sp>
    </p:spTree>
    <p:extLst>
      <p:ext uri="{BB962C8B-B14F-4D97-AF65-F5344CB8AC3E}">
        <p14:creationId xmlns:p14="http://schemas.microsoft.com/office/powerpoint/2010/main" val="1121799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Proof="0" dirty="0" smtClean="0"/>
              <a:t>2. BRDF correction</a:t>
            </a:r>
            <a:endParaRPr lang="en-US" noProof="0" dirty="0"/>
          </a:p>
        </p:txBody>
      </p:sp>
      <p:sp>
        <p:nvSpPr>
          <p:cNvPr id="3" name="TextBox 2"/>
          <p:cNvSpPr txBox="1"/>
          <p:nvPr/>
        </p:nvSpPr>
        <p:spPr>
          <a:xfrm>
            <a:off x="755577" y="2132856"/>
            <a:ext cx="8388424" cy="923330"/>
          </a:xfrm>
          <a:prstGeom prst="rect">
            <a:avLst/>
          </a:prstGeom>
          <a:noFill/>
        </p:spPr>
        <p:txBody>
          <a:bodyPr wrap="square" rtlCol="0">
            <a:spAutoFit/>
          </a:bodyPr>
          <a:lstStyle/>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Applied the model of </a:t>
            </a:r>
            <a:r>
              <a:rPr lang="en-US" sz="1800" dirty="0" err="1" smtClean="0">
                <a:solidFill>
                  <a:srgbClr val="000000"/>
                </a:solidFill>
                <a:latin typeface="Arial"/>
              </a:rPr>
              <a:t>Roujean</a:t>
            </a:r>
            <a:r>
              <a:rPr lang="en-US" sz="1800" dirty="0" smtClean="0">
                <a:solidFill>
                  <a:srgbClr val="000000"/>
                </a:solidFill>
                <a:latin typeface="Arial"/>
              </a:rPr>
              <a:t> (1992) with an update by Wu et al. (1995).</a:t>
            </a:r>
          </a:p>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The model considers the bidirectional reflectance of a surface to consist of three ”kernels”:</a:t>
            </a:r>
            <a:endParaRPr lang="en-US" sz="1800" dirty="0">
              <a:solidFill>
                <a:srgbClr val="000000"/>
              </a:solidFill>
              <a:latin typeface="Arial"/>
            </a:endParaRPr>
          </a:p>
        </p:txBody>
      </p:sp>
      <mc:AlternateContent xmlns:mc="http://schemas.openxmlformats.org/markup-compatibility/2006" xmlns:a14="http://schemas.microsoft.com/office/drawing/2010/main">
        <mc:Choice Requires="a14">
          <p:sp>
            <p:nvSpPr>
              <p:cNvPr id="4" name="TextBox 3"/>
              <p:cNvSpPr txBox="1"/>
              <p:nvPr/>
            </p:nvSpPr>
            <p:spPr>
              <a:xfrm>
                <a:off x="2699792" y="3167751"/>
                <a:ext cx="3817195" cy="391902"/>
              </a:xfrm>
              <a:prstGeom prst="rect">
                <a:avLst/>
              </a:prstGeom>
              <a:noFill/>
            </p:spPr>
            <p:txBody>
              <a:bodyPr wrap="square" rtlCol="0">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r>
                        <a:rPr lang="fi-FI" sz="1800" i="1" smtClean="0">
                          <a:solidFill>
                            <a:srgbClr val="000000"/>
                          </a:solidFill>
                          <a:latin typeface="Cambria Math"/>
                          <a:ea typeface="Cambria Math"/>
                        </a:rPr>
                        <m:t>𝜌</m:t>
                      </m:r>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0</m:t>
                          </m:r>
                        </m:sub>
                      </m:sSub>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𝑔𝑒𝑜</m:t>
                          </m:r>
                        </m:sub>
                      </m:sSub>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𝑓</m:t>
                          </m:r>
                        </m:e>
                        <m:sub>
                          <m:r>
                            <a:rPr lang="fi-FI" sz="1800" i="1" smtClean="0">
                              <a:solidFill>
                                <a:srgbClr val="000000"/>
                              </a:solidFill>
                              <a:latin typeface="Cambria Math"/>
                              <a:ea typeface="Cambria Math"/>
                            </a:rPr>
                            <m:t>𝑔𝑒𝑜</m:t>
                          </m:r>
                        </m:sub>
                      </m:sSub>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𝑣𝑜𝑙</m:t>
                          </m:r>
                        </m:sub>
                      </m:sSub>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𝑓</m:t>
                          </m:r>
                        </m:e>
                        <m:sub>
                          <m:r>
                            <a:rPr lang="fi-FI" sz="1800" i="1" smtClean="0">
                              <a:solidFill>
                                <a:srgbClr val="000000"/>
                              </a:solidFill>
                              <a:latin typeface="Cambria Math"/>
                              <a:ea typeface="Cambria Math"/>
                            </a:rPr>
                            <m:t>𝑣𝑜𝑙</m:t>
                          </m:r>
                        </m:sub>
                      </m:sSub>
                    </m:oMath>
                  </m:oMathPara>
                </a14:m>
                <a:endParaRPr lang="fi-FI" sz="1800" dirty="0">
                  <a:solidFill>
                    <a:srgbClr val="000000"/>
                  </a:solidFill>
                  <a:latin typeface="Aria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99792" y="3167751"/>
                <a:ext cx="3817195" cy="391902"/>
              </a:xfrm>
              <a:prstGeom prst="rect">
                <a:avLst/>
              </a:prstGeom>
              <a:blipFill rotWithShape="1">
                <a:blip r:embed="rId2"/>
                <a:stretch>
                  <a:fillRect b="-7813"/>
                </a:stretch>
              </a:blipFill>
            </p:spPr>
            <p:txBody>
              <a:bodyPr/>
              <a:lstStyle/>
              <a:p>
                <a:r>
                  <a:rPr lang="fi-FI">
                    <a:noFill/>
                  </a:rPr>
                  <a:t> </a:t>
                </a:r>
              </a:p>
            </p:txBody>
          </p:sp>
        </mc:Fallback>
      </mc:AlternateContent>
      <p:cxnSp>
        <p:nvCxnSpPr>
          <p:cNvPr id="6" name="Straight Connector 5"/>
          <p:cNvCxnSpPr/>
          <p:nvPr/>
        </p:nvCxnSpPr>
        <p:spPr bwMode="auto">
          <a:xfrm>
            <a:off x="1835696" y="6381328"/>
            <a:ext cx="56886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195736" y="4581128"/>
            <a:ext cx="2232248" cy="1800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4427984" y="4293096"/>
            <a:ext cx="792088" cy="20882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un 10"/>
          <p:cNvSpPr/>
          <p:nvPr/>
        </p:nvSpPr>
        <p:spPr bwMode="auto">
          <a:xfrm>
            <a:off x="1274520" y="3835896"/>
            <a:ext cx="914400" cy="914400"/>
          </a:xfrm>
          <a:prstGeom prst="su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nvGrpSpPr>
          <p:cNvPr id="15" name="Group 14"/>
          <p:cNvGrpSpPr/>
          <p:nvPr/>
        </p:nvGrpSpPr>
        <p:grpSpPr>
          <a:xfrm>
            <a:off x="5292080" y="4905124"/>
            <a:ext cx="1106043" cy="1476204"/>
            <a:chOff x="5292080" y="4905124"/>
            <a:chExt cx="1106043" cy="1476204"/>
          </a:xfrm>
        </p:grpSpPr>
        <p:cxnSp>
          <p:nvCxnSpPr>
            <p:cNvPr id="13" name="Straight Connector 12"/>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loud 13"/>
            <p:cNvSpPr/>
            <p:nvPr/>
          </p:nvSpPr>
          <p:spPr bwMode="auto">
            <a:xfrm>
              <a:off x="5292080" y="4905124"/>
              <a:ext cx="1106043" cy="914400"/>
            </a:xfrm>
            <a:prstGeom prst="cloud">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16" name="Group 15"/>
          <p:cNvGrpSpPr/>
          <p:nvPr/>
        </p:nvGrpSpPr>
        <p:grpSpPr>
          <a:xfrm>
            <a:off x="2843808" y="4905124"/>
            <a:ext cx="1466083" cy="1476204"/>
            <a:chOff x="5292080" y="4905124"/>
            <a:chExt cx="1106043" cy="1476204"/>
          </a:xfrm>
        </p:grpSpPr>
        <p:cxnSp>
          <p:nvCxnSpPr>
            <p:cNvPr id="17" name="Straight Connector 16"/>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loud 17"/>
            <p:cNvSpPr/>
            <p:nvPr/>
          </p:nvSpPr>
          <p:spPr bwMode="auto">
            <a:xfrm>
              <a:off x="5292080" y="4905124"/>
              <a:ext cx="1106043" cy="914400"/>
            </a:xfrm>
            <a:prstGeom prst="cloud">
              <a:avLst/>
            </a:prstGeom>
            <a:solidFill>
              <a:schemeClr val="accent2">
                <a:alpha val="44000"/>
              </a:schemeClr>
            </a:solidFill>
            <a:ln w="9525" cap="flat" cmpd="sng" algn="ctr">
              <a:solidFill>
                <a:schemeClr val="accent1">
                  <a:lumMod val="50000"/>
                  <a:alpha val="37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19" name="Group 18"/>
          <p:cNvGrpSpPr/>
          <p:nvPr/>
        </p:nvGrpSpPr>
        <p:grpSpPr>
          <a:xfrm>
            <a:off x="2188921" y="5703230"/>
            <a:ext cx="266079" cy="703405"/>
            <a:chOff x="5292080" y="4905124"/>
            <a:chExt cx="1106043" cy="1476204"/>
          </a:xfrm>
        </p:grpSpPr>
        <p:cxnSp>
          <p:nvCxnSpPr>
            <p:cNvPr id="20" name="Straight Connector 19"/>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Cloud 20"/>
            <p:cNvSpPr/>
            <p:nvPr/>
          </p:nvSpPr>
          <p:spPr bwMode="auto">
            <a:xfrm>
              <a:off x="5292080" y="4905124"/>
              <a:ext cx="1106043" cy="914400"/>
            </a:xfrm>
            <a:prstGeom prst="cloud">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22" name="Group 21"/>
          <p:cNvGrpSpPr/>
          <p:nvPr/>
        </p:nvGrpSpPr>
        <p:grpSpPr>
          <a:xfrm>
            <a:off x="4271006" y="5758563"/>
            <a:ext cx="1106043" cy="648072"/>
            <a:chOff x="5292080" y="4905124"/>
            <a:chExt cx="1106043" cy="1476204"/>
          </a:xfrm>
        </p:grpSpPr>
        <p:cxnSp>
          <p:nvCxnSpPr>
            <p:cNvPr id="23" name="Straight Connector 22"/>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Cloud 23"/>
            <p:cNvSpPr/>
            <p:nvPr/>
          </p:nvSpPr>
          <p:spPr bwMode="auto">
            <a:xfrm>
              <a:off x="5292080" y="4905124"/>
              <a:ext cx="1106043" cy="914400"/>
            </a:xfrm>
            <a:prstGeom prst="cloud">
              <a:avLst/>
            </a:prstGeom>
            <a:solidFill>
              <a:schemeClr val="accent2">
                <a:alpha val="63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29" name="Group 28"/>
          <p:cNvGrpSpPr/>
          <p:nvPr/>
        </p:nvGrpSpPr>
        <p:grpSpPr>
          <a:xfrm>
            <a:off x="4211961" y="3559653"/>
            <a:ext cx="737828" cy="2672351"/>
            <a:chOff x="4085694" y="3559653"/>
            <a:chExt cx="737828" cy="2672351"/>
          </a:xfrm>
        </p:grpSpPr>
        <p:sp>
          <p:nvSpPr>
            <p:cNvPr id="27" name="Right Arrow 26"/>
            <p:cNvSpPr/>
            <p:nvPr/>
          </p:nvSpPr>
          <p:spPr bwMode="auto">
            <a:xfrm rot="5765275">
              <a:off x="3101103" y="4788237"/>
              <a:ext cx="2626632" cy="260902"/>
            </a:xfrm>
            <a:prstGeom prst="rightArrow">
              <a:avLst>
                <a:gd name="adj1" fmla="val 17933"/>
                <a:gd name="adj2" fmla="val 50000"/>
              </a:avLst>
            </a:prstGeom>
            <a:solidFill>
              <a:srgbClr val="7030A0">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28" name="Rectangle 27"/>
            <p:cNvSpPr/>
            <p:nvPr/>
          </p:nvSpPr>
          <p:spPr bwMode="auto">
            <a:xfrm>
              <a:off x="4085694" y="3559653"/>
              <a:ext cx="737828" cy="45719"/>
            </a:xfrm>
            <a:prstGeom prst="rect">
              <a:avLst/>
            </a:prstGeom>
            <a:solidFill>
              <a:srgbClr val="7030A0">
                <a:alpha val="48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sp>
        <p:nvSpPr>
          <p:cNvPr id="5" name="Fußzeilenplatzhalter 4"/>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7" name="Foliennummernplatzhalter 6"/>
          <p:cNvSpPr>
            <a:spLocks noGrp="1"/>
          </p:cNvSpPr>
          <p:nvPr>
            <p:ph type="sldNum" sz="quarter" idx="12"/>
          </p:nvPr>
        </p:nvSpPr>
        <p:spPr/>
        <p:txBody>
          <a:bodyPr/>
          <a:lstStyle/>
          <a:p>
            <a:fld id="{E8567117-DBC0-400B-B1CD-3482E7E6CBCE}" type="slidenum">
              <a:rPr lang="fi-FI" smtClean="0">
                <a:solidFill>
                  <a:srgbClr val="000000"/>
                </a:solidFill>
              </a:rPr>
              <a:pPr/>
              <a:t>30</a:t>
            </a:fld>
            <a:endParaRPr lang="fi-FI">
              <a:solidFill>
                <a:srgbClr val="000000"/>
              </a:solidFill>
            </a:endParaRPr>
          </a:p>
        </p:txBody>
      </p:sp>
    </p:spTree>
    <p:extLst>
      <p:ext uri="{BB962C8B-B14F-4D97-AF65-F5344CB8AC3E}">
        <p14:creationId xmlns:p14="http://schemas.microsoft.com/office/powerpoint/2010/main" val="1055251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Proof="0" dirty="0" smtClean="0"/>
              <a:t>2. BRDF correction</a:t>
            </a:r>
            <a:endParaRPr lang="en-US" noProof="0" dirty="0"/>
          </a:p>
        </p:txBody>
      </p:sp>
      <p:sp>
        <p:nvSpPr>
          <p:cNvPr id="3" name="TextBox 2"/>
          <p:cNvSpPr txBox="1"/>
          <p:nvPr/>
        </p:nvSpPr>
        <p:spPr>
          <a:xfrm>
            <a:off x="755577" y="2132856"/>
            <a:ext cx="8388424" cy="923330"/>
          </a:xfrm>
          <a:prstGeom prst="rect">
            <a:avLst/>
          </a:prstGeom>
          <a:noFill/>
        </p:spPr>
        <p:txBody>
          <a:bodyPr wrap="square" rtlCol="0">
            <a:spAutoFit/>
          </a:bodyPr>
          <a:lstStyle/>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Applied the model of </a:t>
            </a:r>
            <a:r>
              <a:rPr lang="en-US" sz="1800" dirty="0" err="1" smtClean="0">
                <a:solidFill>
                  <a:srgbClr val="000000"/>
                </a:solidFill>
                <a:latin typeface="Arial"/>
              </a:rPr>
              <a:t>Roujean</a:t>
            </a:r>
            <a:r>
              <a:rPr lang="en-US" sz="1800" dirty="0" smtClean="0">
                <a:solidFill>
                  <a:srgbClr val="000000"/>
                </a:solidFill>
                <a:latin typeface="Arial"/>
              </a:rPr>
              <a:t> (1992) with an update by Wu et al. (1995).</a:t>
            </a:r>
          </a:p>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The model considers the bidirectional reflectance of a surface to consist of three ”kernels”:</a:t>
            </a:r>
            <a:endParaRPr lang="en-US" sz="1800" dirty="0">
              <a:solidFill>
                <a:srgbClr val="000000"/>
              </a:solidFill>
              <a:latin typeface="Arial"/>
            </a:endParaRPr>
          </a:p>
        </p:txBody>
      </p:sp>
      <mc:AlternateContent xmlns:mc="http://schemas.openxmlformats.org/markup-compatibility/2006" xmlns:a14="http://schemas.microsoft.com/office/drawing/2010/main">
        <mc:Choice Requires="a14">
          <p:sp>
            <p:nvSpPr>
              <p:cNvPr id="4" name="TextBox 3"/>
              <p:cNvSpPr txBox="1"/>
              <p:nvPr/>
            </p:nvSpPr>
            <p:spPr>
              <a:xfrm>
                <a:off x="2699792" y="3167751"/>
                <a:ext cx="3817195" cy="391902"/>
              </a:xfrm>
              <a:prstGeom prst="rect">
                <a:avLst/>
              </a:prstGeom>
              <a:noFill/>
            </p:spPr>
            <p:txBody>
              <a:bodyPr wrap="square" rtlCol="0">
                <a:spAutoFit/>
              </a:bodyPr>
              <a:lstStyle/>
              <a:p>
                <a:pPr algn="l" fontAlgn="auto">
                  <a:spcBef>
                    <a:spcPts val="0"/>
                  </a:spcBef>
                  <a:spcAft>
                    <a:spcPts val="0"/>
                  </a:spcAft>
                </a:pPr>
                <a14:m>
                  <m:oMathPara xmlns:m="http://schemas.openxmlformats.org/officeDocument/2006/math">
                    <m:oMathParaPr>
                      <m:jc m:val="centerGroup"/>
                    </m:oMathParaPr>
                    <m:oMath xmlns:m="http://schemas.openxmlformats.org/officeDocument/2006/math">
                      <m:r>
                        <a:rPr lang="fi-FI" sz="1800" i="1" smtClean="0">
                          <a:solidFill>
                            <a:srgbClr val="000000"/>
                          </a:solidFill>
                          <a:latin typeface="Cambria Math"/>
                          <a:ea typeface="Cambria Math"/>
                        </a:rPr>
                        <m:t>𝜌</m:t>
                      </m:r>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0</m:t>
                          </m:r>
                        </m:sub>
                      </m:sSub>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𝑔𝑒𝑜</m:t>
                          </m:r>
                        </m:sub>
                      </m:sSub>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𝑓</m:t>
                          </m:r>
                        </m:e>
                        <m:sub>
                          <m:r>
                            <a:rPr lang="fi-FI" sz="1800" i="1" smtClean="0">
                              <a:solidFill>
                                <a:srgbClr val="000000"/>
                              </a:solidFill>
                              <a:latin typeface="Cambria Math"/>
                              <a:ea typeface="Cambria Math"/>
                            </a:rPr>
                            <m:t>𝑔𝑒𝑜</m:t>
                          </m:r>
                        </m:sub>
                      </m:sSub>
                      <m:r>
                        <a:rPr lang="fi-FI" sz="1800" i="1" smtClean="0">
                          <a:solidFill>
                            <a:srgbClr val="000000"/>
                          </a:solidFill>
                          <a:latin typeface="Cambria Math"/>
                          <a:ea typeface="Cambria Math"/>
                        </a:rPr>
                        <m:t>+</m:t>
                      </m:r>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𝑘</m:t>
                          </m:r>
                        </m:e>
                        <m:sub>
                          <m:r>
                            <a:rPr lang="fi-FI" sz="1800" i="1" smtClean="0">
                              <a:solidFill>
                                <a:srgbClr val="000000"/>
                              </a:solidFill>
                              <a:latin typeface="Cambria Math"/>
                              <a:ea typeface="Cambria Math"/>
                            </a:rPr>
                            <m:t>𝑣𝑜𝑙</m:t>
                          </m:r>
                        </m:sub>
                      </m:sSub>
                      <m:sSub>
                        <m:sSubPr>
                          <m:ctrlPr>
                            <a:rPr lang="fi-FI" sz="1800" i="1" smtClean="0">
                              <a:solidFill>
                                <a:srgbClr val="000000"/>
                              </a:solidFill>
                              <a:latin typeface="Cambria Math"/>
                              <a:ea typeface="Cambria Math"/>
                            </a:rPr>
                          </m:ctrlPr>
                        </m:sSubPr>
                        <m:e>
                          <m:r>
                            <a:rPr lang="fi-FI" sz="1800" i="1" smtClean="0">
                              <a:solidFill>
                                <a:srgbClr val="000000"/>
                              </a:solidFill>
                              <a:latin typeface="Cambria Math"/>
                              <a:ea typeface="Cambria Math"/>
                            </a:rPr>
                            <m:t>𝑓</m:t>
                          </m:r>
                        </m:e>
                        <m:sub>
                          <m:r>
                            <a:rPr lang="fi-FI" sz="1800" i="1" smtClean="0">
                              <a:solidFill>
                                <a:srgbClr val="000000"/>
                              </a:solidFill>
                              <a:latin typeface="Cambria Math"/>
                              <a:ea typeface="Cambria Math"/>
                            </a:rPr>
                            <m:t>𝑣𝑜𝑙</m:t>
                          </m:r>
                        </m:sub>
                      </m:sSub>
                    </m:oMath>
                  </m:oMathPara>
                </a14:m>
                <a:endParaRPr lang="fi-FI" sz="1800" dirty="0">
                  <a:solidFill>
                    <a:srgbClr val="000000"/>
                  </a:solidFill>
                  <a:latin typeface="Aria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99792" y="3167751"/>
                <a:ext cx="3817195" cy="391902"/>
              </a:xfrm>
              <a:prstGeom prst="rect">
                <a:avLst/>
              </a:prstGeom>
              <a:blipFill rotWithShape="1">
                <a:blip r:embed="rId3"/>
                <a:stretch>
                  <a:fillRect b="-7813"/>
                </a:stretch>
              </a:blipFill>
            </p:spPr>
            <p:txBody>
              <a:bodyPr/>
              <a:lstStyle/>
              <a:p>
                <a:r>
                  <a:rPr lang="fi-FI">
                    <a:noFill/>
                  </a:rPr>
                  <a:t> </a:t>
                </a:r>
              </a:p>
            </p:txBody>
          </p:sp>
        </mc:Fallback>
      </mc:AlternateContent>
      <p:cxnSp>
        <p:nvCxnSpPr>
          <p:cNvPr id="6" name="Straight Connector 5"/>
          <p:cNvCxnSpPr/>
          <p:nvPr/>
        </p:nvCxnSpPr>
        <p:spPr bwMode="auto">
          <a:xfrm>
            <a:off x="1835696" y="6381328"/>
            <a:ext cx="56886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2195736" y="4581128"/>
            <a:ext cx="2232248" cy="1800200"/>
          </a:xfrm>
          <a:prstGeom prst="straightConnector1">
            <a:avLst/>
          </a:prstGeom>
          <a:solidFill>
            <a:schemeClr val="accent1"/>
          </a:solidFill>
          <a:ln w="508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flipV="1">
            <a:off x="4427984" y="4293096"/>
            <a:ext cx="792088" cy="2088232"/>
          </a:xfrm>
          <a:prstGeom prst="straightConnector1">
            <a:avLst/>
          </a:prstGeom>
          <a:solidFill>
            <a:schemeClr val="accent1"/>
          </a:solidFill>
          <a:ln w="3810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Sun 10"/>
          <p:cNvSpPr/>
          <p:nvPr/>
        </p:nvSpPr>
        <p:spPr bwMode="auto">
          <a:xfrm>
            <a:off x="1274520" y="3835896"/>
            <a:ext cx="914400" cy="914400"/>
          </a:xfrm>
          <a:prstGeom prst="su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nvGrpSpPr>
          <p:cNvPr id="15" name="Group 14"/>
          <p:cNvGrpSpPr/>
          <p:nvPr/>
        </p:nvGrpSpPr>
        <p:grpSpPr>
          <a:xfrm>
            <a:off x="5292080" y="4905124"/>
            <a:ext cx="1106043" cy="1476204"/>
            <a:chOff x="5292080" y="4905124"/>
            <a:chExt cx="1106043" cy="1476204"/>
          </a:xfrm>
        </p:grpSpPr>
        <p:cxnSp>
          <p:nvCxnSpPr>
            <p:cNvPr id="13" name="Straight Connector 12"/>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Cloud 13"/>
            <p:cNvSpPr/>
            <p:nvPr/>
          </p:nvSpPr>
          <p:spPr bwMode="auto">
            <a:xfrm>
              <a:off x="5292080" y="4905124"/>
              <a:ext cx="1106043" cy="914400"/>
            </a:xfrm>
            <a:prstGeom prst="cloud">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16" name="Group 15"/>
          <p:cNvGrpSpPr/>
          <p:nvPr/>
        </p:nvGrpSpPr>
        <p:grpSpPr>
          <a:xfrm>
            <a:off x="2843808" y="4905124"/>
            <a:ext cx="1466083" cy="1476204"/>
            <a:chOff x="5292080" y="4905124"/>
            <a:chExt cx="1106043" cy="1476204"/>
          </a:xfrm>
        </p:grpSpPr>
        <p:cxnSp>
          <p:nvCxnSpPr>
            <p:cNvPr id="17" name="Straight Connector 16"/>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loud 17"/>
            <p:cNvSpPr/>
            <p:nvPr/>
          </p:nvSpPr>
          <p:spPr bwMode="auto">
            <a:xfrm>
              <a:off x="5292080" y="4905124"/>
              <a:ext cx="1106043" cy="914400"/>
            </a:xfrm>
            <a:prstGeom prst="cloud">
              <a:avLst/>
            </a:prstGeom>
            <a:solidFill>
              <a:schemeClr val="accent2">
                <a:alpha val="44000"/>
              </a:schemeClr>
            </a:solidFill>
            <a:ln w="9525" cap="flat" cmpd="sng" algn="ctr">
              <a:solidFill>
                <a:schemeClr val="accent1">
                  <a:lumMod val="50000"/>
                  <a:alpha val="37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19" name="Group 18"/>
          <p:cNvGrpSpPr/>
          <p:nvPr/>
        </p:nvGrpSpPr>
        <p:grpSpPr>
          <a:xfrm>
            <a:off x="2188921" y="5703230"/>
            <a:ext cx="266079" cy="703405"/>
            <a:chOff x="5292080" y="4905124"/>
            <a:chExt cx="1106043" cy="1476204"/>
          </a:xfrm>
        </p:grpSpPr>
        <p:cxnSp>
          <p:nvCxnSpPr>
            <p:cNvPr id="20" name="Straight Connector 19"/>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Cloud 20"/>
            <p:cNvSpPr/>
            <p:nvPr/>
          </p:nvSpPr>
          <p:spPr bwMode="auto">
            <a:xfrm>
              <a:off x="5292080" y="4905124"/>
              <a:ext cx="1106043" cy="914400"/>
            </a:xfrm>
            <a:prstGeom prst="cloud">
              <a:avLst/>
            </a:prstGeom>
            <a:solidFill>
              <a:schemeClr val="accent2"/>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22" name="Group 21"/>
          <p:cNvGrpSpPr/>
          <p:nvPr/>
        </p:nvGrpSpPr>
        <p:grpSpPr>
          <a:xfrm>
            <a:off x="4271006" y="5758563"/>
            <a:ext cx="1106043" cy="648072"/>
            <a:chOff x="5292080" y="4905124"/>
            <a:chExt cx="1106043" cy="1476204"/>
          </a:xfrm>
        </p:grpSpPr>
        <p:cxnSp>
          <p:nvCxnSpPr>
            <p:cNvPr id="23" name="Straight Connector 22"/>
            <p:cNvCxnSpPr/>
            <p:nvPr/>
          </p:nvCxnSpPr>
          <p:spPr bwMode="auto">
            <a:xfrm flipV="1">
              <a:off x="5868144" y="5733256"/>
              <a:ext cx="0" cy="648072"/>
            </a:xfrm>
            <a:prstGeom prst="line">
              <a:avLst/>
            </a:prstGeom>
            <a:solidFill>
              <a:schemeClr val="accent1"/>
            </a:solidFill>
            <a:ln w="25400"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Cloud 23"/>
            <p:cNvSpPr/>
            <p:nvPr/>
          </p:nvSpPr>
          <p:spPr bwMode="auto">
            <a:xfrm>
              <a:off x="5292080" y="4905124"/>
              <a:ext cx="1106043" cy="914400"/>
            </a:xfrm>
            <a:prstGeom prst="cloud">
              <a:avLst/>
            </a:prstGeom>
            <a:solidFill>
              <a:schemeClr val="accent2">
                <a:alpha val="63000"/>
              </a:schemeClr>
            </a:solid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grpSp>
        <p:nvGrpSpPr>
          <p:cNvPr id="29" name="Group 28"/>
          <p:cNvGrpSpPr/>
          <p:nvPr/>
        </p:nvGrpSpPr>
        <p:grpSpPr>
          <a:xfrm>
            <a:off x="5219516" y="3568948"/>
            <a:ext cx="737828" cy="1667708"/>
            <a:chOff x="4085694" y="3559653"/>
            <a:chExt cx="737828" cy="1667708"/>
          </a:xfrm>
        </p:grpSpPr>
        <p:sp>
          <p:nvSpPr>
            <p:cNvPr id="27" name="Right Arrow 26"/>
            <p:cNvSpPr/>
            <p:nvPr/>
          </p:nvSpPr>
          <p:spPr bwMode="auto">
            <a:xfrm rot="4925943">
              <a:off x="3757367" y="4288311"/>
              <a:ext cx="1617198" cy="260902"/>
            </a:xfrm>
            <a:prstGeom prst="rightArrow">
              <a:avLst>
                <a:gd name="adj1" fmla="val 17933"/>
                <a:gd name="adj2" fmla="val 50000"/>
              </a:avLst>
            </a:prstGeom>
            <a:solidFill>
              <a:srgbClr val="7030A0">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28" name="Rectangle 27"/>
            <p:cNvSpPr/>
            <p:nvPr/>
          </p:nvSpPr>
          <p:spPr bwMode="auto">
            <a:xfrm>
              <a:off x="4085694" y="3559653"/>
              <a:ext cx="737828" cy="45719"/>
            </a:xfrm>
            <a:prstGeom prst="rect">
              <a:avLst/>
            </a:prstGeom>
            <a:solidFill>
              <a:srgbClr val="7030A0">
                <a:alpha val="48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sp>
        <p:nvSpPr>
          <p:cNvPr id="25" name="Right Arrow 24"/>
          <p:cNvSpPr/>
          <p:nvPr/>
        </p:nvSpPr>
        <p:spPr bwMode="auto">
          <a:xfrm rot="8113556">
            <a:off x="3276459" y="4400184"/>
            <a:ext cx="2677520" cy="301476"/>
          </a:xfrm>
          <a:prstGeom prst="rightArrow">
            <a:avLst>
              <a:gd name="adj1" fmla="val 17933"/>
              <a:gd name="adj2" fmla="val 50000"/>
            </a:avLst>
          </a:prstGeom>
          <a:solidFill>
            <a:srgbClr val="7030A0">
              <a:alpha val="44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5" name="TextBox 4"/>
          <p:cNvSpPr txBox="1"/>
          <p:nvPr/>
        </p:nvSpPr>
        <p:spPr>
          <a:xfrm>
            <a:off x="7164288" y="3194970"/>
            <a:ext cx="1944216" cy="2862322"/>
          </a:xfrm>
          <a:prstGeom prst="rect">
            <a:avLst/>
          </a:prstGeom>
          <a:noFill/>
        </p:spPr>
        <p:txBody>
          <a:bodyPr wrap="square" rtlCol="0">
            <a:spAutoFit/>
          </a:bodyPr>
          <a:lstStyle/>
          <a:p>
            <a:pPr algn="l" fontAlgn="auto">
              <a:spcBef>
                <a:spcPts val="0"/>
              </a:spcBef>
              <a:spcAft>
                <a:spcPts val="0"/>
              </a:spcAft>
            </a:pPr>
            <a:r>
              <a:rPr lang="en-US" sz="1200" i="1" dirty="0" smtClean="0">
                <a:solidFill>
                  <a:srgbClr val="000000"/>
                </a:solidFill>
                <a:latin typeface="Arial"/>
              </a:rPr>
              <a:t>k </a:t>
            </a:r>
            <a:r>
              <a:rPr lang="en-US" sz="1200" dirty="0" smtClean="0">
                <a:solidFill>
                  <a:srgbClr val="000000"/>
                </a:solidFill>
                <a:latin typeface="Arial"/>
              </a:rPr>
              <a:t>terms describe the reflectance contributions from:</a:t>
            </a:r>
          </a:p>
          <a:p>
            <a:pPr marL="171450" indent="-171450" algn="l" fontAlgn="auto">
              <a:spcBef>
                <a:spcPts val="0"/>
              </a:spcBef>
              <a:spcAft>
                <a:spcPts val="0"/>
              </a:spcAft>
              <a:buFont typeface="Arial" charset="0"/>
              <a:buChar char="•"/>
            </a:pPr>
            <a:r>
              <a:rPr lang="en-US" sz="1200" dirty="0" smtClean="0">
                <a:solidFill>
                  <a:srgbClr val="000000"/>
                </a:solidFill>
                <a:latin typeface="Arial"/>
              </a:rPr>
              <a:t>nadir-viewing &amp; overhead Sun situation (k0), </a:t>
            </a:r>
          </a:p>
          <a:p>
            <a:pPr marL="171450" indent="-171450" algn="l" fontAlgn="auto">
              <a:spcBef>
                <a:spcPts val="0"/>
              </a:spcBef>
              <a:spcAft>
                <a:spcPts val="0"/>
              </a:spcAft>
              <a:buFont typeface="Arial" charset="0"/>
              <a:buChar char="•"/>
            </a:pPr>
            <a:r>
              <a:rPr lang="en-US" sz="1200" dirty="0" smtClean="0">
                <a:solidFill>
                  <a:srgbClr val="000000"/>
                </a:solidFill>
                <a:latin typeface="Arial"/>
              </a:rPr>
              <a:t>geometric and volume scattering terms k1 and k2.</a:t>
            </a:r>
          </a:p>
          <a:p>
            <a:pPr algn="l" fontAlgn="auto">
              <a:spcBef>
                <a:spcPts val="0"/>
              </a:spcBef>
              <a:spcAft>
                <a:spcPts val="0"/>
              </a:spcAft>
            </a:pPr>
            <a:endParaRPr lang="en-US" sz="1200" dirty="0" smtClean="0">
              <a:solidFill>
                <a:srgbClr val="000000"/>
              </a:solidFill>
              <a:latin typeface="Arial"/>
            </a:endParaRPr>
          </a:p>
          <a:p>
            <a:pPr algn="l" fontAlgn="auto">
              <a:spcBef>
                <a:spcPts val="0"/>
              </a:spcBef>
              <a:spcAft>
                <a:spcPts val="0"/>
              </a:spcAft>
            </a:pPr>
            <a:r>
              <a:rPr lang="en-US" sz="1200" dirty="0" smtClean="0">
                <a:solidFill>
                  <a:srgbClr val="000000"/>
                </a:solidFill>
                <a:latin typeface="Arial"/>
              </a:rPr>
              <a:t>The </a:t>
            </a:r>
            <a:r>
              <a:rPr lang="en-US" sz="1200" i="1" dirty="0" smtClean="0">
                <a:solidFill>
                  <a:srgbClr val="000000"/>
                </a:solidFill>
                <a:latin typeface="Arial"/>
              </a:rPr>
              <a:t>f </a:t>
            </a:r>
            <a:r>
              <a:rPr lang="en-US" sz="1200" dirty="0" smtClean="0">
                <a:solidFill>
                  <a:srgbClr val="000000"/>
                </a:solidFill>
                <a:latin typeface="Arial"/>
              </a:rPr>
              <a:t>terms describe the dependency of the model from the viewing/illumination geometry of the scene. </a:t>
            </a:r>
          </a:p>
        </p:txBody>
      </p:sp>
      <p:sp>
        <p:nvSpPr>
          <p:cNvPr id="9" name="Rectangular Callout 8"/>
          <p:cNvSpPr/>
          <p:nvPr/>
        </p:nvSpPr>
        <p:spPr bwMode="auto">
          <a:xfrm>
            <a:off x="179512" y="5056000"/>
            <a:ext cx="914400" cy="612648"/>
          </a:xfrm>
          <a:prstGeom prst="wedgeRectCallout">
            <a:avLst>
              <a:gd name="adj1" fmla="val 229672"/>
              <a:gd name="adj2" fmla="val -3835"/>
            </a:avLst>
          </a:prstGeom>
          <a:solidFill>
            <a:srgbClr val="FF0000">
              <a:alpha val="1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r>
              <a:rPr lang="en-US" sz="1100" dirty="0" smtClean="0">
                <a:solidFill>
                  <a:srgbClr val="000000"/>
                </a:solidFill>
              </a:rPr>
              <a:t>Generic vegetation canopy!</a:t>
            </a:r>
          </a:p>
        </p:txBody>
      </p:sp>
      <p:sp>
        <p:nvSpPr>
          <p:cNvPr id="7" name="Fußzeilenplatzhalter 6"/>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12" name="Foliennummernplatzhalter 11"/>
          <p:cNvSpPr>
            <a:spLocks noGrp="1"/>
          </p:cNvSpPr>
          <p:nvPr>
            <p:ph type="sldNum" sz="quarter" idx="12"/>
          </p:nvPr>
        </p:nvSpPr>
        <p:spPr/>
        <p:txBody>
          <a:bodyPr/>
          <a:lstStyle/>
          <a:p>
            <a:fld id="{E8567117-DBC0-400B-B1CD-3482E7E6CBCE}" type="slidenum">
              <a:rPr lang="fi-FI" smtClean="0">
                <a:solidFill>
                  <a:srgbClr val="000000"/>
                </a:solidFill>
              </a:rPr>
              <a:pPr/>
              <a:t>31</a:t>
            </a:fld>
            <a:endParaRPr lang="fi-FI">
              <a:solidFill>
                <a:srgbClr val="000000"/>
              </a:solidFill>
            </a:endParaRPr>
          </a:p>
        </p:txBody>
      </p:sp>
    </p:spTree>
    <p:extLst>
      <p:ext uri="{BB962C8B-B14F-4D97-AF65-F5344CB8AC3E}">
        <p14:creationId xmlns:p14="http://schemas.microsoft.com/office/powerpoint/2010/main" val="2073328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GACSAL\ground_validation\Summit\Satellite_AZI_VZA_distribution_Summit_2005.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8" t="31127" r="5172" b="37747"/>
          <a:stretch/>
        </p:blipFill>
        <p:spPr bwMode="auto">
          <a:xfrm>
            <a:off x="3491880" y="4226254"/>
            <a:ext cx="5608949" cy="150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36712"/>
            <a:ext cx="8229600" cy="569912"/>
          </a:xfrm>
        </p:spPr>
        <p:txBody>
          <a:bodyPr/>
          <a:lstStyle/>
          <a:p>
            <a:pPr algn="ctr"/>
            <a:r>
              <a:rPr lang="en-US" noProof="0" dirty="0" smtClean="0"/>
              <a:t>2.5. Anisotropy sampling of snow</a:t>
            </a:r>
            <a:endParaRPr lang="en-US" noProof="0" dirty="0"/>
          </a:p>
        </p:txBody>
      </p:sp>
      <p:sp>
        <p:nvSpPr>
          <p:cNvPr id="3" name="TextBox 2"/>
          <p:cNvSpPr txBox="1"/>
          <p:nvPr/>
        </p:nvSpPr>
        <p:spPr>
          <a:xfrm>
            <a:off x="611560" y="1412776"/>
            <a:ext cx="8352928" cy="2123658"/>
          </a:xfrm>
          <a:prstGeom prst="rect">
            <a:avLst/>
          </a:prstGeom>
          <a:noFill/>
        </p:spPr>
        <p:txBody>
          <a:bodyPr wrap="square" rtlCol="0">
            <a:spAutoFit/>
          </a:bodyPr>
          <a:lstStyle/>
          <a:p>
            <a:pPr marL="285750" indent="-285750" algn="l" fontAlgn="auto">
              <a:spcBef>
                <a:spcPts val="0"/>
              </a:spcBef>
              <a:spcAft>
                <a:spcPts val="0"/>
              </a:spcAft>
              <a:buFont typeface="Arial" pitchFamily="34" charset="0"/>
              <a:buChar char="•"/>
            </a:pPr>
            <a:r>
              <a:rPr lang="en-US" sz="1600" dirty="0" smtClean="0">
                <a:solidFill>
                  <a:srgbClr val="000000"/>
                </a:solidFill>
                <a:latin typeface="Arial"/>
              </a:rPr>
              <a:t>The reflectance anisotropy properties of snow vary widely with snow type!</a:t>
            </a:r>
          </a:p>
          <a:p>
            <a:pPr marL="742950" lvl="1" indent="-285750" algn="l" fontAlgn="auto">
              <a:spcBef>
                <a:spcPts val="0"/>
              </a:spcBef>
              <a:spcAft>
                <a:spcPts val="0"/>
              </a:spcAft>
              <a:buFont typeface="Arial" pitchFamily="34" charset="0"/>
              <a:buChar char="•"/>
            </a:pPr>
            <a:r>
              <a:rPr lang="en-US" sz="1400" dirty="0" smtClean="0">
                <a:solidFill>
                  <a:srgbClr val="000000"/>
                </a:solidFill>
                <a:latin typeface="Arial"/>
              </a:rPr>
              <a:t>Very difficult to model universally without universal data on snow physical characteristics</a:t>
            </a:r>
          </a:p>
          <a:p>
            <a:pPr marL="285750" indent="-285750" algn="l" fontAlgn="auto">
              <a:spcBef>
                <a:spcPts val="0"/>
              </a:spcBef>
              <a:spcAft>
                <a:spcPts val="0"/>
              </a:spcAft>
              <a:buFont typeface="Arial" pitchFamily="34"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pitchFamily="34" charset="0"/>
              <a:buChar char="•"/>
            </a:pPr>
            <a:r>
              <a:rPr lang="en-US" sz="1600" dirty="0" smtClean="0">
                <a:solidFill>
                  <a:srgbClr val="000000"/>
                </a:solidFill>
                <a:latin typeface="Arial"/>
              </a:rPr>
              <a:t>Our solution: sample the anisotropy directly and consider the mean of the samples to represent the albedo.</a:t>
            </a:r>
          </a:p>
          <a:p>
            <a:pPr marL="285750" indent="-285750" algn="l" fontAlgn="auto">
              <a:spcBef>
                <a:spcPts val="0"/>
              </a:spcBef>
              <a:spcAft>
                <a:spcPts val="0"/>
              </a:spcAft>
              <a:buFont typeface="Arial" pitchFamily="34" charset="0"/>
              <a:buChar char="•"/>
            </a:pPr>
            <a:endParaRPr lang="en-US" sz="1600" dirty="0" smtClean="0">
              <a:solidFill>
                <a:srgbClr val="000000"/>
              </a:solidFill>
              <a:latin typeface="Arial"/>
            </a:endParaRPr>
          </a:p>
          <a:p>
            <a:pPr marL="285750" indent="-285750" algn="l" fontAlgn="auto">
              <a:spcBef>
                <a:spcPts val="0"/>
              </a:spcBef>
              <a:spcAft>
                <a:spcPts val="0"/>
              </a:spcAft>
              <a:buFont typeface="Arial" pitchFamily="34" charset="0"/>
              <a:buChar char="•"/>
            </a:pPr>
            <a:r>
              <a:rPr lang="en-US" sz="1600" dirty="0" smtClean="0">
                <a:solidFill>
                  <a:srgbClr val="000000"/>
                </a:solidFill>
                <a:latin typeface="Arial"/>
              </a:rPr>
              <a:t>The strategy works if we have enough samples of the BRDF…which fortunately is the case when using AVHRR in the high latitudes </a:t>
            </a:r>
            <a:r>
              <a:rPr lang="en-US" sz="1400" dirty="0" smtClean="0">
                <a:solidFill>
                  <a:srgbClr val="000000"/>
                </a:solidFill>
                <a:latin typeface="Arial"/>
              </a:rPr>
              <a:t>(where snow exists)!</a:t>
            </a:r>
            <a:endParaRPr lang="en-US" sz="1400" dirty="0">
              <a:solidFill>
                <a:srgbClr val="000000"/>
              </a:solidFill>
              <a:latin typeface="Arial"/>
            </a:endParaRPr>
          </a:p>
        </p:txBody>
      </p:sp>
      <p:pic>
        <p:nvPicPr>
          <p:cNvPr id="1026" name="Picture 2" descr="D:\ClimateSAF_dokumentit\SCOPECM\sampling_geometry_multiple_platforms_v2.png"/>
          <p:cNvPicPr>
            <a:picLocks noChangeAspect="1" noChangeArrowheads="1"/>
          </p:cNvPicPr>
          <p:nvPr/>
        </p:nvPicPr>
        <p:blipFill rotWithShape="1">
          <a:blip r:embed="rId4">
            <a:extLst>
              <a:ext uri="{28A0092B-C50C-407E-A947-70E740481C1C}">
                <a14:useLocalDpi xmlns:a14="http://schemas.microsoft.com/office/drawing/2010/main" val="0"/>
              </a:ext>
            </a:extLst>
          </a:blip>
          <a:srcRect l="28520" t="21621" r="29091" b="9406"/>
          <a:stretch/>
        </p:blipFill>
        <p:spPr bwMode="auto">
          <a:xfrm>
            <a:off x="35496" y="3624738"/>
            <a:ext cx="2747915" cy="3260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1960" y="5733256"/>
            <a:ext cx="4536504" cy="461665"/>
          </a:xfrm>
          <a:prstGeom prst="rect">
            <a:avLst/>
          </a:prstGeom>
          <a:noFill/>
        </p:spPr>
        <p:txBody>
          <a:bodyPr wrap="square" rtlCol="0">
            <a:spAutoFit/>
          </a:bodyPr>
          <a:lstStyle/>
          <a:p>
            <a:pPr algn="l" fontAlgn="auto">
              <a:spcBef>
                <a:spcPts val="0"/>
              </a:spcBef>
              <a:spcAft>
                <a:spcPts val="0"/>
              </a:spcAft>
            </a:pPr>
            <a:r>
              <a:rPr lang="en-US" sz="1200" dirty="0" smtClean="0">
                <a:solidFill>
                  <a:srgbClr val="000000"/>
                </a:solidFill>
                <a:latin typeface="Arial"/>
              </a:rPr>
              <a:t>Reflectance sampling distribution at Summit Camp, Greenland Ice Sheet, summer 2005</a:t>
            </a:r>
            <a:endParaRPr lang="en-US" sz="1200" dirty="0">
              <a:solidFill>
                <a:srgbClr val="000000"/>
              </a:solidFill>
              <a:latin typeface="Arial"/>
            </a:endParaRPr>
          </a:p>
        </p:txBody>
      </p:sp>
      <p:sp>
        <p:nvSpPr>
          <p:cNvPr id="5" name="Fußzeilenplatzhalter 4"/>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6" name="Foliennummernplatzhalter 5"/>
          <p:cNvSpPr>
            <a:spLocks noGrp="1"/>
          </p:cNvSpPr>
          <p:nvPr>
            <p:ph type="sldNum" sz="quarter" idx="12"/>
          </p:nvPr>
        </p:nvSpPr>
        <p:spPr/>
        <p:txBody>
          <a:bodyPr/>
          <a:lstStyle/>
          <a:p>
            <a:fld id="{E8567117-DBC0-400B-B1CD-3482E7E6CBCE}" type="slidenum">
              <a:rPr lang="fi-FI" smtClean="0">
                <a:solidFill>
                  <a:srgbClr val="000000"/>
                </a:solidFill>
              </a:rPr>
              <a:pPr/>
              <a:t>32</a:t>
            </a:fld>
            <a:endParaRPr lang="fi-FI">
              <a:solidFill>
                <a:srgbClr val="000000"/>
              </a:solidFill>
            </a:endParaRPr>
          </a:p>
        </p:txBody>
      </p:sp>
    </p:spTree>
    <p:extLst>
      <p:ext uri="{BB962C8B-B14F-4D97-AF65-F5344CB8AC3E}">
        <p14:creationId xmlns:p14="http://schemas.microsoft.com/office/powerpoint/2010/main" val="2150823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569912"/>
          </a:xfrm>
        </p:spPr>
        <p:txBody>
          <a:bodyPr/>
          <a:lstStyle/>
          <a:p>
            <a:pPr algn="ctr"/>
            <a:r>
              <a:rPr lang="en-US" noProof="0" dirty="0" smtClean="0"/>
              <a:t>3. Narrow-to-broadband conversion</a:t>
            </a:r>
            <a:endParaRPr lang="en-US" noProof="0" dirty="0"/>
          </a:p>
        </p:txBody>
      </p:sp>
      <p:grpSp>
        <p:nvGrpSpPr>
          <p:cNvPr id="8" name="Group 7"/>
          <p:cNvGrpSpPr/>
          <p:nvPr/>
        </p:nvGrpSpPr>
        <p:grpSpPr>
          <a:xfrm>
            <a:off x="107504" y="2348880"/>
            <a:ext cx="5913240" cy="4464496"/>
            <a:chOff x="251520" y="1988840"/>
            <a:chExt cx="5913240" cy="4464496"/>
          </a:xfrm>
        </p:grpSpPr>
        <p:pic>
          <p:nvPicPr>
            <p:cNvPr id="2050" name="Picture 2" descr="D:\Summit 2010 RASCALS\FMI report\RASCALS_report\mean_refl_spectra_1712ut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5913240"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1763688" y="2204864"/>
              <a:ext cx="288032" cy="2952328"/>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5" name="Rectangle 4"/>
            <p:cNvSpPr/>
            <p:nvPr/>
          </p:nvSpPr>
          <p:spPr bwMode="auto">
            <a:xfrm>
              <a:off x="2267744" y="2204864"/>
              <a:ext cx="447239" cy="2952328"/>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6" name="Rounded Rectangle 5"/>
            <p:cNvSpPr/>
            <p:nvPr/>
          </p:nvSpPr>
          <p:spPr bwMode="auto">
            <a:xfrm>
              <a:off x="1763688" y="5733256"/>
              <a:ext cx="914400" cy="72008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hangingPunct="0">
                <a:spcBef>
                  <a:spcPct val="0"/>
                </a:spcBef>
              </a:pPr>
              <a:r>
                <a:rPr lang="fi-FI" sz="1100" dirty="0" smtClean="0">
                  <a:solidFill>
                    <a:srgbClr val="000000"/>
                  </a:solidFill>
                </a:rPr>
                <a:t>AVHRR </a:t>
              </a:r>
              <a:r>
                <a:rPr lang="fi-FI" sz="1100" dirty="0" err="1" smtClean="0">
                  <a:solidFill>
                    <a:srgbClr val="000000"/>
                  </a:solidFill>
                </a:rPr>
                <a:t>channels</a:t>
              </a:r>
              <a:r>
                <a:rPr lang="fi-FI" sz="1100" dirty="0" smtClean="0">
                  <a:solidFill>
                    <a:srgbClr val="000000"/>
                  </a:solidFill>
                </a:rPr>
                <a:t> 1 &amp; 2</a:t>
              </a:r>
            </a:p>
          </p:txBody>
        </p:sp>
        <p:sp>
          <p:nvSpPr>
            <p:cNvPr id="7" name="Up Arrow 6"/>
            <p:cNvSpPr/>
            <p:nvPr/>
          </p:nvSpPr>
          <p:spPr bwMode="auto">
            <a:xfrm>
              <a:off x="1713968" y="5208048"/>
              <a:ext cx="387471" cy="47435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sp>
          <p:nvSpPr>
            <p:cNvPr id="9" name="Up Arrow 8"/>
            <p:cNvSpPr/>
            <p:nvPr/>
          </p:nvSpPr>
          <p:spPr bwMode="auto">
            <a:xfrm>
              <a:off x="2267860" y="5208048"/>
              <a:ext cx="387471" cy="474352"/>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l" eaLnBrk="0" hangingPunct="0">
                <a:spcBef>
                  <a:spcPct val="0"/>
                </a:spcBef>
              </a:pPr>
              <a:endParaRPr lang="fi-FI" sz="1800" smtClean="0">
                <a:solidFill>
                  <a:srgbClr val="000000"/>
                </a:solidFill>
              </a:endParaRPr>
            </a:p>
          </p:txBody>
        </p:sp>
      </p:grpSp>
      <p:sp>
        <p:nvSpPr>
          <p:cNvPr id="10" name="TextBox 9"/>
          <p:cNvSpPr txBox="1"/>
          <p:nvPr/>
        </p:nvSpPr>
        <p:spPr>
          <a:xfrm>
            <a:off x="6156176" y="2348880"/>
            <a:ext cx="2880321" cy="4124206"/>
          </a:xfrm>
          <a:prstGeom prst="rect">
            <a:avLst/>
          </a:prstGeom>
          <a:noFill/>
        </p:spPr>
        <p:txBody>
          <a:bodyPr wrap="square" rtlCol="0">
            <a:spAutoFit/>
          </a:bodyPr>
          <a:lstStyle/>
          <a:p>
            <a:pPr algn="l" fontAlgn="auto">
              <a:spcBef>
                <a:spcPts val="0"/>
              </a:spcBef>
              <a:spcAft>
                <a:spcPts val="0"/>
              </a:spcAft>
            </a:pPr>
            <a:r>
              <a:rPr lang="en-US" sz="1800" dirty="0" smtClean="0">
                <a:solidFill>
                  <a:srgbClr val="000000"/>
                </a:solidFill>
                <a:latin typeface="Arial"/>
              </a:rPr>
              <a:t>NTBC algorithms separated by instrument (SEVIRI / AVHRR) and land cover (vegetation, snow, water)</a:t>
            </a:r>
          </a:p>
          <a:p>
            <a:pPr algn="l" fontAlgn="auto">
              <a:spcBef>
                <a:spcPts val="0"/>
              </a:spcBef>
              <a:spcAft>
                <a:spcPts val="0"/>
              </a:spcAft>
            </a:pPr>
            <a:endParaRPr lang="en-US" sz="1800" dirty="0" smtClean="0">
              <a:solidFill>
                <a:srgbClr val="000000"/>
              </a:solidFill>
              <a:latin typeface="Arial"/>
            </a:endParaRPr>
          </a:p>
          <a:p>
            <a:pPr algn="l" fontAlgn="auto">
              <a:spcBef>
                <a:spcPts val="0"/>
              </a:spcBef>
              <a:spcAft>
                <a:spcPts val="0"/>
              </a:spcAft>
            </a:pPr>
            <a:r>
              <a:rPr lang="en-US" sz="1400" dirty="0" smtClean="0">
                <a:solidFill>
                  <a:srgbClr val="000000"/>
                </a:solidFill>
                <a:latin typeface="Arial"/>
              </a:rPr>
              <a:t>Vegetation-AVHRR:</a:t>
            </a:r>
          </a:p>
          <a:p>
            <a:pPr algn="l" fontAlgn="auto">
              <a:spcBef>
                <a:spcPts val="0"/>
              </a:spcBef>
              <a:spcAft>
                <a:spcPts val="0"/>
              </a:spcAft>
            </a:pPr>
            <a:r>
              <a:rPr lang="en-US" sz="1400" dirty="0" smtClean="0">
                <a:solidFill>
                  <a:srgbClr val="000000"/>
                </a:solidFill>
                <a:latin typeface="Arial"/>
              </a:rPr>
              <a:t>Liang (2000)</a:t>
            </a:r>
          </a:p>
          <a:p>
            <a:pPr algn="l" fontAlgn="auto">
              <a:spcBef>
                <a:spcPts val="0"/>
              </a:spcBef>
              <a:spcAft>
                <a:spcPts val="0"/>
              </a:spcAft>
            </a:pPr>
            <a:endParaRPr lang="en-US" sz="1400" dirty="0" smtClean="0">
              <a:solidFill>
                <a:srgbClr val="000000"/>
              </a:solidFill>
              <a:latin typeface="Arial"/>
            </a:endParaRPr>
          </a:p>
          <a:p>
            <a:pPr algn="l" fontAlgn="auto">
              <a:spcBef>
                <a:spcPts val="0"/>
              </a:spcBef>
              <a:spcAft>
                <a:spcPts val="0"/>
              </a:spcAft>
            </a:pPr>
            <a:r>
              <a:rPr lang="en-US" sz="1400" dirty="0" smtClean="0">
                <a:solidFill>
                  <a:srgbClr val="000000"/>
                </a:solidFill>
                <a:latin typeface="Arial"/>
              </a:rPr>
              <a:t>Vegetation-SEVIRI:</a:t>
            </a:r>
          </a:p>
          <a:p>
            <a:pPr algn="l" fontAlgn="auto">
              <a:spcBef>
                <a:spcPts val="0"/>
              </a:spcBef>
              <a:spcAft>
                <a:spcPts val="0"/>
              </a:spcAft>
            </a:pPr>
            <a:r>
              <a:rPr lang="en-US" sz="1400" dirty="0" smtClean="0">
                <a:solidFill>
                  <a:srgbClr val="000000"/>
                </a:solidFill>
                <a:latin typeface="Arial"/>
              </a:rPr>
              <a:t>Van </a:t>
            </a:r>
            <a:r>
              <a:rPr lang="en-US" sz="1400" dirty="0" err="1" smtClean="0">
                <a:solidFill>
                  <a:srgbClr val="000000"/>
                </a:solidFill>
                <a:latin typeface="Arial"/>
              </a:rPr>
              <a:t>Leeuwen</a:t>
            </a:r>
            <a:r>
              <a:rPr lang="en-US" sz="1400" dirty="0" smtClean="0">
                <a:solidFill>
                  <a:srgbClr val="000000"/>
                </a:solidFill>
                <a:latin typeface="Arial"/>
              </a:rPr>
              <a:t> &amp; </a:t>
            </a:r>
            <a:r>
              <a:rPr lang="en-US" sz="1400" dirty="0" err="1" smtClean="0">
                <a:solidFill>
                  <a:srgbClr val="000000"/>
                </a:solidFill>
                <a:latin typeface="Arial"/>
              </a:rPr>
              <a:t>Roujean</a:t>
            </a:r>
            <a:r>
              <a:rPr lang="en-US" sz="1400" dirty="0" smtClean="0">
                <a:solidFill>
                  <a:srgbClr val="000000"/>
                </a:solidFill>
                <a:latin typeface="Arial"/>
              </a:rPr>
              <a:t> (2002)</a:t>
            </a:r>
          </a:p>
          <a:p>
            <a:pPr algn="l" fontAlgn="auto">
              <a:spcBef>
                <a:spcPts val="0"/>
              </a:spcBef>
              <a:spcAft>
                <a:spcPts val="0"/>
              </a:spcAft>
            </a:pPr>
            <a:endParaRPr lang="en-US" sz="1400" dirty="0" smtClean="0">
              <a:solidFill>
                <a:srgbClr val="000000"/>
              </a:solidFill>
              <a:latin typeface="Arial"/>
            </a:endParaRPr>
          </a:p>
          <a:p>
            <a:pPr algn="l" fontAlgn="auto">
              <a:spcBef>
                <a:spcPts val="0"/>
              </a:spcBef>
              <a:spcAft>
                <a:spcPts val="0"/>
              </a:spcAft>
            </a:pPr>
            <a:r>
              <a:rPr lang="en-US" sz="1400" dirty="0" smtClean="0">
                <a:solidFill>
                  <a:srgbClr val="000000"/>
                </a:solidFill>
                <a:latin typeface="Arial"/>
              </a:rPr>
              <a:t>Snow:</a:t>
            </a:r>
          </a:p>
          <a:p>
            <a:pPr algn="l" fontAlgn="auto">
              <a:spcBef>
                <a:spcPts val="0"/>
              </a:spcBef>
              <a:spcAft>
                <a:spcPts val="0"/>
              </a:spcAft>
            </a:pPr>
            <a:r>
              <a:rPr lang="en-US" sz="1400" dirty="0" err="1" smtClean="0">
                <a:solidFill>
                  <a:srgbClr val="000000"/>
                </a:solidFill>
                <a:latin typeface="Arial"/>
              </a:rPr>
              <a:t>Xiong</a:t>
            </a:r>
            <a:r>
              <a:rPr lang="en-US" sz="1400" dirty="0" smtClean="0">
                <a:solidFill>
                  <a:srgbClr val="000000"/>
                </a:solidFill>
                <a:latin typeface="Arial"/>
              </a:rPr>
              <a:t> et al. (2002)</a:t>
            </a:r>
          </a:p>
          <a:p>
            <a:pPr algn="l" fontAlgn="auto">
              <a:spcBef>
                <a:spcPts val="0"/>
              </a:spcBef>
              <a:spcAft>
                <a:spcPts val="0"/>
              </a:spcAft>
            </a:pPr>
            <a:endParaRPr lang="en-US" sz="1400" dirty="0" smtClean="0">
              <a:solidFill>
                <a:srgbClr val="000000"/>
              </a:solidFill>
              <a:latin typeface="Arial"/>
            </a:endParaRPr>
          </a:p>
          <a:p>
            <a:pPr algn="l" fontAlgn="auto">
              <a:spcBef>
                <a:spcPts val="0"/>
              </a:spcBef>
              <a:spcAft>
                <a:spcPts val="0"/>
              </a:spcAft>
            </a:pPr>
            <a:r>
              <a:rPr lang="en-US" sz="1400" dirty="0" smtClean="0">
                <a:solidFill>
                  <a:srgbClr val="000000"/>
                </a:solidFill>
                <a:latin typeface="Arial"/>
              </a:rPr>
              <a:t>Water (LUT-based):</a:t>
            </a:r>
          </a:p>
          <a:p>
            <a:pPr algn="l" fontAlgn="auto">
              <a:spcBef>
                <a:spcPts val="0"/>
              </a:spcBef>
              <a:spcAft>
                <a:spcPts val="0"/>
              </a:spcAft>
            </a:pPr>
            <a:r>
              <a:rPr lang="en-US" sz="1400" dirty="0" smtClean="0">
                <a:solidFill>
                  <a:srgbClr val="000000"/>
                </a:solidFill>
                <a:latin typeface="Arial"/>
              </a:rPr>
              <a:t>Jin et al. (2004) </a:t>
            </a:r>
            <a:endParaRPr lang="en-US" sz="1400" dirty="0">
              <a:solidFill>
                <a:srgbClr val="000000"/>
              </a:solidFill>
              <a:latin typeface="Arial"/>
            </a:endParaRPr>
          </a:p>
        </p:txBody>
      </p:sp>
      <p:sp>
        <p:nvSpPr>
          <p:cNvPr id="11" name="TextBox 10"/>
          <p:cNvSpPr txBox="1"/>
          <p:nvPr/>
        </p:nvSpPr>
        <p:spPr>
          <a:xfrm>
            <a:off x="179512" y="1628800"/>
            <a:ext cx="8856985" cy="523220"/>
          </a:xfrm>
          <a:prstGeom prst="rect">
            <a:avLst/>
          </a:prstGeom>
          <a:noFill/>
        </p:spPr>
        <p:txBody>
          <a:bodyPr wrap="square" rtlCol="0">
            <a:spAutoFit/>
          </a:bodyPr>
          <a:lstStyle/>
          <a:p>
            <a:pPr algn="l" fontAlgn="auto">
              <a:spcBef>
                <a:spcPts val="0"/>
              </a:spcBef>
              <a:spcAft>
                <a:spcPts val="0"/>
              </a:spcAft>
            </a:pPr>
            <a:r>
              <a:rPr lang="en-US" sz="1400" dirty="0" smtClean="0">
                <a:solidFill>
                  <a:srgbClr val="000000"/>
                </a:solidFill>
                <a:latin typeface="Arial"/>
              </a:rPr>
              <a:t>Satellite imagers cover only a part of the solar spectrum – algorithms needed to convert observed (spectral) albedo to full broadband albedo!</a:t>
            </a:r>
            <a:endParaRPr lang="en-US" sz="1400" dirty="0">
              <a:solidFill>
                <a:srgbClr val="000000"/>
              </a:solidFill>
              <a:latin typeface="Arial"/>
            </a:endParaRPr>
          </a:p>
        </p:txBody>
      </p:sp>
      <p:sp>
        <p:nvSpPr>
          <p:cNvPr id="4" name="Fußzeilenplatzhalter 3"/>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12" name="Foliennummernplatzhalter 11"/>
          <p:cNvSpPr>
            <a:spLocks noGrp="1"/>
          </p:cNvSpPr>
          <p:nvPr>
            <p:ph type="sldNum" sz="quarter" idx="12"/>
          </p:nvPr>
        </p:nvSpPr>
        <p:spPr/>
        <p:txBody>
          <a:bodyPr/>
          <a:lstStyle/>
          <a:p>
            <a:fld id="{E8567117-DBC0-400B-B1CD-3482E7E6CBCE}" type="slidenum">
              <a:rPr lang="fi-FI" smtClean="0">
                <a:solidFill>
                  <a:srgbClr val="000000"/>
                </a:solidFill>
              </a:rPr>
              <a:pPr/>
              <a:t>33</a:t>
            </a:fld>
            <a:endParaRPr lang="fi-FI">
              <a:solidFill>
                <a:srgbClr val="000000"/>
              </a:solidFill>
            </a:endParaRPr>
          </a:p>
        </p:txBody>
      </p:sp>
    </p:spTree>
    <p:extLst>
      <p:ext uri="{BB962C8B-B14F-4D97-AF65-F5344CB8AC3E}">
        <p14:creationId xmlns:p14="http://schemas.microsoft.com/office/powerpoint/2010/main" val="4060614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noProof="0" dirty="0" smtClean="0"/>
              <a:t>When all is said and done…</a:t>
            </a:r>
            <a:endParaRPr lang="en-US" noProof="0" dirty="0"/>
          </a:p>
        </p:txBody>
      </p:sp>
      <p:sp>
        <p:nvSpPr>
          <p:cNvPr id="3" name="TextBox 2"/>
          <p:cNvSpPr txBox="1"/>
          <p:nvPr/>
        </p:nvSpPr>
        <p:spPr>
          <a:xfrm>
            <a:off x="323528" y="2276872"/>
            <a:ext cx="8568952" cy="1477328"/>
          </a:xfrm>
          <a:prstGeom prst="rect">
            <a:avLst/>
          </a:prstGeom>
          <a:noFill/>
        </p:spPr>
        <p:txBody>
          <a:bodyPr wrap="square" rtlCol="0">
            <a:spAutoFit/>
          </a:bodyPr>
          <a:lstStyle/>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We have retrieved a broadband black-sky surface albedo for a satellite image*</a:t>
            </a:r>
          </a:p>
          <a:p>
            <a:pPr marL="285750" indent="-285750" algn="l" fontAlgn="auto">
              <a:spcBef>
                <a:spcPts val="0"/>
              </a:spcBef>
              <a:spcAft>
                <a:spcPts val="0"/>
              </a:spcAft>
              <a:buFont typeface="Arial" pitchFamily="34" charset="0"/>
              <a:buChar char="•"/>
            </a:pPr>
            <a:endParaRPr lang="en-US" sz="1800" dirty="0" smtClean="0">
              <a:solidFill>
                <a:srgbClr val="000000"/>
              </a:solidFill>
              <a:latin typeface="Arial"/>
            </a:endParaRPr>
          </a:p>
          <a:p>
            <a:pPr marL="285750" indent="-285750" algn="l" fontAlgn="auto">
              <a:spcBef>
                <a:spcPts val="0"/>
              </a:spcBef>
              <a:spcAft>
                <a:spcPts val="0"/>
              </a:spcAft>
              <a:buFont typeface="Arial" pitchFamily="34" charset="0"/>
              <a:buChar char="•"/>
            </a:pPr>
            <a:r>
              <a:rPr lang="en-US" sz="1800" dirty="0" smtClean="0">
                <a:solidFill>
                  <a:srgbClr val="000000"/>
                </a:solidFill>
                <a:latin typeface="Arial"/>
              </a:rPr>
              <a:t>The instantaneous images are then projected into a common map grid and averaged over a pentad/week/month to create the product we distribute to You, the user.</a:t>
            </a:r>
            <a:endParaRPr lang="en-US" sz="1800" dirty="0">
              <a:solidFill>
                <a:srgbClr val="000000"/>
              </a:solidFill>
              <a:latin typeface="Arial"/>
            </a:endParaRPr>
          </a:p>
        </p:txBody>
      </p:sp>
      <p:sp>
        <p:nvSpPr>
          <p:cNvPr id="4" name="TextBox 3"/>
          <p:cNvSpPr txBox="1"/>
          <p:nvPr/>
        </p:nvSpPr>
        <p:spPr>
          <a:xfrm>
            <a:off x="6660232" y="6158408"/>
            <a:ext cx="2116925" cy="400110"/>
          </a:xfrm>
          <a:prstGeom prst="rect">
            <a:avLst/>
          </a:prstGeom>
          <a:noFill/>
        </p:spPr>
        <p:txBody>
          <a:bodyPr wrap="square" rtlCol="0">
            <a:spAutoFit/>
          </a:bodyPr>
          <a:lstStyle/>
          <a:p>
            <a:pPr algn="l" fontAlgn="auto">
              <a:spcBef>
                <a:spcPts val="0"/>
              </a:spcBef>
              <a:spcAft>
                <a:spcPts val="0"/>
              </a:spcAft>
            </a:pPr>
            <a:r>
              <a:rPr lang="en-US" sz="1000" dirty="0" smtClean="0">
                <a:solidFill>
                  <a:srgbClr val="000000"/>
                </a:solidFill>
                <a:latin typeface="Arial"/>
              </a:rPr>
              <a:t>* Multiple images required for a robust snow albedo retrieval</a:t>
            </a:r>
            <a:endParaRPr lang="en-US" sz="1000" dirty="0">
              <a:solidFill>
                <a:srgbClr val="000000"/>
              </a:solidFill>
              <a:latin typeface="Arial"/>
            </a:endParaRPr>
          </a:p>
        </p:txBody>
      </p:sp>
      <p:pic>
        <p:nvPicPr>
          <p:cNvPr id="5122" name="Picture 2" descr="E:\GACSAL_ed1_v2_npole\quicklooks\gacsal_npole_ed1_mm_2007_08_QM.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42" r="7926" b="7893"/>
          <a:stretch/>
        </p:blipFill>
        <p:spPr bwMode="auto">
          <a:xfrm>
            <a:off x="2519903" y="3573016"/>
            <a:ext cx="3780289" cy="3252434"/>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6" name="Foliennummernplatzhalter 5"/>
          <p:cNvSpPr>
            <a:spLocks noGrp="1"/>
          </p:cNvSpPr>
          <p:nvPr>
            <p:ph type="sldNum" sz="quarter" idx="12"/>
          </p:nvPr>
        </p:nvSpPr>
        <p:spPr/>
        <p:txBody>
          <a:bodyPr/>
          <a:lstStyle/>
          <a:p>
            <a:fld id="{E8567117-DBC0-400B-B1CD-3482E7E6CBCE}" type="slidenum">
              <a:rPr lang="fi-FI" smtClean="0">
                <a:solidFill>
                  <a:srgbClr val="000000"/>
                </a:solidFill>
              </a:rPr>
              <a:pPr/>
              <a:t>34</a:t>
            </a:fld>
            <a:endParaRPr lang="fi-FI">
              <a:solidFill>
                <a:srgbClr val="000000"/>
              </a:solidFill>
            </a:endParaRPr>
          </a:p>
        </p:txBody>
      </p:sp>
    </p:spTree>
    <p:extLst>
      <p:ext uri="{BB962C8B-B14F-4D97-AF65-F5344CB8AC3E}">
        <p14:creationId xmlns:p14="http://schemas.microsoft.com/office/powerpoint/2010/main" val="889022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569912"/>
          </a:xfrm>
        </p:spPr>
        <p:txBody>
          <a:bodyPr/>
          <a:lstStyle/>
          <a:p>
            <a:r>
              <a:rPr lang="en-US" noProof="0" dirty="0" smtClean="0"/>
              <a:t>Limitations of the algorithm</a:t>
            </a:r>
            <a:endParaRPr lang="en-US" noProof="0" dirty="0"/>
          </a:p>
        </p:txBody>
      </p:sp>
      <p:sp>
        <p:nvSpPr>
          <p:cNvPr id="3" name="TextBox 2"/>
          <p:cNvSpPr txBox="1"/>
          <p:nvPr/>
        </p:nvSpPr>
        <p:spPr>
          <a:xfrm>
            <a:off x="755576" y="1556792"/>
            <a:ext cx="8136904" cy="3416320"/>
          </a:xfrm>
          <a:prstGeom prst="rect">
            <a:avLst/>
          </a:prstGeom>
          <a:noFill/>
        </p:spPr>
        <p:txBody>
          <a:bodyPr wrap="square" rtlCol="0">
            <a:spAutoFit/>
          </a:bodyPr>
          <a:lstStyle/>
          <a:p>
            <a:pPr marL="342900" indent="-342900" algn="l" fontAlgn="auto">
              <a:spcBef>
                <a:spcPts val="0"/>
              </a:spcBef>
              <a:spcAft>
                <a:spcPts val="0"/>
              </a:spcAft>
              <a:buFont typeface="+mj-lt"/>
              <a:buAutoNum type="arabicPeriod"/>
            </a:pPr>
            <a:r>
              <a:rPr lang="en-US" sz="1800" dirty="0" smtClean="0">
                <a:solidFill>
                  <a:srgbClr val="000000"/>
                </a:solidFill>
                <a:latin typeface="Arial"/>
              </a:rPr>
              <a:t>Sun Zenith Angle of the scene has to be less than 70 degrees and the Viewing Zenith Angle (of the satellite) less than 60 degrees</a:t>
            </a:r>
          </a:p>
          <a:p>
            <a:pPr marL="800100" lvl="1" indent="-342900" algn="l" fontAlgn="auto">
              <a:spcBef>
                <a:spcPts val="0"/>
              </a:spcBef>
              <a:spcAft>
                <a:spcPts val="0"/>
              </a:spcAft>
              <a:buFont typeface="Arial" pitchFamily="34" charset="0"/>
              <a:buChar char="•"/>
            </a:pPr>
            <a:r>
              <a:rPr lang="en-US" sz="1800" dirty="0" smtClean="0">
                <a:solidFill>
                  <a:srgbClr val="000000"/>
                </a:solidFill>
                <a:latin typeface="Arial"/>
              </a:rPr>
              <a:t>Retrievals would be unreliable outside these bounds</a:t>
            </a:r>
          </a:p>
          <a:p>
            <a:pPr marL="342900" indent="-342900" algn="l" fontAlgn="auto">
              <a:spcBef>
                <a:spcPts val="0"/>
              </a:spcBef>
              <a:spcAft>
                <a:spcPts val="0"/>
              </a:spcAft>
              <a:buFont typeface="+mj-lt"/>
              <a:buAutoNum type="arabicPeriod"/>
            </a:pPr>
            <a:r>
              <a:rPr lang="en-US" sz="1800" dirty="0" smtClean="0">
                <a:solidFill>
                  <a:srgbClr val="000000"/>
                </a:solidFill>
                <a:latin typeface="Arial"/>
              </a:rPr>
              <a:t>Cloud masking errors do occur sporadically</a:t>
            </a:r>
          </a:p>
          <a:p>
            <a:pPr marL="800100" lvl="1" indent="-342900" algn="l" fontAlgn="auto">
              <a:spcBef>
                <a:spcPts val="0"/>
              </a:spcBef>
              <a:spcAft>
                <a:spcPts val="0"/>
              </a:spcAft>
              <a:buFont typeface="Arial" pitchFamily="34" charset="0"/>
              <a:buChar char="•"/>
            </a:pPr>
            <a:r>
              <a:rPr lang="en-US" sz="1800" dirty="0" smtClean="0">
                <a:solidFill>
                  <a:srgbClr val="000000"/>
                </a:solidFill>
                <a:latin typeface="Arial"/>
              </a:rPr>
              <a:t>Cloud reflectance propagates into an albedo ”retrieval”</a:t>
            </a:r>
          </a:p>
          <a:p>
            <a:pPr marL="342900" indent="-342900" algn="l" fontAlgn="auto">
              <a:spcBef>
                <a:spcPts val="0"/>
              </a:spcBef>
              <a:spcAft>
                <a:spcPts val="0"/>
              </a:spcAft>
              <a:buFont typeface="+mj-lt"/>
              <a:buAutoNum type="arabicPeriod"/>
            </a:pPr>
            <a:r>
              <a:rPr lang="en-US" sz="1800" dirty="0" smtClean="0">
                <a:solidFill>
                  <a:srgbClr val="000000"/>
                </a:solidFill>
                <a:latin typeface="Arial"/>
              </a:rPr>
              <a:t>Aerosols and O3 concentrations currently constant in retrievals</a:t>
            </a:r>
          </a:p>
          <a:p>
            <a:pPr marL="800100" lvl="1" indent="-342900" algn="l" fontAlgn="auto">
              <a:spcBef>
                <a:spcPts val="0"/>
              </a:spcBef>
              <a:spcAft>
                <a:spcPts val="0"/>
              </a:spcAft>
              <a:buFont typeface="Arial" pitchFamily="34" charset="0"/>
              <a:buChar char="•"/>
            </a:pPr>
            <a:r>
              <a:rPr lang="en-US" sz="1800" dirty="0" smtClean="0">
                <a:solidFill>
                  <a:srgbClr val="000000"/>
                </a:solidFill>
                <a:latin typeface="Arial"/>
              </a:rPr>
              <a:t>Increased uncertainty over areas where AOD is high (see figure below)</a:t>
            </a:r>
          </a:p>
          <a:p>
            <a:pPr marL="800100" lvl="1" indent="-342900" algn="l" fontAlgn="auto">
              <a:spcBef>
                <a:spcPts val="0"/>
              </a:spcBef>
              <a:spcAft>
                <a:spcPts val="0"/>
              </a:spcAft>
              <a:buFont typeface="Arial" pitchFamily="34" charset="0"/>
              <a:buChar char="•"/>
            </a:pPr>
            <a:r>
              <a:rPr lang="en-US" sz="1800" dirty="0" smtClean="0">
                <a:solidFill>
                  <a:srgbClr val="000000"/>
                </a:solidFill>
                <a:latin typeface="Arial"/>
              </a:rPr>
              <a:t>O3 effect is much smaller than the aerosol effect</a:t>
            </a:r>
          </a:p>
          <a:p>
            <a:pPr marL="342900" indent="-342900" algn="l" fontAlgn="auto">
              <a:spcBef>
                <a:spcPts val="0"/>
              </a:spcBef>
              <a:spcAft>
                <a:spcPts val="0"/>
              </a:spcAft>
              <a:buFont typeface="+mj-lt"/>
              <a:buAutoNum type="arabicPeriod"/>
            </a:pPr>
            <a:r>
              <a:rPr lang="en-US" sz="1800" dirty="0" smtClean="0">
                <a:solidFill>
                  <a:srgbClr val="000000"/>
                </a:solidFill>
                <a:latin typeface="Arial"/>
              </a:rPr>
              <a:t>Coarse resolution (15 km</a:t>
            </a:r>
            <a:r>
              <a:rPr lang="en-US" sz="1800" baseline="30000" dirty="0" smtClean="0">
                <a:solidFill>
                  <a:srgbClr val="000000"/>
                </a:solidFill>
                <a:latin typeface="Arial"/>
              </a:rPr>
              <a:t>2</a:t>
            </a:r>
            <a:r>
              <a:rPr lang="en-US" sz="1800" dirty="0" smtClean="0">
                <a:solidFill>
                  <a:srgbClr val="000000"/>
                </a:solidFill>
                <a:latin typeface="Arial"/>
              </a:rPr>
              <a:t>, 0.25 degrees, 25 km</a:t>
            </a:r>
            <a:r>
              <a:rPr lang="en-US" sz="1800" baseline="30000" dirty="0" smtClean="0">
                <a:solidFill>
                  <a:srgbClr val="000000"/>
                </a:solidFill>
                <a:latin typeface="Arial"/>
              </a:rPr>
              <a:t>2)</a:t>
            </a:r>
            <a:r>
              <a:rPr lang="en-US" sz="1800" dirty="0" smtClean="0">
                <a:solidFill>
                  <a:srgbClr val="000000"/>
                </a:solidFill>
                <a:latin typeface="Arial"/>
              </a:rPr>
              <a:t> may not allow for accurate small-scale studies</a:t>
            </a:r>
          </a:p>
          <a:p>
            <a:pPr marL="800100" lvl="1" indent="-342900" algn="l" fontAlgn="auto">
              <a:spcBef>
                <a:spcPts val="0"/>
              </a:spcBef>
              <a:spcAft>
                <a:spcPts val="0"/>
              </a:spcAft>
              <a:buFont typeface="Arial" pitchFamily="34" charset="0"/>
              <a:buChar char="•"/>
            </a:pPr>
            <a:endParaRPr lang="fi-FI" sz="1800" dirty="0">
              <a:solidFill>
                <a:srgbClr val="000000"/>
              </a:solidFill>
              <a:latin typeface="Arial"/>
            </a:endParaRPr>
          </a:p>
        </p:txBody>
      </p:sp>
      <p:pic>
        <p:nvPicPr>
          <p:cNvPr id="6146" name="Picture 2" descr="D:\GACSAL\SMAC_sensitivity_study\MISR_AOD_555nm_jan_dec_average_2010.png"/>
          <p:cNvPicPr>
            <a:picLocks noChangeAspect="1" noChangeArrowheads="1"/>
          </p:cNvPicPr>
          <p:nvPr/>
        </p:nvPicPr>
        <p:blipFill rotWithShape="1">
          <a:blip r:embed="rId2">
            <a:extLst>
              <a:ext uri="{28A0092B-C50C-407E-A947-70E740481C1C}">
                <a14:useLocalDpi xmlns:a14="http://schemas.microsoft.com/office/drawing/2010/main" val="0"/>
              </a:ext>
            </a:extLst>
          </a:blip>
          <a:srcRect l="8902" t="15261" r="4032" b="19636"/>
          <a:stretch/>
        </p:blipFill>
        <p:spPr bwMode="auto">
          <a:xfrm>
            <a:off x="4283968" y="4358120"/>
            <a:ext cx="4790410" cy="2499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1600" y="5554106"/>
            <a:ext cx="2592288" cy="923330"/>
          </a:xfrm>
          <a:prstGeom prst="rect">
            <a:avLst/>
          </a:prstGeom>
          <a:solidFill>
            <a:schemeClr val="accent1"/>
          </a:solidFill>
        </p:spPr>
        <p:txBody>
          <a:bodyPr wrap="square" rtlCol="0">
            <a:spAutoFit/>
          </a:bodyPr>
          <a:lstStyle/>
          <a:p>
            <a:pPr algn="l" fontAlgn="auto">
              <a:spcBef>
                <a:spcPts val="0"/>
              </a:spcBef>
              <a:spcAft>
                <a:spcPts val="0"/>
              </a:spcAft>
            </a:pPr>
            <a:r>
              <a:rPr lang="en-US" sz="1800" dirty="0" smtClean="0">
                <a:solidFill>
                  <a:srgbClr val="000000"/>
                </a:solidFill>
                <a:latin typeface="Arial"/>
              </a:rPr>
              <a:t>Problems using SAL?</a:t>
            </a:r>
          </a:p>
          <a:p>
            <a:pPr algn="l" fontAlgn="auto">
              <a:spcBef>
                <a:spcPts val="0"/>
              </a:spcBef>
              <a:spcAft>
                <a:spcPts val="0"/>
              </a:spcAft>
            </a:pPr>
            <a:r>
              <a:rPr lang="en-US" sz="1800" dirty="0" smtClean="0">
                <a:solidFill>
                  <a:srgbClr val="000000"/>
                </a:solidFill>
                <a:latin typeface="Arial"/>
              </a:rPr>
              <a:t>You can contact me at aku.riihela@fmi.fi</a:t>
            </a:r>
            <a:endParaRPr lang="en-US" sz="1800" dirty="0">
              <a:solidFill>
                <a:srgbClr val="000000"/>
              </a:solidFill>
              <a:latin typeface="Arial"/>
            </a:endParaRPr>
          </a:p>
        </p:txBody>
      </p:sp>
      <p:sp>
        <p:nvSpPr>
          <p:cNvPr id="5" name="Fußzeilenplatzhalter 4"/>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6" name="Foliennummernplatzhalter 5"/>
          <p:cNvSpPr>
            <a:spLocks noGrp="1"/>
          </p:cNvSpPr>
          <p:nvPr>
            <p:ph type="sldNum" sz="quarter" idx="12"/>
          </p:nvPr>
        </p:nvSpPr>
        <p:spPr/>
        <p:txBody>
          <a:bodyPr/>
          <a:lstStyle/>
          <a:p>
            <a:fld id="{E8567117-DBC0-400B-B1CD-3482E7E6CBCE}" type="slidenum">
              <a:rPr lang="fi-FI" smtClean="0">
                <a:solidFill>
                  <a:srgbClr val="000000"/>
                </a:solidFill>
              </a:rPr>
              <a:pPr/>
              <a:t>35</a:t>
            </a:fld>
            <a:endParaRPr lang="fi-FI">
              <a:solidFill>
                <a:srgbClr val="000000"/>
              </a:solidFill>
            </a:endParaRPr>
          </a:p>
        </p:txBody>
      </p:sp>
    </p:spTree>
    <p:extLst>
      <p:ext uri="{BB962C8B-B14F-4D97-AF65-F5344CB8AC3E}">
        <p14:creationId xmlns:p14="http://schemas.microsoft.com/office/powerpoint/2010/main" val="3568499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aperit\Event week 2012\s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8" y="0"/>
            <a:ext cx="9158807" cy="6865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834494">
            <a:off x="2640044" y="2651044"/>
            <a:ext cx="4104456" cy="569912"/>
          </a:xfrm>
        </p:spPr>
        <p:txBody>
          <a:bodyPr/>
          <a:lstStyle/>
          <a:p>
            <a:r>
              <a:rPr lang="fi-FI" dirty="0" err="1" smtClean="0">
                <a:solidFill>
                  <a:schemeClr val="bg1"/>
                </a:solidFill>
                <a:latin typeface="Broadway" pitchFamily="82" charset="0"/>
              </a:rPr>
              <a:t>Thanks</a:t>
            </a:r>
            <a:r>
              <a:rPr lang="fi-FI" dirty="0" smtClean="0">
                <a:solidFill>
                  <a:schemeClr val="bg1"/>
                </a:solidFill>
                <a:latin typeface="Broadway" pitchFamily="82" charset="0"/>
              </a:rPr>
              <a:t> for </a:t>
            </a:r>
            <a:r>
              <a:rPr lang="fi-FI" dirty="0" err="1" smtClean="0">
                <a:solidFill>
                  <a:schemeClr val="bg1"/>
                </a:solidFill>
                <a:latin typeface="Broadway" pitchFamily="82" charset="0"/>
              </a:rPr>
              <a:t>tuning</a:t>
            </a:r>
            <a:r>
              <a:rPr lang="fi-FI" dirty="0" smtClean="0">
                <a:solidFill>
                  <a:schemeClr val="bg1"/>
                </a:solidFill>
                <a:latin typeface="Broadway" pitchFamily="82" charset="0"/>
              </a:rPr>
              <a:t> in</a:t>
            </a:r>
            <a:r>
              <a:rPr lang="fi-FI" dirty="0" smtClean="0">
                <a:solidFill>
                  <a:schemeClr val="bg1"/>
                </a:solidFill>
              </a:rPr>
              <a:t>!</a:t>
            </a:r>
            <a:endParaRPr lang="fi-FI" dirty="0">
              <a:solidFill>
                <a:schemeClr val="bg1"/>
              </a:solidFill>
            </a:endParaRPr>
          </a:p>
        </p:txBody>
      </p:sp>
      <p:sp>
        <p:nvSpPr>
          <p:cNvPr id="3" name="Footer Placeholder 2"/>
          <p:cNvSpPr>
            <a:spLocks noGrp="1"/>
          </p:cNvSpPr>
          <p:nvPr>
            <p:ph type="ftr" sz="quarter" idx="11"/>
          </p:nvPr>
        </p:nvSpPr>
        <p:spPr/>
        <p:txBody>
          <a:bodyPr/>
          <a:lstStyle/>
          <a:p>
            <a:r>
              <a:rPr lang="fi-FI" smtClean="0">
                <a:solidFill>
                  <a:srgbClr val="000000"/>
                </a:solidFill>
              </a:rPr>
              <a:t>CM SAF Event Week, Surface radiation retrieval</a:t>
            </a:r>
            <a:endParaRPr lang="fi-FI">
              <a:solidFill>
                <a:srgbClr val="000000"/>
              </a:solidFill>
            </a:endParaRPr>
          </a:p>
        </p:txBody>
      </p:sp>
      <p:sp>
        <p:nvSpPr>
          <p:cNvPr id="4" name="Slide Number Placeholder 3"/>
          <p:cNvSpPr>
            <a:spLocks noGrp="1"/>
          </p:cNvSpPr>
          <p:nvPr>
            <p:ph type="sldNum" sz="quarter" idx="12"/>
          </p:nvPr>
        </p:nvSpPr>
        <p:spPr/>
        <p:txBody>
          <a:bodyPr/>
          <a:lstStyle/>
          <a:p>
            <a:fld id="{E8567117-DBC0-400B-B1CD-3482E7E6CBCE}" type="slidenum">
              <a:rPr lang="fi-FI" smtClean="0">
                <a:solidFill>
                  <a:srgbClr val="000000"/>
                </a:solidFill>
              </a:rPr>
              <a:pPr/>
              <a:t>36</a:t>
            </a:fld>
            <a:endParaRPr lang="fi-FI">
              <a:solidFill>
                <a:srgbClr val="000000"/>
              </a:solidFill>
            </a:endParaRPr>
          </a:p>
        </p:txBody>
      </p:sp>
    </p:spTree>
    <p:extLst>
      <p:ext uri="{BB962C8B-B14F-4D97-AF65-F5344CB8AC3E}">
        <p14:creationId xmlns:p14="http://schemas.microsoft.com/office/powerpoint/2010/main" val="170215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en-US" sz="3600" dirty="0" smtClean="0"/>
              <a:t>Part I</a:t>
            </a:r>
            <a:br>
              <a:rPr lang="en-US" sz="3600" dirty="0" smtClean="0"/>
            </a:br>
            <a:r>
              <a:rPr lang="en-US" sz="3600" dirty="0" smtClean="0"/>
              <a:t>Surface radiation retrievals</a:t>
            </a:r>
            <a:endParaRPr lang="en-US" sz="3600" dirty="0"/>
          </a:p>
        </p:txBody>
      </p:sp>
      <p:sp>
        <p:nvSpPr>
          <p:cNvPr id="7" name="Untertitel 6"/>
          <p:cNvSpPr>
            <a:spLocks noGrp="1"/>
          </p:cNvSpPr>
          <p:nvPr>
            <p:ph type="subTitle" idx="1"/>
          </p:nvPr>
        </p:nvSpPr>
        <p:spPr>
          <a:xfrm>
            <a:off x="1259632" y="4797152"/>
            <a:ext cx="7429500" cy="1656184"/>
          </a:xfrm>
        </p:spPr>
        <p:txBody>
          <a:bodyPr/>
          <a:lstStyle/>
          <a:p>
            <a:r>
              <a:rPr lang="en-US" sz="2800" dirty="0" smtClean="0"/>
              <a:t>Rebekka Posselt </a:t>
            </a:r>
          </a:p>
          <a:p>
            <a:r>
              <a:rPr lang="en-US" sz="2800" dirty="0" smtClean="0"/>
              <a:t>(MeteoSwiss)</a:t>
            </a:r>
          </a:p>
          <a:p>
            <a:endParaRPr lang="en-US" sz="1800" dirty="0" smtClean="0"/>
          </a:p>
          <a:p>
            <a:r>
              <a:rPr lang="en-US" sz="1800" dirty="0" smtClean="0"/>
              <a:t>Contact me at: rebekka.posselt@meteoswiss.ch</a:t>
            </a:r>
            <a:endParaRPr lang="en-US" sz="1800"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8174">
            <a:off x="6351685" y="3817676"/>
            <a:ext cx="2012724" cy="2418652"/>
          </a:xfrm>
          <a:prstGeom prst="rect">
            <a:avLst/>
          </a:prstGeom>
          <a:effectLst>
            <a:glow rad="139700">
              <a:schemeClr val="accent3">
                <a:satMod val="175000"/>
                <a:alpha val="40000"/>
              </a:schemeClr>
            </a:glow>
            <a:softEdge rad="190500"/>
          </a:effectLst>
        </p:spPr>
      </p:pic>
    </p:spTree>
    <p:extLst>
      <p:ext uri="{BB962C8B-B14F-4D97-AF65-F5344CB8AC3E}">
        <p14:creationId xmlns:p14="http://schemas.microsoft.com/office/powerpoint/2010/main" val="4068528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Outline</a:t>
            </a:r>
            <a:endParaRPr lang="en-US" noProof="0"/>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5</a:t>
            </a:fld>
            <a:endParaRPr lang="de-CH" dirty="0"/>
          </a:p>
        </p:txBody>
      </p:sp>
      <p:sp>
        <p:nvSpPr>
          <p:cNvPr id="5" name="Inhaltsplatzhalter 4"/>
          <p:cNvSpPr>
            <a:spLocks noGrp="1"/>
          </p:cNvSpPr>
          <p:nvPr>
            <p:ph sz="quarter" idx="12"/>
          </p:nvPr>
        </p:nvSpPr>
        <p:spPr/>
        <p:txBody>
          <a:bodyPr/>
          <a:lstStyle/>
          <a:p>
            <a:pPr marL="0" indent="0">
              <a:buNone/>
            </a:pPr>
            <a:r>
              <a:rPr lang="en-US" b="1" noProof="0" dirty="0" smtClean="0"/>
              <a:t>PART I</a:t>
            </a:r>
          </a:p>
          <a:p>
            <a:pPr marL="0" indent="0">
              <a:buNone/>
            </a:pPr>
            <a:r>
              <a:rPr lang="en-US" noProof="0" dirty="0" smtClean="0"/>
              <a:t>Solar radiation (SIS, SID)</a:t>
            </a:r>
          </a:p>
          <a:p>
            <a:r>
              <a:rPr lang="en-US" b="1" u="sng" noProof="0" dirty="0" err="1" smtClean="0"/>
              <a:t>MagicSol</a:t>
            </a:r>
            <a:r>
              <a:rPr lang="en-US" b="1" u="sng" noProof="0" dirty="0" smtClean="0"/>
              <a:t> – Retrieval for historical radiation datasets</a:t>
            </a:r>
          </a:p>
          <a:p>
            <a:r>
              <a:rPr lang="en-US" noProof="0" dirty="0" err="1" smtClean="0">
                <a:solidFill>
                  <a:schemeClr val="bg1">
                    <a:lumMod val="65000"/>
                  </a:schemeClr>
                </a:solidFill>
              </a:rPr>
              <a:t>LookUpTable</a:t>
            </a:r>
            <a:r>
              <a:rPr lang="en-US" noProof="0" dirty="0" smtClean="0">
                <a:solidFill>
                  <a:schemeClr val="bg1">
                    <a:lumMod val="65000"/>
                  </a:schemeClr>
                </a:solidFill>
              </a:rPr>
              <a:t> radiation retrieval</a:t>
            </a:r>
          </a:p>
          <a:p>
            <a:endParaRPr lang="en-US" noProof="0" dirty="0" smtClean="0">
              <a:solidFill>
                <a:schemeClr val="bg1">
                  <a:lumMod val="65000"/>
                </a:schemeClr>
              </a:solidFill>
            </a:endParaRPr>
          </a:p>
          <a:p>
            <a:pPr marL="0" indent="0">
              <a:buNone/>
            </a:pPr>
            <a:r>
              <a:rPr lang="en-US" noProof="0" dirty="0" err="1" smtClean="0">
                <a:solidFill>
                  <a:schemeClr val="bg1">
                    <a:lumMod val="65000"/>
                  </a:schemeClr>
                </a:solidFill>
              </a:rPr>
              <a:t>Longwave</a:t>
            </a:r>
            <a:r>
              <a:rPr lang="en-US" noProof="0" dirty="0" smtClean="0">
                <a:solidFill>
                  <a:schemeClr val="bg1">
                    <a:lumMod val="65000"/>
                  </a:schemeClr>
                </a:solidFill>
              </a:rPr>
              <a:t> radiation (SDL)</a:t>
            </a:r>
          </a:p>
          <a:p>
            <a:r>
              <a:rPr lang="en-US" noProof="0" dirty="0" smtClean="0">
                <a:solidFill>
                  <a:schemeClr val="bg1">
                    <a:lumMod val="65000"/>
                  </a:schemeClr>
                </a:solidFill>
              </a:rPr>
              <a:t>AVHRR-CLARA (GAC) algorithm</a:t>
            </a:r>
            <a:r>
              <a:rPr lang="en-US" dirty="0"/>
              <a:t> </a:t>
            </a:r>
            <a:r>
              <a:rPr lang="en-US" dirty="0">
                <a:solidFill>
                  <a:schemeClr val="bg1">
                    <a:lumMod val="65000"/>
                  </a:schemeClr>
                </a:solidFill>
              </a:rPr>
              <a:t>(very short)</a:t>
            </a:r>
          </a:p>
          <a:p>
            <a:endParaRPr lang="en-US" noProof="0" dirty="0" smtClean="0">
              <a:solidFill>
                <a:schemeClr val="bg1">
                  <a:lumMod val="65000"/>
                </a:schemeClr>
              </a:solidFill>
            </a:endParaRPr>
          </a:p>
          <a:p>
            <a:pPr marL="0" indent="0">
              <a:buNone/>
            </a:pPr>
            <a:r>
              <a:rPr lang="en-US" b="1" dirty="0" smtClean="0">
                <a:solidFill>
                  <a:schemeClr val="bg1">
                    <a:lumMod val="65000"/>
                  </a:schemeClr>
                </a:solidFill>
              </a:rPr>
              <a:t>PART II</a:t>
            </a:r>
            <a:endParaRPr lang="en-US" b="1" noProof="0" dirty="0">
              <a:solidFill>
                <a:schemeClr val="bg1">
                  <a:lumMod val="65000"/>
                </a:schemeClr>
              </a:solidFill>
            </a:endParaRPr>
          </a:p>
          <a:p>
            <a:pPr marL="0" indent="0">
              <a:buNone/>
            </a:pPr>
            <a:r>
              <a:rPr lang="en-US" noProof="0" dirty="0" smtClean="0">
                <a:solidFill>
                  <a:schemeClr val="bg1">
                    <a:lumMod val="65000"/>
                  </a:schemeClr>
                </a:solidFill>
              </a:rPr>
              <a:t>Surface albedo (SAL</a:t>
            </a:r>
            <a:r>
              <a:rPr lang="en-US" dirty="0">
                <a:solidFill>
                  <a:schemeClr val="bg1">
                    <a:lumMod val="65000"/>
                  </a:schemeClr>
                </a:solidFill>
              </a:rPr>
              <a:t>)</a:t>
            </a:r>
            <a:endParaRPr lang="en-US" noProof="0" dirty="0" smtClean="0">
              <a:solidFill>
                <a:schemeClr val="bg1">
                  <a:lumMod val="65000"/>
                </a:schemeClr>
              </a:solidFill>
            </a:endParaRPr>
          </a:p>
        </p:txBody>
      </p:sp>
    </p:spTree>
    <p:extLst>
      <p:ext uri="{BB962C8B-B14F-4D97-AF65-F5344CB8AC3E}">
        <p14:creationId xmlns:p14="http://schemas.microsoft.com/office/powerpoint/2010/main" val="388797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6</a:t>
            </a:fld>
            <a:endParaRPr lang="de-CH" dirty="0"/>
          </a:p>
        </p:txBody>
      </p:sp>
      <p:sp>
        <p:nvSpPr>
          <p:cNvPr id="5" name="Inhaltsplatzhalter 4"/>
          <p:cNvSpPr>
            <a:spLocks noGrp="1"/>
          </p:cNvSpPr>
          <p:nvPr>
            <p:ph sz="quarter" idx="12"/>
          </p:nvPr>
        </p:nvSpPr>
        <p:spPr/>
        <p:txBody>
          <a:bodyPr/>
          <a:lstStyle/>
          <a:p>
            <a:r>
              <a:rPr lang="en-US" noProof="0" smtClean="0"/>
              <a:t>Historical = Meteosat 2 – 7 (1983 – 2005) </a:t>
            </a:r>
          </a:p>
          <a:p>
            <a:pPr marL="0" indent="0">
              <a:buNone/>
            </a:pPr>
            <a:r>
              <a:rPr lang="en-US" noProof="0" smtClean="0"/>
              <a:t>	        = MVIRI instrument</a:t>
            </a:r>
          </a:p>
          <a:p>
            <a:endParaRPr lang="en-US" noProof="0"/>
          </a:p>
          <a:p>
            <a:r>
              <a:rPr lang="en-US" noProof="0" smtClean="0"/>
              <a:t>Benefits: </a:t>
            </a:r>
          </a:p>
          <a:p>
            <a:pPr lvl="1"/>
            <a:r>
              <a:rPr lang="en-US" noProof="0" smtClean="0"/>
              <a:t>23 years of high resolution data </a:t>
            </a:r>
            <a:r>
              <a:rPr lang="en-US" noProof="0" smtClean="0">
                <a:sym typeface="Wingdings" pitchFamily="2" charset="2"/>
              </a:rPr>
              <a:t> climatology</a:t>
            </a:r>
          </a:p>
          <a:p>
            <a:pPr lvl="1"/>
            <a:endParaRPr lang="en-US" noProof="0" smtClean="0">
              <a:sym typeface="Wingdings" pitchFamily="2" charset="2"/>
            </a:endParaRPr>
          </a:p>
          <a:p>
            <a:r>
              <a:rPr lang="en-US" noProof="0" smtClean="0">
                <a:sym typeface="Wingdings" pitchFamily="2" charset="2"/>
              </a:rPr>
              <a:t>Challenges: </a:t>
            </a:r>
            <a:endParaRPr lang="en-US" noProof="0">
              <a:sym typeface="Wingdings" pitchFamily="2" charset="2"/>
            </a:endParaRPr>
          </a:p>
          <a:p>
            <a:pPr lvl="1"/>
            <a:r>
              <a:rPr lang="en-US" noProof="0"/>
              <a:t>Only three available channels (VIS, IR, WV)</a:t>
            </a:r>
          </a:p>
          <a:p>
            <a:pPr lvl="1"/>
            <a:r>
              <a:rPr lang="en-US" noProof="0" smtClean="0">
                <a:sym typeface="Wingdings" pitchFamily="2" charset="2"/>
              </a:rPr>
              <a:t>Satellite operations not designed for climate studies</a:t>
            </a:r>
          </a:p>
          <a:p>
            <a:pPr lvl="2"/>
            <a:r>
              <a:rPr lang="en-US" noProof="0" smtClean="0">
                <a:sym typeface="Wingdings" pitchFamily="2" charset="2"/>
              </a:rPr>
              <a:t>Different satellites (inhomogeneities)</a:t>
            </a:r>
          </a:p>
          <a:p>
            <a:pPr lvl="2"/>
            <a:r>
              <a:rPr lang="en-US" noProof="0">
                <a:sym typeface="Wingdings" pitchFamily="2" charset="2"/>
              </a:rPr>
              <a:t>P</a:t>
            </a:r>
            <a:r>
              <a:rPr lang="en-US" noProof="0" smtClean="0">
                <a:sym typeface="Wingdings" pitchFamily="2" charset="2"/>
              </a:rPr>
              <a:t>oorly documented (M2-4  missing calibration)</a:t>
            </a:r>
            <a:endParaRPr lang="en-US" noProof="0"/>
          </a:p>
        </p:txBody>
      </p:sp>
    </p:spTree>
    <p:extLst>
      <p:ext uri="{BB962C8B-B14F-4D97-AF65-F5344CB8AC3E}">
        <p14:creationId xmlns:p14="http://schemas.microsoft.com/office/powerpoint/2010/main" val="292394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7</a:t>
            </a:fld>
            <a:endParaRPr lang="de-CH" dirty="0"/>
          </a:p>
        </p:txBody>
      </p:sp>
      <p:sp>
        <p:nvSpPr>
          <p:cNvPr id="5" name="Inhaltsplatzhalter 4"/>
          <p:cNvSpPr>
            <a:spLocks noGrp="1"/>
          </p:cNvSpPr>
          <p:nvPr>
            <p:ph sz="quarter" idx="12"/>
          </p:nvPr>
        </p:nvSpPr>
        <p:spPr/>
        <p:txBody>
          <a:bodyPr/>
          <a:lstStyle/>
          <a:p>
            <a:r>
              <a:rPr lang="en-US" noProof="0" smtClean="0"/>
              <a:t>Historical = Meteosat 2 – 7 (1983 – 2005</a:t>
            </a:r>
            <a:r>
              <a:rPr lang="en-US" noProof="0"/>
              <a:t>)</a:t>
            </a:r>
          </a:p>
          <a:p>
            <a:pPr marL="0" indent="0">
              <a:buNone/>
            </a:pPr>
            <a:r>
              <a:rPr lang="en-US" noProof="0"/>
              <a:t>	        = MVIRI instrument</a:t>
            </a:r>
          </a:p>
          <a:p>
            <a:endParaRPr lang="en-US" noProof="0"/>
          </a:p>
          <a:p>
            <a:r>
              <a:rPr lang="en-US" noProof="0" smtClean="0"/>
              <a:t>Benefits: </a:t>
            </a:r>
          </a:p>
          <a:p>
            <a:pPr lvl="1"/>
            <a:r>
              <a:rPr lang="en-US" noProof="0" smtClean="0"/>
              <a:t>23 years of high resolution data </a:t>
            </a:r>
            <a:r>
              <a:rPr lang="en-US" noProof="0" smtClean="0">
                <a:sym typeface="Wingdings" pitchFamily="2" charset="2"/>
              </a:rPr>
              <a:t> climatology</a:t>
            </a:r>
          </a:p>
          <a:p>
            <a:pPr lvl="1"/>
            <a:endParaRPr lang="en-US" noProof="0" smtClean="0">
              <a:sym typeface="Wingdings" pitchFamily="2" charset="2"/>
            </a:endParaRPr>
          </a:p>
          <a:p>
            <a:r>
              <a:rPr lang="en-US" noProof="0" smtClean="0">
                <a:sym typeface="Wingdings" pitchFamily="2" charset="2"/>
              </a:rPr>
              <a:t>Challenges:</a:t>
            </a:r>
            <a:endParaRPr lang="en-US" noProof="0">
              <a:sym typeface="Wingdings" pitchFamily="2" charset="2"/>
            </a:endParaRPr>
          </a:p>
          <a:p>
            <a:pPr lvl="1"/>
            <a:r>
              <a:rPr lang="en-US" noProof="0"/>
              <a:t>Only three available channels (</a:t>
            </a:r>
            <a:r>
              <a:rPr lang="en-US" b="1" noProof="0">
                <a:solidFill>
                  <a:srgbClr val="C00000"/>
                </a:solidFill>
              </a:rPr>
              <a:t>VIS</a:t>
            </a:r>
            <a:r>
              <a:rPr lang="en-US" noProof="0"/>
              <a:t>, IR, WV</a:t>
            </a:r>
            <a:r>
              <a:rPr lang="en-US" noProof="0" smtClean="0"/>
              <a:t>)</a:t>
            </a:r>
            <a:endParaRPr lang="en-US" noProof="0" smtClean="0">
              <a:sym typeface="Wingdings" pitchFamily="2" charset="2"/>
            </a:endParaRPr>
          </a:p>
          <a:p>
            <a:pPr lvl="1"/>
            <a:r>
              <a:rPr lang="en-US" noProof="0" smtClean="0">
                <a:sym typeface="Wingdings" pitchFamily="2" charset="2"/>
              </a:rPr>
              <a:t>Satellite operations not designed for climate studies</a:t>
            </a:r>
          </a:p>
          <a:p>
            <a:pPr lvl="2"/>
            <a:r>
              <a:rPr lang="en-US" noProof="0" smtClean="0">
                <a:sym typeface="Wingdings" pitchFamily="2" charset="2"/>
              </a:rPr>
              <a:t>Different satellites (inhomogeneities)</a:t>
            </a:r>
          </a:p>
          <a:p>
            <a:pPr lvl="2"/>
            <a:r>
              <a:rPr lang="en-US" noProof="0">
                <a:sym typeface="Wingdings" pitchFamily="2" charset="2"/>
              </a:rPr>
              <a:t>P</a:t>
            </a:r>
            <a:r>
              <a:rPr lang="en-US" noProof="0" smtClean="0">
                <a:sym typeface="Wingdings" pitchFamily="2" charset="2"/>
              </a:rPr>
              <a:t>oorly documented (M2-4  missing calibration)</a:t>
            </a:r>
            <a:endParaRPr lang="en-US" noProof="0"/>
          </a:p>
        </p:txBody>
      </p:sp>
      <p:sp>
        <p:nvSpPr>
          <p:cNvPr id="6" name="Textfeld 5"/>
          <p:cNvSpPr txBox="1"/>
          <p:nvPr/>
        </p:nvSpPr>
        <p:spPr>
          <a:xfrm rot="391443">
            <a:off x="3722824" y="5029481"/>
            <a:ext cx="2952328" cy="430887"/>
          </a:xfrm>
          <a:prstGeom prst="rect">
            <a:avLst/>
          </a:prstGeom>
          <a:solidFill>
            <a:schemeClr val="bg1"/>
          </a:solidFill>
        </p:spPr>
        <p:txBody>
          <a:bodyPr wrap="square" lIns="0" tIns="0" rIns="0" bIns="0" rtlCol="0" anchor="ctr" anchorCtr="0">
            <a:spAutoFit/>
          </a:bodyPr>
          <a:lstStyle/>
          <a:p>
            <a:r>
              <a:rPr lang="en-US" sz="2800" b="1" dirty="0" smtClean="0">
                <a:solidFill>
                  <a:srgbClr val="C00000"/>
                </a:solidFill>
              </a:rPr>
              <a:t>Self-calibration</a:t>
            </a:r>
            <a:endParaRPr lang="en-US" sz="2800" b="1" dirty="0">
              <a:solidFill>
                <a:srgbClr val="C00000"/>
              </a:solidFill>
            </a:endParaRPr>
          </a:p>
        </p:txBody>
      </p:sp>
    </p:spTree>
    <p:extLst>
      <p:ext uri="{BB962C8B-B14F-4D97-AF65-F5344CB8AC3E}">
        <p14:creationId xmlns:p14="http://schemas.microsoft.com/office/powerpoint/2010/main" val="57732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bwMode="auto">
          <a:xfrm>
            <a:off x="2051720" y="4725144"/>
            <a:ext cx="5976664" cy="576064"/>
          </a:xfrm>
          <a:prstGeom prst="roundRect">
            <a:avLst/>
          </a:prstGeom>
          <a:solidFill>
            <a:srgbClr val="FFC000"/>
          </a:solidFill>
          <a:ln w="25400" cap="flat" cmpd="sng" algn="ctr">
            <a:solidFill>
              <a:schemeClr val="tx1"/>
            </a:solidFill>
            <a:prstDash val="solid"/>
            <a:round/>
            <a:headEnd type="none" w="med" len="med"/>
            <a:tailEnd type="triangle" w="med" len="lg"/>
          </a:ln>
          <a:effectLs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8</a:t>
            </a:fld>
            <a:endParaRPr lang="de-CH" dirty="0"/>
          </a:p>
        </p:txBody>
      </p:sp>
      <mc:AlternateContent xmlns:mc="http://schemas.openxmlformats.org/markup-compatibility/2006" xmlns:a14="http://schemas.microsoft.com/office/drawing/2010/main">
        <mc:Choice Requires="a14">
          <p:sp>
            <p:nvSpPr>
              <p:cNvPr id="5" name="Inhaltsplatzhalter 4"/>
              <p:cNvSpPr>
                <a:spLocks noGrp="1"/>
              </p:cNvSpPr>
              <p:nvPr>
                <p:ph sz="quarter" idx="12"/>
              </p:nvPr>
            </p:nvSpPr>
            <p:spPr/>
            <p:txBody>
              <a:bodyPr/>
              <a:lstStyle/>
              <a:p>
                <a:r>
                  <a:rPr lang="en-US" noProof="0" dirty="0" smtClean="0"/>
                  <a:t>Retrieval scheme</a:t>
                </a:r>
              </a:p>
              <a:p>
                <a:pPr marL="914400" lvl="1" indent="-457200">
                  <a:buClrTx/>
                  <a:buFont typeface="+mj-lt"/>
                  <a:buAutoNum type="arabicPeriod"/>
                </a:pPr>
                <a:r>
                  <a:rPr lang="en-US" noProof="0" dirty="0" smtClean="0"/>
                  <a:t>Get cloud information</a:t>
                </a:r>
              </a:p>
              <a:p>
                <a:pPr marL="1314450" lvl="2" indent="-457200">
                  <a:buClrTx/>
                </a:pPr>
                <a:r>
                  <a:rPr lang="en-US" noProof="0" dirty="0" smtClean="0"/>
                  <a:t>“Effective Cloud Albedo” (</a:t>
                </a:r>
                <a:r>
                  <a:rPr lang="en-US" b="1" i="1" noProof="0" dirty="0" smtClean="0">
                    <a:latin typeface="Cambria Math" pitchFamily="18" charset="0"/>
                    <a:ea typeface="Cambria Math" pitchFamily="18" charset="0"/>
                  </a:rPr>
                  <a:t>CAL</a:t>
                </a:r>
                <a:r>
                  <a:rPr lang="en-US" noProof="0" dirty="0" smtClean="0"/>
                  <a:t>)</a:t>
                </a:r>
              </a:p>
              <a:p>
                <a:pPr marL="1314450" lvl="2" indent="-457200">
                  <a:buClrTx/>
                </a:pPr>
                <a:r>
                  <a:rPr lang="en-US" noProof="0" dirty="0" smtClean="0"/>
                  <a:t>From satellite</a:t>
                </a:r>
              </a:p>
              <a:p>
                <a:pPr marL="914400" lvl="1" indent="-457200">
                  <a:buClrTx/>
                  <a:buFont typeface="+mj-lt"/>
                  <a:buAutoNum type="arabicPeriod"/>
                </a:pPr>
                <a:r>
                  <a:rPr lang="en-US" noProof="0" dirty="0" smtClean="0"/>
                  <a:t>Get clear sky information</a:t>
                </a:r>
              </a:p>
              <a:p>
                <a:pPr marL="1314450" lvl="2" indent="-457200">
                  <a:buClrTx/>
                </a:pPr>
                <a:r>
                  <a:rPr lang="en-US" noProof="0" dirty="0" smtClean="0"/>
                  <a:t>“Clear Sky Radiation” (</a:t>
                </a:r>
                <a:r>
                  <a:rPr lang="en-US" b="1" i="1" noProof="0" dirty="0" err="1" smtClean="0">
                    <a:latin typeface="Cambria Math" pitchFamily="18" charset="0"/>
                    <a:ea typeface="Cambria Math" pitchFamily="18" charset="0"/>
                  </a:rPr>
                  <a:t>Rad</a:t>
                </a:r>
                <a:r>
                  <a:rPr lang="en-US" b="1" i="1" baseline="-25000" noProof="0" dirty="0" err="1" smtClean="0">
                    <a:latin typeface="Cambria Math" pitchFamily="18" charset="0"/>
                    <a:ea typeface="Cambria Math" pitchFamily="18" charset="0"/>
                  </a:rPr>
                  <a:t>cs</a:t>
                </a:r>
                <a:r>
                  <a:rPr lang="en-US" noProof="0" dirty="0" smtClean="0"/>
                  <a:t>)</a:t>
                </a:r>
              </a:p>
              <a:p>
                <a:pPr marL="1314450" lvl="2" indent="-457200">
                  <a:buClrTx/>
                </a:pPr>
                <a:r>
                  <a:rPr lang="en-US" noProof="0" dirty="0" smtClean="0"/>
                  <a:t>From </a:t>
                </a:r>
                <a:r>
                  <a:rPr lang="en-US" noProof="0" dirty="0" err="1" smtClean="0"/>
                  <a:t>LookUpTables</a:t>
                </a:r>
                <a:endParaRPr lang="en-US" noProof="0" dirty="0" smtClean="0"/>
              </a:p>
              <a:p>
                <a:pPr marL="914400" lvl="1" indent="-457200">
                  <a:buClrTx/>
                  <a:buFont typeface="+mj-lt"/>
                  <a:buAutoNum type="arabicPeriod"/>
                </a:pPr>
                <a:r>
                  <a:rPr lang="en-US" noProof="0" dirty="0" smtClean="0"/>
                  <a:t>Combine 1. &amp; 2.</a:t>
                </a:r>
              </a:p>
              <a:p>
                <a:pPr marL="457200" lvl="1" indent="0">
                  <a:buNone/>
                </a:pPr>
                <a:endParaRPr lang="en-US" noProof="0" dirty="0" smtClean="0"/>
              </a:p>
              <a:p>
                <a:pPr marL="857250" lvl="2" indent="0">
                  <a:buNone/>
                </a:pPr>
                <a14:m>
                  <m:oMathPara xmlns:m="http://schemas.openxmlformats.org/officeDocument/2006/math">
                    <m:oMathParaPr>
                      <m:jc m:val="centerGroup"/>
                    </m:oMathParaPr>
                    <m:oMath xmlns:m="http://schemas.openxmlformats.org/officeDocument/2006/math">
                      <m:r>
                        <a:rPr lang="en-US" sz="2400" b="1" i="1" noProof="0" smtClean="0">
                          <a:latin typeface="Cambria Math"/>
                        </a:rPr>
                        <m:t>𝑹𝒂𝒅</m:t>
                      </m:r>
                      <m:r>
                        <a:rPr lang="en-US" sz="2400" b="1" i="1" noProof="0" smtClean="0">
                          <a:latin typeface="Cambria Math"/>
                        </a:rPr>
                        <m:t>=</m:t>
                      </m:r>
                      <m:r>
                        <a:rPr lang="en-US" sz="2400" b="1" i="1" noProof="0" smtClean="0">
                          <a:latin typeface="Cambria Math"/>
                        </a:rPr>
                        <m:t>𝒇</m:t>
                      </m:r>
                      <m:d>
                        <m:dPr>
                          <m:ctrlPr>
                            <a:rPr lang="en-US" sz="2400" b="1" i="1" noProof="0" smtClean="0">
                              <a:latin typeface="Cambria Math"/>
                            </a:rPr>
                          </m:ctrlPr>
                        </m:dPr>
                        <m:e>
                          <m:r>
                            <a:rPr lang="en-US" sz="2400" b="1" i="1" noProof="0" smtClean="0">
                              <a:latin typeface="Cambria Math"/>
                            </a:rPr>
                            <m:t>𝑪𝑨𝑳</m:t>
                          </m:r>
                        </m:e>
                      </m:d>
                      <m:r>
                        <a:rPr lang="en-US" sz="2400" b="1" i="1" noProof="0" smtClean="0">
                          <a:latin typeface="Cambria Math"/>
                          <a:ea typeface="Cambria Math"/>
                        </a:rPr>
                        <m:t>∙</m:t>
                      </m:r>
                      <m:sSub>
                        <m:sSubPr>
                          <m:ctrlPr>
                            <a:rPr lang="en-US" sz="2400" b="1" i="1" noProof="0" smtClean="0">
                              <a:latin typeface="Cambria Math"/>
                              <a:ea typeface="Cambria Math"/>
                            </a:rPr>
                          </m:ctrlPr>
                        </m:sSubPr>
                        <m:e>
                          <m:r>
                            <a:rPr lang="en-US" sz="2400" b="1" i="1" noProof="0" smtClean="0">
                              <a:latin typeface="Cambria Math"/>
                              <a:ea typeface="Cambria Math"/>
                            </a:rPr>
                            <m:t>𝑹𝒂𝒅</m:t>
                          </m:r>
                        </m:e>
                        <m:sub>
                          <m:r>
                            <a:rPr lang="en-US" sz="2400" b="1" i="1" noProof="0" smtClean="0">
                              <a:latin typeface="Cambria Math"/>
                              <a:ea typeface="Cambria Math"/>
                            </a:rPr>
                            <m:t>𝒄𝒔</m:t>
                          </m:r>
                        </m:sub>
                      </m:sSub>
                      <m:r>
                        <a:rPr lang="en-US" sz="2400" b="1" i="1" noProof="0" smtClean="0">
                          <a:latin typeface="Cambria Math"/>
                          <a:ea typeface="Cambria Math"/>
                        </a:rPr>
                        <m:t>≈</m:t>
                      </m:r>
                      <m:d>
                        <m:dPr>
                          <m:ctrlPr>
                            <a:rPr lang="en-US" sz="2400" b="1" i="1" noProof="0" smtClean="0">
                              <a:latin typeface="Cambria Math"/>
                              <a:ea typeface="Cambria Math"/>
                            </a:rPr>
                          </m:ctrlPr>
                        </m:dPr>
                        <m:e>
                          <m:r>
                            <a:rPr lang="en-US" sz="2400" b="1" i="1" noProof="0" smtClean="0">
                              <a:latin typeface="Cambria Math"/>
                              <a:ea typeface="Cambria Math"/>
                            </a:rPr>
                            <m:t>𝟏</m:t>
                          </m:r>
                          <m:r>
                            <a:rPr lang="en-US" sz="2400" b="1" i="1" noProof="0" smtClean="0">
                              <a:latin typeface="Cambria Math"/>
                              <a:ea typeface="Cambria Math"/>
                            </a:rPr>
                            <m:t>−</m:t>
                          </m:r>
                          <m:r>
                            <a:rPr lang="en-US" sz="2400" b="1" i="1" noProof="0" smtClean="0">
                              <a:latin typeface="Cambria Math"/>
                              <a:ea typeface="Cambria Math"/>
                            </a:rPr>
                            <m:t>𝑪𝑨𝑳</m:t>
                          </m:r>
                        </m:e>
                      </m:d>
                      <m:r>
                        <a:rPr lang="en-US" sz="2400" b="1" i="1" noProof="0" smtClean="0">
                          <a:latin typeface="Cambria Math"/>
                          <a:ea typeface="Cambria Math"/>
                        </a:rPr>
                        <m:t>∙</m:t>
                      </m:r>
                      <m:sSub>
                        <m:sSubPr>
                          <m:ctrlPr>
                            <a:rPr lang="en-US" sz="2400" b="1" i="1" noProof="0" smtClean="0">
                              <a:latin typeface="Cambria Math"/>
                              <a:ea typeface="Cambria Math"/>
                            </a:rPr>
                          </m:ctrlPr>
                        </m:sSubPr>
                        <m:e>
                          <m:r>
                            <a:rPr lang="en-US" sz="2400" b="1" i="1" noProof="0" smtClean="0">
                              <a:latin typeface="Cambria Math"/>
                              <a:ea typeface="Cambria Math"/>
                            </a:rPr>
                            <m:t>𝑹𝒂𝒅</m:t>
                          </m:r>
                        </m:e>
                        <m:sub>
                          <m:r>
                            <a:rPr lang="en-US" sz="2400" b="1" i="1" noProof="0" smtClean="0">
                              <a:latin typeface="Cambria Math"/>
                              <a:ea typeface="Cambria Math"/>
                            </a:rPr>
                            <m:t>𝒄𝒔</m:t>
                          </m:r>
                        </m:sub>
                      </m:sSub>
                    </m:oMath>
                  </m:oMathPara>
                </a14:m>
                <a:endParaRPr lang="en-US" b="1" noProof="0" dirty="0" smtClean="0"/>
              </a:p>
              <a:p>
                <a:pPr marL="857250" lvl="2" indent="0">
                  <a:buNone/>
                </a:pPr>
                <a:endParaRPr lang="en-US" b="1" dirty="0"/>
              </a:p>
              <a:p>
                <a:pPr marL="857250" lvl="2" indent="0">
                  <a:buNone/>
                </a:pPr>
                <a:r>
                  <a:rPr lang="en-US" dirty="0" smtClean="0">
                    <a:sym typeface="Wingdings" pitchFamily="2" charset="2"/>
                  </a:rPr>
                  <a:t> </a:t>
                </a:r>
                <a:r>
                  <a:rPr lang="en-US" dirty="0" smtClean="0"/>
                  <a:t>Rad = SIS or SID</a:t>
                </a:r>
                <a:endParaRPr lang="en-US" noProof="0" dirty="0" smtClean="0"/>
              </a:p>
            </p:txBody>
          </p:sp>
        </mc:Choice>
        <mc:Fallback xmlns="">
          <p:sp>
            <p:nvSpPr>
              <p:cNvPr id="5" name="Inhaltsplatzhalter 4"/>
              <p:cNvSpPr>
                <a:spLocks noGrp="1" noRot="1" noChangeAspect="1" noMove="1" noResize="1" noEditPoints="1" noAdjustHandles="1" noChangeArrowheads="1" noChangeShapeType="1" noTextEdit="1"/>
              </p:cNvSpPr>
              <p:nvPr>
                <p:ph sz="quarter" idx="12"/>
              </p:nvPr>
            </p:nvSpPr>
            <p:spPr>
              <a:blipFill rotWithShape="1">
                <a:blip r:embed="rId2"/>
                <a:stretch>
                  <a:fillRect l="-2056" t="-1852" b="-1720"/>
                </a:stretch>
              </a:blipFill>
            </p:spPr>
            <p:txBody>
              <a:bodyPr/>
              <a:lstStyle/>
              <a:p>
                <a:r>
                  <a:rPr lang="en-US">
                    <a:noFill/>
                  </a:rPr>
                  <a:t> </a:t>
                </a:r>
              </a:p>
            </p:txBody>
          </p:sp>
        </mc:Fallback>
      </mc:AlternateContent>
    </p:spTree>
    <p:extLst>
      <p:ext uri="{BB962C8B-B14F-4D97-AF65-F5344CB8AC3E}">
        <p14:creationId xmlns:p14="http://schemas.microsoft.com/office/powerpoint/2010/main" val="3447202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6988" y="323850"/>
            <a:ext cx="6875462" cy="989013"/>
          </a:xfrm>
        </p:spPr>
        <p:txBody>
          <a:bodyPr/>
          <a:lstStyle/>
          <a:p>
            <a:r>
              <a:rPr lang="en-US" noProof="0" smtClean="0"/>
              <a:t>MagicSol</a:t>
            </a:r>
            <a:br>
              <a:rPr lang="en-US" noProof="0" smtClean="0"/>
            </a:br>
            <a:r>
              <a:rPr lang="en-US" sz="2400" noProof="0"/>
              <a:t>Retrieval for historical radiation datasets</a:t>
            </a:r>
          </a:p>
        </p:txBody>
      </p:sp>
      <p:sp>
        <p:nvSpPr>
          <p:cNvPr id="3" name="Fußzeilenplatzhalter 2"/>
          <p:cNvSpPr>
            <a:spLocks noGrp="1"/>
          </p:cNvSpPr>
          <p:nvPr>
            <p:ph type="ftr" sz="quarter" idx="10"/>
          </p:nvPr>
        </p:nvSpPr>
        <p:spPr/>
        <p:txBody>
          <a:bodyPr/>
          <a:lstStyle/>
          <a:p>
            <a:r>
              <a:rPr lang="de-CH" smtClean="0"/>
              <a:t>CM SAF Event Week, Surface radiation retrieval</a:t>
            </a:r>
            <a:endParaRPr lang="de-CH" dirty="0"/>
          </a:p>
        </p:txBody>
      </p:sp>
      <p:sp>
        <p:nvSpPr>
          <p:cNvPr id="4" name="Foliennummernplatzhalter 3"/>
          <p:cNvSpPr>
            <a:spLocks noGrp="1"/>
          </p:cNvSpPr>
          <p:nvPr>
            <p:ph type="sldNum" sz="quarter" idx="11"/>
          </p:nvPr>
        </p:nvSpPr>
        <p:spPr/>
        <p:txBody>
          <a:bodyPr/>
          <a:lstStyle/>
          <a:p>
            <a:fld id="{D26A2453-F84A-4F2D-B64B-3CEB000D76D7}" type="slidenum">
              <a:rPr lang="de-CH" smtClean="0"/>
              <a:pPr/>
              <a:t>9</a:t>
            </a:fld>
            <a:endParaRPr lang="de-CH" dirty="0"/>
          </a:p>
        </p:txBody>
      </p:sp>
      <p:sp>
        <p:nvSpPr>
          <p:cNvPr id="5" name="Inhaltsplatzhalter 4"/>
          <p:cNvSpPr>
            <a:spLocks noGrp="1"/>
          </p:cNvSpPr>
          <p:nvPr>
            <p:ph sz="quarter" idx="12"/>
          </p:nvPr>
        </p:nvSpPr>
        <p:spPr>
          <a:xfrm>
            <a:off x="1296000" y="1412875"/>
            <a:ext cx="7452464" cy="4608513"/>
          </a:xfrm>
        </p:spPr>
        <p:txBody>
          <a:bodyPr/>
          <a:lstStyle/>
          <a:p>
            <a:pPr marL="514350" indent="-457200">
              <a:buFont typeface="+mj-lt"/>
              <a:buAutoNum type="arabicPeriod"/>
            </a:pPr>
            <a:r>
              <a:rPr lang="en-US" noProof="0" dirty="0" smtClean="0"/>
              <a:t>Get cloud information</a:t>
            </a:r>
          </a:p>
          <a:p>
            <a:pPr marL="914400" lvl="1" indent="-457200">
              <a:buClrTx/>
            </a:pPr>
            <a:r>
              <a:rPr lang="en-US" noProof="0" dirty="0" smtClean="0"/>
              <a:t>Get clear sky = cloud free = surface only image from a series of original </a:t>
            </a:r>
            <a:r>
              <a:rPr lang="en-US" noProof="0" dirty="0"/>
              <a:t>images (usually the </a:t>
            </a:r>
            <a:r>
              <a:rPr lang="en-US" noProof="0" dirty="0" smtClean="0"/>
              <a:t>darkest pixel </a:t>
            </a:r>
            <a:r>
              <a:rPr lang="en-US" noProof="0" dirty="0"/>
              <a:t>in the </a:t>
            </a:r>
            <a:r>
              <a:rPr lang="en-US" noProof="0" dirty="0" smtClean="0"/>
              <a:t>series</a:t>
            </a:r>
            <a:r>
              <a:rPr lang="en-US" noProof="0" dirty="0"/>
              <a:t>)</a:t>
            </a:r>
            <a:endParaRPr lang="en-US" noProof="0" dirty="0" smtClean="0"/>
          </a:p>
          <a:p>
            <a:pPr marL="914400" lvl="1" indent="-457200"/>
            <a:endParaRPr lang="en-US" noProof="0" dirty="0" smtClean="0"/>
          </a:p>
        </p:txBody>
      </p:sp>
      <p:grpSp>
        <p:nvGrpSpPr>
          <p:cNvPr id="24" name="Gruppieren 23"/>
          <p:cNvGrpSpPr/>
          <p:nvPr/>
        </p:nvGrpSpPr>
        <p:grpSpPr>
          <a:xfrm>
            <a:off x="167946" y="2852936"/>
            <a:ext cx="8894217" cy="3282424"/>
            <a:chOff x="165410" y="2268000"/>
            <a:chExt cx="8894217" cy="3282424"/>
          </a:xfrm>
        </p:grpSpPr>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268000"/>
              <a:ext cx="2664296" cy="2664296"/>
            </a:xfrm>
            <a:prstGeom prst="rect">
              <a:avLst/>
            </a:prstGeom>
          </p:spPr>
        </p:pic>
        <p:sp>
          <p:nvSpPr>
            <p:cNvPr id="12" name="Textfeld 11"/>
            <p:cNvSpPr txBox="1"/>
            <p:nvPr/>
          </p:nvSpPr>
          <p:spPr>
            <a:xfrm>
              <a:off x="2987824" y="4904093"/>
              <a:ext cx="3030118" cy="646331"/>
            </a:xfrm>
            <a:prstGeom prst="rect">
              <a:avLst/>
            </a:prstGeom>
            <a:noFill/>
          </p:spPr>
          <p:txBody>
            <a:bodyPr wrap="square" rtlCol="0">
              <a:spAutoFit/>
            </a:bodyPr>
            <a:lstStyle/>
            <a:p>
              <a:pPr algn="l"/>
              <a:r>
                <a:rPr lang="en-US" sz="1600" dirty="0" smtClean="0"/>
                <a:t>Clear sky image (clouds removed, only surface) = </a:t>
              </a:r>
              <a:r>
                <a:rPr lang="en-US" sz="2000" b="1" dirty="0" err="1" smtClean="0"/>
                <a:t>ρ</a:t>
              </a:r>
              <a:r>
                <a:rPr lang="en-US" sz="2000" b="1" baseline="-25000" dirty="0" err="1" smtClean="0"/>
                <a:t>min</a:t>
              </a:r>
              <a:endParaRPr lang="en-US" sz="2000" b="1" baseline="-25000" dirty="0"/>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268000"/>
              <a:ext cx="2636093" cy="2636093"/>
            </a:xfrm>
            <a:prstGeom prst="rect">
              <a:avLst/>
            </a:prstGeom>
          </p:spPr>
        </p:pic>
        <p:sp>
          <p:nvSpPr>
            <p:cNvPr id="19" name="Textfeld 18"/>
            <p:cNvSpPr txBox="1"/>
            <p:nvPr/>
          </p:nvSpPr>
          <p:spPr>
            <a:xfrm>
              <a:off x="165410" y="4904093"/>
              <a:ext cx="2664296" cy="646331"/>
            </a:xfrm>
            <a:prstGeom prst="rect">
              <a:avLst/>
            </a:prstGeom>
            <a:noFill/>
          </p:spPr>
          <p:txBody>
            <a:bodyPr wrap="square" rtlCol="0">
              <a:spAutoFit/>
            </a:bodyPr>
            <a:lstStyle/>
            <a:p>
              <a:pPr algn="l"/>
              <a:r>
                <a:rPr lang="en-US" sz="1600" dirty="0" smtClean="0"/>
                <a:t>Original image (clouds and surface) = </a:t>
              </a:r>
              <a:r>
                <a:rPr lang="el-GR" sz="2000" b="1" dirty="0" smtClean="0"/>
                <a:t>ρ</a:t>
              </a:r>
              <a:endParaRPr lang="en-US" sz="1600" b="1" dirty="0"/>
            </a:p>
          </p:txBody>
        </p:sp>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2268000"/>
              <a:ext cx="2687427" cy="2687427"/>
            </a:xfrm>
            <a:prstGeom prst="rect">
              <a:avLst/>
            </a:prstGeom>
          </p:spPr>
        </p:pic>
        <p:sp>
          <p:nvSpPr>
            <p:cNvPr id="21" name="Textfeld 20"/>
            <p:cNvSpPr txBox="1"/>
            <p:nvPr/>
          </p:nvSpPr>
          <p:spPr>
            <a:xfrm>
              <a:off x="6383765" y="4904093"/>
              <a:ext cx="2664296" cy="584775"/>
            </a:xfrm>
            <a:prstGeom prst="rect">
              <a:avLst/>
            </a:prstGeom>
            <a:noFill/>
          </p:spPr>
          <p:txBody>
            <a:bodyPr wrap="square" rtlCol="0">
              <a:spAutoFit/>
            </a:bodyPr>
            <a:lstStyle/>
            <a:p>
              <a:pPr algn="l"/>
              <a:r>
                <a:rPr lang="en-US" sz="1600" dirty="0" smtClean="0"/>
                <a:t>Cloud image (surface removed, only clouds)</a:t>
              </a:r>
              <a:endParaRPr lang="en-US" sz="1600" dirty="0"/>
            </a:p>
          </p:txBody>
        </p:sp>
        <p:sp>
          <p:nvSpPr>
            <p:cNvPr id="22" name="Minus 21"/>
            <p:cNvSpPr/>
            <p:nvPr/>
          </p:nvSpPr>
          <p:spPr bwMode="auto">
            <a:xfrm>
              <a:off x="2483768" y="3226006"/>
              <a:ext cx="864096" cy="720080"/>
            </a:xfrm>
            <a:prstGeom prst="mathMinus">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sp>
          <p:nvSpPr>
            <p:cNvPr id="23" name="Gleich 22"/>
            <p:cNvSpPr/>
            <p:nvPr/>
          </p:nvSpPr>
          <p:spPr bwMode="auto">
            <a:xfrm>
              <a:off x="5652120" y="3226006"/>
              <a:ext cx="731645" cy="720080"/>
            </a:xfrm>
            <a:prstGeom prst="mathEqual">
              <a:avLst/>
            </a:pr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1193098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D_MeteoSwiss_Var1_en_CMSAF">
  <a:themeElements>
    <a:clrScheme name="1_template_mch_var1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_mch_var1_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template_mch_var1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_mch_var1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_mch_var1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_mch_var1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_mch_var1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_mch_var1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_mch_var1_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_mch_var1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_mch_var1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_mch_var1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_mch_var1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_mch_var1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L">
  <a:themeElements>
    <a:clrScheme name="Ilmatieteenlaitos 14">
      <a:dk1>
        <a:srgbClr val="000000"/>
      </a:dk1>
      <a:lt1>
        <a:srgbClr val="FFFFFF"/>
      </a:lt1>
      <a:dk2>
        <a:srgbClr val="000000"/>
      </a:dk2>
      <a:lt2>
        <a:srgbClr val="808080"/>
      </a:lt2>
      <a:accent1>
        <a:srgbClr val="FCBD30"/>
      </a:accent1>
      <a:accent2>
        <a:srgbClr val="54C247"/>
      </a:accent2>
      <a:accent3>
        <a:srgbClr val="FFFFFF"/>
      </a:accent3>
      <a:accent4>
        <a:srgbClr val="000000"/>
      </a:accent4>
      <a:accent5>
        <a:srgbClr val="FDDBAD"/>
      </a:accent5>
      <a:accent6>
        <a:srgbClr val="4BB03F"/>
      </a:accent6>
      <a:hlink>
        <a:srgbClr val="7AABDE"/>
      </a:hlink>
      <a:folHlink>
        <a:srgbClr val="D7DF21"/>
      </a:folHlink>
    </a:clrScheme>
    <a:fontScheme name="Ilmatieteenlait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lmatieteenlait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lmatieteenlaito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lmatieteenlaito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lmatieteenlaito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lmatieteenlaito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lmatieteenlait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lmatieteenlaito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lmatieteenlaito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lmatieteenlaito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lmatieteenlaito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lmatieteenlaito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lmatieteenlaito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lmatieteenlaito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D7DF21"/>
        </a:folHlink>
      </a:clrScheme>
      <a:clrMap bg1="lt1" tx1="dk1" bg2="lt2" tx2="dk2" accent1="accent1" accent2="accent2" accent3="accent3" accent4="accent4" accent5="accent5" accent6="accent6" hlink="hlink" folHlink="folHlink"/>
    </a:extraClrScheme>
    <a:extraClrScheme>
      <a:clrScheme name="Ilmatieteenlaitos 14">
        <a:dk1>
          <a:srgbClr val="000000"/>
        </a:dk1>
        <a:lt1>
          <a:srgbClr val="FFFFFF"/>
        </a:lt1>
        <a:dk2>
          <a:srgbClr val="000000"/>
        </a:dk2>
        <a:lt2>
          <a:srgbClr val="808080"/>
        </a:lt2>
        <a:accent1>
          <a:srgbClr val="FCBD30"/>
        </a:accent1>
        <a:accent2>
          <a:srgbClr val="54C247"/>
        </a:accent2>
        <a:accent3>
          <a:srgbClr val="FFFFFF"/>
        </a:accent3>
        <a:accent4>
          <a:srgbClr val="000000"/>
        </a:accent4>
        <a:accent5>
          <a:srgbClr val="FDDBAD"/>
        </a:accent5>
        <a:accent6>
          <a:srgbClr val="4BB03F"/>
        </a:accent6>
        <a:hlink>
          <a:srgbClr val="7AABDE"/>
        </a:hlink>
        <a:folHlink>
          <a:srgbClr val="D7DF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CD_MeteoSwiss_Var1_en_CMSAF</Template>
  <TotalTime>0</TotalTime>
  <Words>2709</Words>
  <Application>Microsoft Office PowerPoint</Application>
  <PresentationFormat>Bildschirmpräsentation (4:3)</PresentationFormat>
  <Paragraphs>565</Paragraphs>
  <Slides>36</Slides>
  <Notes>15</Notes>
  <HiddenSlides>0</HiddenSlides>
  <MMClips>0</MMClips>
  <ScaleCrop>false</ScaleCrop>
  <HeadingPairs>
    <vt:vector size="4" baseType="variant">
      <vt:variant>
        <vt:lpstr>Design</vt:lpstr>
      </vt:variant>
      <vt:variant>
        <vt:i4>2</vt:i4>
      </vt:variant>
      <vt:variant>
        <vt:lpstr>Folientitel</vt:lpstr>
      </vt:variant>
      <vt:variant>
        <vt:i4>36</vt:i4>
      </vt:variant>
    </vt:vector>
  </HeadingPairs>
  <TitlesOfParts>
    <vt:vector size="38" baseType="lpstr">
      <vt:lpstr>CD_MeteoSwiss_Var1_en_CMSAF</vt:lpstr>
      <vt:lpstr>IL</vt:lpstr>
      <vt:lpstr>How to retrieve surface radiation and surface albedo from satellites?</vt:lpstr>
      <vt:lpstr>Outline</vt:lpstr>
      <vt:lpstr>Retrieval Overview</vt:lpstr>
      <vt:lpstr>Part I Surface radiation retrievals</vt:lpstr>
      <vt:lpstr>Outline</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MagicSol Retrieval for historical radiation datasets</vt:lpstr>
      <vt:lpstr>Outline</vt:lpstr>
      <vt:lpstr>LookUpTable  radiation retrieval</vt:lpstr>
      <vt:lpstr>LookUpTable  radiation retrieval</vt:lpstr>
      <vt:lpstr>LookUpTable  radiation retrieval</vt:lpstr>
      <vt:lpstr>LookUpTable  radiation retrieval</vt:lpstr>
      <vt:lpstr>LookUpTable  radiation retrieval</vt:lpstr>
      <vt:lpstr>LookUpTable  radiation retrieval</vt:lpstr>
      <vt:lpstr>Outline</vt:lpstr>
      <vt:lpstr>AVHRR-CLARA (GAC) SDL retrieval - very short</vt:lpstr>
      <vt:lpstr>Outline</vt:lpstr>
      <vt:lpstr>PART II SAL retrieval algorithm</vt:lpstr>
      <vt:lpstr>Surface albedo</vt:lpstr>
      <vt:lpstr>The SAL algorithm</vt:lpstr>
      <vt:lpstr>0. Topography correction</vt:lpstr>
      <vt:lpstr>1. Atmospheric correction</vt:lpstr>
      <vt:lpstr>2. BRDF correction</vt:lpstr>
      <vt:lpstr>2. BRDF correction</vt:lpstr>
      <vt:lpstr>2.5. Anisotropy sampling of snow</vt:lpstr>
      <vt:lpstr>3. Narrow-to-broadband conversion</vt:lpstr>
      <vt:lpstr>When all is said and done…</vt:lpstr>
      <vt:lpstr>Limitations of the algorithm</vt:lpstr>
      <vt:lpstr>Thanks for tuning in!</vt:lpstr>
    </vt:vector>
  </TitlesOfParts>
  <Company>MeteoSwiss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retrieve radiation fields from  satellites?</dc:title>
  <dc:creator>Posselt Rebekka</dc:creator>
  <cp:lastModifiedBy>Posselt Rebekka</cp:lastModifiedBy>
  <cp:revision>122</cp:revision>
  <cp:lastPrinted>2011-09-01T09:54:27Z</cp:lastPrinted>
  <dcterms:created xsi:type="dcterms:W3CDTF">2012-05-23T07:34:06Z</dcterms:created>
  <dcterms:modified xsi:type="dcterms:W3CDTF">2012-06-18T13:03:56Z</dcterms:modified>
</cp:coreProperties>
</file>