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714" r:id="rId2"/>
    <p:sldMasterId id="2147483662" r:id="rId3"/>
    <p:sldMasterId id="2147483675" r:id="rId4"/>
    <p:sldMasterId id="2147483688" r:id="rId5"/>
    <p:sldMasterId id="2147483701" r:id="rId6"/>
  </p:sldMasterIdLst>
  <p:notesMasterIdLst>
    <p:notesMasterId r:id="rId39"/>
  </p:notesMasterIdLst>
  <p:sldIdLst>
    <p:sldId id="257" r:id="rId7"/>
    <p:sldId id="270" r:id="rId8"/>
    <p:sldId id="258" r:id="rId9"/>
    <p:sldId id="281" r:id="rId10"/>
    <p:sldId id="259" r:id="rId11"/>
    <p:sldId id="263" r:id="rId12"/>
    <p:sldId id="261" r:id="rId13"/>
    <p:sldId id="282" r:id="rId14"/>
    <p:sldId id="260" r:id="rId15"/>
    <p:sldId id="262" r:id="rId16"/>
    <p:sldId id="283" r:id="rId17"/>
    <p:sldId id="264" r:id="rId18"/>
    <p:sldId id="284" r:id="rId19"/>
    <p:sldId id="266" r:id="rId20"/>
    <p:sldId id="265" r:id="rId21"/>
    <p:sldId id="267" r:id="rId22"/>
    <p:sldId id="268" r:id="rId23"/>
    <p:sldId id="269" r:id="rId24"/>
    <p:sldId id="285" r:id="rId25"/>
    <p:sldId id="286" r:id="rId26"/>
    <p:sldId id="271" r:id="rId27"/>
    <p:sldId id="273" r:id="rId28"/>
    <p:sldId id="272" r:id="rId29"/>
    <p:sldId id="274" r:id="rId30"/>
    <p:sldId id="275" r:id="rId31"/>
    <p:sldId id="276" r:id="rId32"/>
    <p:sldId id="279" r:id="rId33"/>
    <p:sldId id="278" r:id="rId34"/>
    <p:sldId id="277" r:id="rId35"/>
    <p:sldId id="280" r:id="rId36"/>
    <p:sldId id="287" r:id="rId37"/>
    <p:sldId id="288" r:id="rId38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75" autoAdjust="0"/>
  </p:normalViewPr>
  <p:slideViewPr>
    <p:cSldViewPr snapToGrid="0">
      <p:cViewPr>
        <p:scale>
          <a:sx n="100" d="100"/>
          <a:sy n="100" d="100"/>
        </p:scale>
        <p:origin x="24" y="-114"/>
      </p:cViewPr>
      <p:guideLst>
        <p:guide orient="horz" pos="2160"/>
        <p:guide orient="horz" pos="1798"/>
        <p:guide orient="horz" pos="1914"/>
        <p:guide pos="339"/>
        <p:guide pos="55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2"/>
    </p:cViewPr>
  </p:sorterViewPr>
  <p:notesViewPr>
    <p:cSldViewPr snapToGrid="0">
      <p:cViewPr varScale="1">
        <p:scale>
          <a:sx n="76" d="100"/>
          <a:sy n="76" d="100"/>
        </p:scale>
        <p:origin x="-3342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3C73F1F1-DE28-4BEB-99C7-07839930C4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082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3F1F1-DE28-4BEB-99C7-07839930C4AA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046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821D7-DEEA-4E00-8033-F05D74979B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38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E418-A608-480A-B326-D144AB6D41F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65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5626-35CD-499E-A061-EA5C2B9BDD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16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633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59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28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379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189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747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293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81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4321-55D2-481F-8641-6191A71CAF3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654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678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727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4129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821D7-DEEA-4E00-8033-F05D74979B3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4321-55D2-481F-8641-6191A71CAF3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FCE5-6EE8-4172-9D1A-06E61F5495E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7547-FDA0-46CC-838D-FEAD8839FBF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EB7A-8D69-4BBC-8D0B-36D7F971CE7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5207-655A-4E07-9947-C02E1190D6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FCE5-6EE8-4172-9D1A-06E61F5495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078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A8A-06FB-46B8-A729-E2CE2B09EBE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C457-2D59-474D-AA63-82037F67797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0F593-9EBF-404C-AD54-DA377AABF0F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E418-A608-480A-B326-D144AB6D41F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2BA69-7C91-4AA2-90AF-3E8C4D40954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7547-FDA0-46CC-838D-FEAD8839FB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1634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EB7A-8D69-4BBC-8D0B-36D7F971CE7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874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5207-655A-4E07-9947-C02E1190D6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4323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A8A-06FB-46B8-A729-E2CE2B09EB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3504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C457-2D59-474D-AA63-82037F67797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91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34363" y="6548438"/>
            <a:ext cx="511175" cy="107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0F593-9EBF-404C-AD54-DA377AABF0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23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 descr="CMSAFLogo_gradient_L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4" t="13936" b="31741"/>
          <a:stretch>
            <a:fillRect/>
          </a:stretch>
        </p:blipFill>
        <p:spPr bwMode="auto">
          <a:xfrm>
            <a:off x="330200" y="0"/>
            <a:ext cx="1816100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6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22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5A82BA69-7C91-4AA2-90AF-3E8C4D40954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pic>
        <p:nvPicPr>
          <p:cNvPr id="9" name="Picture 23" descr="CMSAFLogo_gradient_L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4" t="13936" b="31741"/>
          <a:stretch>
            <a:fillRect/>
          </a:stretch>
        </p:blipFill>
        <p:spPr bwMode="auto">
          <a:xfrm>
            <a:off x="330200" y="0"/>
            <a:ext cx="1816100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4"/>
          <p:cNvSpPr txBox="1">
            <a:spLocks noChangeArrowheads="1"/>
          </p:cNvSpPr>
          <p:nvPr userDrawn="1"/>
        </p:nvSpPr>
        <p:spPr bwMode="auto">
          <a:xfrm>
            <a:off x="3009900" y="6613525"/>
            <a:ext cx="3333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 dirty="0"/>
              <a:t>CMSAF </a:t>
            </a:r>
            <a:r>
              <a:rPr lang="sv-SE" sz="1000" dirty="0" smtClean="0"/>
              <a:t>IBM10, Offenbach, 2-4 November 2011</a:t>
            </a:r>
            <a:endParaRPr lang="sv-S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25513" y="893763"/>
            <a:ext cx="7781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 smtClean="0"/>
              <a:t>An </a:t>
            </a:r>
            <a:r>
              <a:rPr lang="sv-SE" sz="2400" b="1" dirty="0" err="1" smtClean="0"/>
              <a:t>overview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CM SAF </a:t>
            </a:r>
            <a:r>
              <a:rPr lang="sv-SE" sz="2400" b="1" dirty="0" err="1" smtClean="0"/>
              <a:t>cloud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retrieval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methods</a:t>
            </a:r>
            <a:r>
              <a:rPr lang="sv-SE" sz="2400" b="1" dirty="0" smtClean="0"/>
              <a:t> </a:t>
            </a:r>
            <a:endParaRPr lang="sv-SE" sz="2400" b="1" dirty="0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237676" y="1941295"/>
            <a:ext cx="5068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dirty="0"/>
              <a:t>Karl-Göran Karlsson</a:t>
            </a:r>
            <a:br>
              <a:rPr lang="sv-SE" dirty="0"/>
            </a:br>
            <a:r>
              <a:rPr lang="sv-SE" dirty="0"/>
              <a:t>SMHI, </a:t>
            </a:r>
            <a:r>
              <a:rPr lang="sv-SE" dirty="0" smtClean="0"/>
              <a:t>Sweden</a:t>
            </a:r>
            <a:endParaRPr lang="sv-SE" dirty="0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20439" y="2884508"/>
            <a:ext cx="85010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 err="1" smtClean="0"/>
              <a:t>Outline</a:t>
            </a:r>
            <a:r>
              <a:rPr lang="sv-SE" sz="2400" b="1" dirty="0" smtClean="0"/>
              <a:t>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sv-SE" sz="2400" b="1" dirty="0" err="1" smtClean="0"/>
              <a:t>How</a:t>
            </a:r>
            <a:r>
              <a:rPr lang="sv-SE" sz="2400" b="1" dirty="0" smtClean="0"/>
              <a:t> do </a:t>
            </a:r>
            <a:r>
              <a:rPr lang="sv-SE" sz="2400" b="1" dirty="0" err="1" smtClean="0"/>
              <a:t>we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observe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clouds</a:t>
            </a:r>
            <a:r>
              <a:rPr lang="sv-SE" sz="2400" b="1" dirty="0" smtClean="0"/>
              <a:t> from space?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sv-SE" sz="2400" b="1" dirty="0" err="1" smtClean="0"/>
              <a:t>Which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cloud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properties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can</a:t>
            </a:r>
            <a:r>
              <a:rPr lang="sv-SE" sz="2400" b="1" dirty="0" smtClean="0"/>
              <a:t> be </a:t>
            </a:r>
            <a:r>
              <a:rPr lang="sv-SE" sz="2400" b="1" dirty="0" err="1" smtClean="0"/>
              <a:t>observed</a:t>
            </a:r>
            <a:r>
              <a:rPr lang="sv-SE" sz="2400" b="1" dirty="0" smtClean="0"/>
              <a:t> from space?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sv-SE" sz="2400" b="1" dirty="0" err="1" smtClean="0"/>
              <a:t>Which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satellites</a:t>
            </a:r>
            <a:r>
              <a:rPr lang="sv-SE" sz="2400" b="1" dirty="0" smtClean="0"/>
              <a:t> and sensors </a:t>
            </a:r>
            <a:r>
              <a:rPr lang="sv-SE" sz="2400" b="1" dirty="0" err="1" smtClean="0"/>
              <a:t>are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most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useful</a:t>
            </a:r>
            <a:r>
              <a:rPr lang="sv-SE" sz="2400" b="1" dirty="0" smtClean="0"/>
              <a:t>?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sv-SE" sz="2400" b="1" dirty="0" err="1" smtClean="0"/>
              <a:t>Which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retrieval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methods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are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used</a:t>
            </a:r>
            <a:r>
              <a:rPr lang="sv-SE" sz="2400" b="1" dirty="0" smtClean="0"/>
              <a:t> in the CM SAF?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821421" y="208554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RETRIEVAL</a:t>
            </a:r>
            <a:endParaRPr lang="sv-SE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62" y="1555292"/>
            <a:ext cx="1303404" cy="161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005" y="998724"/>
            <a:ext cx="85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Are</a:t>
            </a:r>
            <a:r>
              <a:rPr lang="sv-SE" b="1" dirty="0" smtClean="0"/>
              <a:t> </a:t>
            </a:r>
            <a:r>
              <a:rPr lang="sv-SE" b="1" dirty="0" err="1" smtClean="0"/>
              <a:t>there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</a:t>
            </a:r>
            <a:r>
              <a:rPr lang="sv-SE" b="1" dirty="0" err="1" smtClean="0"/>
              <a:t>that</a:t>
            </a:r>
            <a:r>
              <a:rPr lang="sv-SE" b="1" dirty="0" smtClean="0"/>
              <a:t> </a:t>
            </a:r>
            <a:r>
              <a:rPr lang="sv-SE" b="1" dirty="0" err="1" smtClean="0"/>
              <a:t>could</a:t>
            </a:r>
            <a:r>
              <a:rPr lang="sv-SE" b="1" dirty="0" smtClean="0"/>
              <a:t> </a:t>
            </a:r>
            <a:r>
              <a:rPr lang="sv-SE" b="1" dirty="0" err="1" smtClean="0"/>
              <a:t>remain</a:t>
            </a:r>
            <a:r>
              <a:rPr lang="sv-SE" b="1" dirty="0" smtClean="0"/>
              <a:t> </a:t>
            </a:r>
            <a:r>
              <a:rPr lang="sv-SE" b="1" dirty="0" err="1" smtClean="0"/>
              <a:t>undetected</a:t>
            </a:r>
            <a:r>
              <a:rPr lang="sv-SE" b="1" dirty="0" smtClean="0"/>
              <a:t>?</a:t>
            </a:r>
            <a:endParaRPr lang="sv-SE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2821421" y="208554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Observation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clouds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6366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005" y="998724"/>
            <a:ext cx="85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Are</a:t>
            </a:r>
            <a:r>
              <a:rPr lang="sv-SE" b="1" dirty="0" smtClean="0"/>
              <a:t> </a:t>
            </a:r>
            <a:r>
              <a:rPr lang="sv-SE" b="1" dirty="0" err="1" smtClean="0"/>
              <a:t>there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</a:t>
            </a:r>
            <a:r>
              <a:rPr lang="sv-SE" b="1" dirty="0" err="1" smtClean="0"/>
              <a:t>that</a:t>
            </a:r>
            <a:r>
              <a:rPr lang="sv-SE" b="1" dirty="0" smtClean="0"/>
              <a:t> </a:t>
            </a:r>
            <a:r>
              <a:rPr lang="sv-SE" b="1" dirty="0" err="1" smtClean="0"/>
              <a:t>could</a:t>
            </a:r>
            <a:r>
              <a:rPr lang="sv-SE" b="1" dirty="0" smtClean="0"/>
              <a:t> </a:t>
            </a:r>
            <a:r>
              <a:rPr lang="sv-SE" b="1" dirty="0" err="1" smtClean="0"/>
              <a:t>remain</a:t>
            </a:r>
            <a:r>
              <a:rPr lang="sv-SE" b="1" dirty="0" smtClean="0"/>
              <a:t> </a:t>
            </a:r>
            <a:r>
              <a:rPr lang="sv-SE" b="1" dirty="0" err="1" smtClean="0"/>
              <a:t>undetected</a:t>
            </a:r>
            <a:r>
              <a:rPr lang="sv-SE" b="1" dirty="0" smtClean="0"/>
              <a:t>?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617517" y="1828800"/>
            <a:ext cx="6994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Yes</a:t>
            </a:r>
            <a:r>
              <a:rPr lang="sv-SE" dirty="0" smtClean="0"/>
              <a:t>,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actually</a:t>
            </a:r>
            <a:r>
              <a:rPr lang="sv-SE" dirty="0" smtClean="0"/>
              <a:t> </a:t>
            </a:r>
            <a:r>
              <a:rPr lang="sv-SE" dirty="0" err="1" smtClean="0"/>
              <a:t>several</a:t>
            </a:r>
            <a:r>
              <a:rPr lang="sv-SE" dirty="0" smtClean="0"/>
              <a:t> occasions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might</a:t>
            </a:r>
            <a:r>
              <a:rPr lang="sv-SE" dirty="0" smtClean="0"/>
              <a:t> </a:t>
            </a:r>
            <a:r>
              <a:rPr lang="sv-SE" dirty="0" err="1" smtClean="0"/>
              <a:t>occur</a:t>
            </a:r>
            <a:r>
              <a:rPr lang="sv-SE" dirty="0" smtClean="0"/>
              <a:t>:</a:t>
            </a:r>
          </a:p>
          <a:p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Bright </a:t>
            </a:r>
            <a:r>
              <a:rPr lang="sv-SE" dirty="0" err="1" smtClean="0"/>
              <a:t>clouds</a:t>
            </a:r>
            <a:r>
              <a:rPr lang="sv-SE" dirty="0" smtClean="0"/>
              <a:t> over </a:t>
            </a:r>
            <a:r>
              <a:rPr lang="sv-SE" dirty="0" err="1" smtClean="0"/>
              <a:t>bright</a:t>
            </a:r>
            <a:r>
              <a:rPr lang="sv-SE" dirty="0" smtClean="0"/>
              <a:t> </a:t>
            </a:r>
            <a:r>
              <a:rPr lang="sv-SE" dirty="0" err="1" smtClean="0"/>
              <a:t>surfaces</a:t>
            </a:r>
            <a:r>
              <a:rPr lang="sv-SE" dirty="0" smtClean="0"/>
              <a:t>, </a:t>
            </a:r>
            <a:r>
              <a:rPr lang="sv-SE" dirty="0" err="1" smtClean="0"/>
              <a:t>e.g</a:t>
            </a:r>
            <a:r>
              <a:rPr lang="sv-SE" dirty="0" smtClean="0"/>
              <a:t>., over </a:t>
            </a:r>
            <a:r>
              <a:rPr lang="sv-SE" dirty="0" err="1" smtClean="0"/>
              <a:t>snow-covered</a:t>
            </a:r>
            <a:r>
              <a:rPr lang="sv-SE" dirty="0" smtClean="0"/>
              <a:t> or </a:t>
            </a:r>
            <a:r>
              <a:rPr lang="sv-SE" dirty="0" err="1" smtClean="0"/>
              <a:t>desert</a:t>
            </a:r>
            <a:r>
              <a:rPr lang="sv-SE" dirty="0" smtClean="0"/>
              <a:t> </a:t>
            </a:r>
            <a:r>
              <a:rPr lang="sv-SE" dirty="0" err="1" smtClean="0"/>
              <a:t>surfaces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Cold </a:t>
            </a:r>
            <a:r>
              <a:rPr lang="sv-SE" dirty="0" err="1" smtClean="0"/>
              <a:t>clouds</a:t>
            </a:r>
            <a:r>
              <a:rPr lang="sv-SE" dirty="0" smtClean="0"/>
              <a:t> over </a:t>
            </a:r>
            <a:r>
              <a:rPr lang="sv-SE" dirty="0" err="1" smtClean="0"/>
              <a:t>cold</a:t>
            </a:r>
            <a:r>
              <a:rPr lang="sv-SE" dirty="0" smtClean="0"/>
              <a:t> </a:t>
            </a:r>
            <a:r>
              <a:rPr lang="sv-SE" dirty="0" err="1" smtClean="0"/>
              <a:t>surfaces</a:t>
            </a:r>
            <a:r>
              <a:rPr lang="sv-SE" dirty="0" smtClean="0"/>
              <a:t>, </a:t>
            </a:r>
            <a:r>
              <a:rPr lang="sv-SE" dirty="0" err="1" smtClean="0"/>
              <a:t>e.g</a:t>
            </a:r>
            <a:r>
              <a:rPr lang="sv-SE" dirty="0" smtClean="0"/>
              <a:t>. over </a:t>
            </a:r>
            <a:r>
              <a:rPr lang="sv-SE" dirty="0" err="1" smtClean="0"/>
              <a:t>almost</a:t>
            </a:r>
            <a:r>
              <a:rPr lang="sv-SE" dirty="0" smtClean="0"/>
              <a:t> all polar </a:t>
            </a:r>
            <a:r>
              <a:rPr lang="sv-SE" dirty="0" err="1" smtClean="0"/>
              <a:t>surfaces</a:t>
            </a:r>
            <a:r>
              <a:rPr lang="sv-SE" dirty="0" smtClean="0"/>
              <a:t> in the polar </a:t>
            </a:r>
            <a:r>
              <a:rPr lang="sv-SE" dirty="0" err="1" smtClean="0"/>
              <a:t>winter</a:t>
            </a:r>
            <a:r>
              <a:rPr lang="sv-SE" dirty="0" smtClean="0"/>
              <a:t> + </a:t>
            </a:r>
            <a:r>
              <a:rPr lang="sv-SE" dirty="0" err="1" smtClean="0"/>
              <a:t>thin</a:t>
            </a:r>
            <a:r>
              <a:rPr lang="sv-SE" dirty="0" smtClean="0"/>
              <a:t> cirrus </a:t>
            </a:r>
            <a:r>
              <a:rPr lang="sv-SE" dirty="0" err="1" smtClean="0"/>
              <a:t>clouds</a:t>
            </a:r>
            <a:r>
              <a:rPr lang="sv-SE" dirty="0" smtClean="0"/>
              <a:t> over </a:t>
            </a:r>
            <a:r>
              <a:rPr lang="sv-SE" dirty="0" err="1" smtClean="0"/>
              <a:t>snow-covered</a:t>
            </a:r>
            <a:r>
              <a:rPr lang="sv-SE" dirty="0" smtClean="0"/>
              <a:t> </a:t>
            </a:r>
            <a:r>
              <a:rPr lang="sv-SE" dirty="0" err="1" smtClean="0"/>
              <a:t>surfaces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Extreme </a:t>
            </a:r>
            <a:r>
              <a:rPr lang="sv-SE" dirty="0" err="1" smtClean="0"/>
              <a:t>cases</a:t>
            </a:r>
            <a:r>
              <a:rPr lang="sv-SE" dirty="0" smtClean="0"/>
              <a:t>: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clouds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warmer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the </a:t>
            </a:r>
            <a:r>
              <a:rPr lang="sv-SE" dirty="0" err="1" smtClean="0"/>
              <a:t>surface</a:t>
            </a:r>
            <a:r>
              <a:rPr lang="sv-SE" dirty="0" smtClean="0"/>
              <a:t> (</a:t>
            </a:r>
            <a:r>
              <a:rPr lang="sv-SE" dirty="0" err="1" smtClean="0"/>
              <a:t>e.g</a:t>
            </a:r>
            <a:r>
              <a:rPr lang="sv-SE" dirty="0" smtClean="0"/>
              <a:t>., stratus </a:t>
            </a:r>
            <a:r>
              <a:rPr lang="sv-SE" dirty="0" err="1" smtClean="0"/>
              <a:t>clouds</a:t>
            </a:r>
            <a:r>
              <a:rPr lang="sv-SE" dirty="0" smtClean="0"/>
              <a:t> over the Arctic ocean in polar summer)</a:t>
            </a:r>
            <a:br>
              <a:rPr lang="sv-SE" dirty="0" smtClean="0"/>
            </a:br>
            <a:endParaRPr lang="sv-SE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 err="1" smtClean="0"/>
              <a:t>Warm</a:t>
            </a:r>
            <a:r>
              <a:rPr lang="sv-SE" dirty="0" smtClean="0"/>
              <a:t> </a:t>
            </a:r>
            <a:r>
              <a:rPr lang="sv-SE" dirty="0" err="1" smtClean="0"/>
              <a:t>clouds</a:t>
            </a:r>
            <a:r>
              <a:rPr lang="sv-SE" dirty="0" smtClean="0"/>
              <a:t> in </a:t>
            </a:r>
            <a:r>
              <a:rPr lang="sv-SE" dirty="0" err="1" smtClean="0"/>
              <a:t>twilight</a:t>
            </a:r>
            <a:r>
              <a:rPr lang="sv-SE" dirty="0" smtClean="0"/>
              <a:t> situations</a:t>
            </a:r>
          </a:p>
          <a:p>
            <a:pPr marL="285750" indent="-285750">
              <a:buFont typeface="Wingdings" pitchFamily="2" charset="2"/>
              <a:buChar char="q"/>
            </a:pP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2821421" y="208554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Observation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clouds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9528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005" y="998724"/>
            <a:ext cx="859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Use</a:t>
            </a:r>
            <a:r>
              <a:rPr lang="sv-SE" b="1" dirty="0" smtClean="0"/>
              <a:t> </a:t>
            </a:r>
            <a:r>
              <a:rPr lang="sv-SE" b="1" dirty="0" err="1" smtClean="0"/>
              <a:t>differences</a:t>
            </a:r>
            <a:r>
              <a:rPr lang="sv-SE" b="1" dirty="0" smtClean="0"/>
              <a:t> in the </a:t>
            </a:r>
            <a:r>
              <a:rPr lang="sv-SE" b="1" dirty="0" err="1" smtClean="0"/>
              <a:t>appearance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in different </a:t>
            </a:r>
            <a:r>
              <a:rPr lang="sv-SE" b="1" dirty="0" err="1" smtClean="0"/>
              <a:t>spectral</a:t>
            </a:r>
            <a:r>
              <a:rPr lang="sv-SE" b="1" dirty="0" smtClean="0"/>
              <a:t> </a:t>
            </a:r>
            <a:r>
              <a:rPr lang="sv-SE" b="1" dirty="0" err="1" smtClean="0"/>
              <a:t>channels</a:t>
            </a:r>
            <a:r>
              <a:rPr lang="sv-SE" b="1" dirty="0" smtClean="0"/>
              <a:t>!</a:t>
            </a:r>
          </a:p>
          <a:p>
            <a:endParaRPr lang="sv-SE" b="1" dirty="0"/>
          </a:p>
          <a:p>
            <a:r>
              <a:rPr lang="sv-SE" b="1" dirty="0" err="1" smtClean="0"/>
              <a:t>Example</a:t>
            </a:r>
            <a:r>
              <a:rPr lang="sv-SE" b="1" dirty="0" smtClean="0"/>
              <a:t> </a:t>
            </a:r>
            <a:r>
              <a:rPr lang="sv-SE" b="1" dirty="0" err="1" smtClean="0"/>
              <a:t>below</a:t>
            </a:r>
            <a:r>
              <a:rPr lang="sv-SE" b="1" dirty="0" smtClean="0"/>
              <a:t> over </a:t>
            </a:r>
            <a:r>
              <a:rPr lang="sv-SE" b="1" dirty="0" err="1" smtClean="0"/>
              <a:t>Turkey</a:t>
            </a:r>
            <a:r>
              <a:rPr lang="sv-SE" b="1" dirty="0" smtClean="0"/>
              <a:t>:  </a:t>
            </a:r>
            <a:r>
              <a:rPr lang="sv-SE" b="1" dirty="0"/>
              <a:t>C</a:t>
            </a:r>
            <a:r>
              <a:rPr lang="sv-SE" b="1" dirty="0" smtClean="0"/>
              <a:t>louds over </a:t>
            </a:r>
            <a:r>
              <a:rPr lang="sv-SE" b="1" dirty="0" err="1" smtClean="0"/>
              <a:t>snow</a:t>
            </a:r>
            <a:r>
              <a:rPr lang="sv-SE" b="1" dirty="0" smtClean="0"/>
              <a:t>-cover (</a:t>
            </a:r>
            <a:r>
              <a:rPr lang="sv-SE" b="1" dirty="0" err="1" smtClean="0"/>
              <a:t>magenta</a:t>
            </a:r>
            <a:r>
              <a:rPr lang="sv-SE" b="1" dirty="0" smtClean="0"/>
              <a:t>) </a:t>
            </a:r>
            <a:r>
              <a:rPr lang="sv-SE" b="1" dirty="0" err="1" smtClean="0"/>
              <a:t>can</a:t>
            </a:r>
            <a:r>
              <a:rPr lang="sv-SE" b="1" dirty="0" smtClean="0"/>
              <a:t> </a:t>
            </a:r>
            <a:r>
              <a:rPr lang="sv-SE" b="1" dirty="0" err="1" smtClean="0"/>
              <a:t>easily</a:t>
            </a:r>
            <a:r>
              <a:rPr lang="sv-SE" b="1" dirty="0" smtClean="0"/>
              <a:t> be </a:t>
            </a:r>
            <a:r>
              <a:rPr lang="sv-SE" b="1" dirty="0" err="1" smtClean="0"/>
              <a:t>detected</a:t>
            </a:r>
            <a:r>
              <a:rPr lang="sv-SE" b="1" dirty="0" smtClean="0"/>
              <a:t> </a:t>
            </a:r>
            <a:r>
              <a:rPr lang="sv-SE" b="1" dirty="0" err="1" smtClean="0"/>
              <a:t>if</a:t>
            </a:r>
            <a:r>
              <a:rPr lang="sv-SE" b="1" dirty="0" smtClean="0"/>
              <a:t> </a:t>
            </a:r>
            <a:r>
              <a:rPr lang="sv-SE" b="1" dirty="0" err="1" smtClean="0"/>
              <a:t>utilising</a:t>
            </a:r>
            <a:r>
              <a:rPr lang="sv-SE" b="1" dirty="0" smtClean="0"/>
              <a:t> </a:t>
            </a:r>
            <a:r>
              <a:rPr lang="sv-SE" b="1" dirty="0" err="1" smtClean="0"/>
              <a:t>that</a:t>
            </a:r>
            <a:r>
              <a:rPr lang="sv-SE" b="1" dirty="0" smtClean="0"/>
              <a:t> </a:t>
            </a:r>
            <a:r>
              <a:rPr lang="sv-SE" b="1" dirty="0" err="1" smtClean="0"/>
              <a:t>they</a:t>
            </a:r>
            <a:r>
              <a:rPr lang="sv-SE" b="1" dirty="0" smtClean="0"/>
              <a:t> </a:t>
            </a:r>
            <a:r>
              <a:rPr lang="sv-SE" b="1" dirty="0" err="1" smtClean="0"/>
              <a:t>reflect</a:t>
            </a:r>
            <a:r>
              <a:rPr lang="sv-SE" b="1" dirty="0" smtClean="0"/>
              <a:t> in the 1.6 </a:t>
            </a:r>
            <a:r>
              <a:rPr lang="sv-SE" b="1" dirty="0" err="1" smtClean="0"/>
              <a:t>micron</a:t>
            </a:r>
            <a:r>
              <a:rPr lang="sv-SE" b="1" dirty="0" smtClean="0"/>
              <a:t> </a:t>
            </a:r>
            <a:r>
              <a:rPr lang="sv-SE" b="1" dirty="0" err="1" smtClean="0"/>
              <a:t>channel</a:t>
            </a:r>
            <a:r>
              <a:rPr lang="sv-SE" b="1" dirty="0" smtClean="0"/>
              <a:t> </a:t>
            </a:r>
            <a:r>
              <a:rPr lang="sv-SE" b="1" dirty="0" err="1" smtClean="0"/>
              <a:t>while</a:t>
            </a:r>
            <a:r>
              <a:rPr lang="sv-SE" b="1" dirty="0" smtClean="0"/>
              <a:t> </a:t>
            </a:r>
            <a:r>
              <a:rPr lang="sv-SE" b="1" dirty="0" err="1" smtClean="0"/>
              <a:t>snow</a:t>
            </a:r>
            <a:r>
              <a:rPr lang="sv-SE" b="1" dirty="0" smtClean="0"/>
              <a:t> is not!!!</a:t>
            </a:r>
          </a:p>
          <a:p>
            <a:endParaRPr lang="sv-SE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2385486" y="208553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Optimal </a:t>
            </a:r>
            <a:r>
              <a:rPr lang="sv-SE" sz="2400" b="1" dirty="0" err="1" smtClean="0"/>
              <a:t>detection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clouds</a:t>
            </a:r>
            <a:endParaRPr lang="sv-SE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67" y="2301949"/>
            <a:ext cx="5550195" cy="416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99486" y="45725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/>
              <a:t>Metop-A RGB </a:t>
            </a:r>
            <a:endParaRPr lang="pt-BR" sz="1400" dirty="0" smtClean="0"/>
          </a:p>
          <a:p>
            <a:r>
              <a:rPr lang="pt-BR" sz="1400" dirty="0" smtClean="0"/>
              <a:t>Composite </a:t>
            </a:r>
            <a:endParaRPr lang="pt-BR" sz="1400" dirty="0"/>
          </a:p>
          <a:p>
            <a:r>
              <a:rPr lang="pt-BR" sz="1400" dirty="0"/>
              <a:t> </a:t>
            </a:r>
          </a:p>
          <a:p>
            <a:r>
              <a:rPr lang="pt-BR" sz="1400" dirty="0"/>
              <a:t>17 January 2012 </a:t>
            </a:r>
            <a:endParaRPr lang="pt-BR" sz="1400" dirty="0" smtClean="0"/>
          </a:p>
          <a:p>
            <a:r>
              <a:rPr lang="pt-BR" sz="1400" dirty="0" smtClean="0"/>
              <a:t>VIS0.6</a:t>
            </a:r>
            <a:r>
              <a:rPr lang="pt-BR" sz="1400" dirty="0"/>
              <a:t>, NIR1.6, IR11.0 </a:t>
            </a:r>
          </a:p>
          <a:p>
            <a:r>
              <a:rPr lang="pt-BR" sz="1400" dirty="0"/>
              <a:t>07:49:00 UTC </a:t>
            </a:r>
          </a:p>
        </p:txBody>
      </p:sp>
    </p:spTree>
    <p:extLst>
      <p:ext uri="{BB962C8B-B14F-4D97-AF65-F5344CB8AC3E}">
        <p14:creationId xmlns:p14="http://schemas.microsoft.com/office/powerpoint/2010/main" val="17470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005" y="998724"/>
            <a:ext cx="859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Use</a:t>
            </a:r>
            <a:r>
              <a:rPr lang="sv-SE" b="1" dirty="0" smtClean="0"/>
              <a:t> </a:t>
            </a:r>
            <a:r>
              <a:rPr lang="sv-SE" b="1" dirty="0" err="1" smtClean="0"/>
              <a:t>differences</a:t>
            </a:r>
            <a:r>
              <a:rPr lang="sv-SE" b="1" dirty="0" smtClean="0"/>
              <a:t> in the </a:t>
            </a:r>
            <a:r>
              <a:rPr lang="sv-SE" b="1" dirty="0" err="1" smtClean="0"/>
              <a:t>appearance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in different </a:t>
            </a:r>
            <a:r>
              <a:rPr lang="sv-SE" b="1" dirty="0" err="1" smtClean="0"/>
              <a:t>spectral</a:t>
            </a:r>
            <a:r>
              <a:rPr lang="sv-SE" b="1" dirty="0" smtClean="0"/>
              <a:t> </a:t>
            </a:r>
            <a:r>
              <a:rPr lang="sv-SE" b="1" dirty="0" err="1" smtClean="0"/>
              <a:t>channels</a:t>
            </a:r>
            <a:r>
              <a:rPr lang="sv-SE" b="1" dirty="0" smtClean="0"/>
              <a:t>!</a:t>
            </a:r>
          </a:p>
          <a:p>
            <a:endParaRPr lang="sv-SE" b="1" dirty="0"/>
          </a:p>
          <a:p>
            <a:r>
              <a:rPr lang="sv-SE" b="1" dirty="0" err="1" smtClean="0"/>
              <a:t>Example</a:t>
            </a:r>
            <a:r>
              <a:rPr lang="sv-SE" b="1" dirty="0" smtClean="0"/>
              <a:t> </a:t>
            </a:r>
            <a:r>
              <a:rPr lang="sv-SE" b="1" dirty="0" err="1" smtClean="0"/>
              <a:t>below</a:t>
            </a:r>
            <a:r>
              <a:rPr lang="sv-SE" b="1" dirty="0" smtClean="0"/>
              <a:t> over </a:t>
            </a:r>
            <a:r>
              <a:rPr lang="sv-SE" b="1" dirty="0" err="1" smtClean="0"/>
              <a:t>Turkey</a:t>
            </a:r>
            <a:r>
              <a:rPr lang="sv-SE" b="1" dirty="0" smtClean="0"/>
              <a:t>:  </a:t>
            </a:r>
            <a:r>
              <a:rPr lang="sv-SE" b="1" dirty="0"/>
              <a:t>C</a:t>
            </a:r>
            <a:r>
              <a:rPr lang="sv-SE" b="1" dirty="0" smtClean="0"/>
              <a:t>louds over </a:t>
            </a:r>
            <a:r>
              <a:rPr lang="sv-SE" b="1" dirty="0" err="1" smtClean="0"/>
              <a:t>snow</a:t>
            </a:r>
            <a:r>
              <a:rPr lang="sv-SE" b="1" dirty="0" smtClean="0"/>
              <a:t>-cover (</a:t>
            </a:r>
            <a:r>
              <a:rPr lang="sv-SE" b="1" dirty="0" err="1" smtClean="0"/>
              <a:t>magenta</a:t>
            </a:r>
            <a:r>
              <a:rPr lang="sv-SE" b="1" dirty="0" smtClean="0"/>
              <a:t>) </a:t>
            </a:r>
            <a:r>
              <a:rPr lang="sv-SE" b="1" dirty="0" err="1" smtClean="0"/>
              <a:t>can</a:t>
            </a:r>
            <a:r>
              <a:rPr lang="sv-SE" b="1" dirty="0" smtClean="0"/>
              <a:t> </a:t>
            </a:r>
            <a:r>
              <a:rPr lang="sv-SE" b="1" dirty="0" err="1" smtClean="0"/>
              <a:t>easily</a:t>
            </a:r>
            <a:r>
              <a:rPr lang="sv-SE" b="1" dirty="0" smtClean="0"/>
              <a:t> be </a:t>
            </a:r>
            <a:r>
              <a:rPr lang="sv-SE" b="1" dirty="0" err="1" smtClean="0"/>
              <a:t>detected</a:t>
            </a:r>
            <a:r>
              <a:rPr lang="sv-SE" b="1" dirty="0" smtClean="0"/>
              <a:t> </a:t>
            </a:r>
            <a:r>
              <a:rPr lang="sv-SE" b="1" dirty="0" err="1" smtClean="0"/>
              <a:t>if</a:t>
            </a:r>
            <a:r>
              <a:rPr lang="sv-SE" b="1" dirty="0" smtClean="0"/>
              <a:t> </a:t>
            </a:r>
            <a:r>
              <a:rPr lang="sv-SE" b="1" dirty="0" err="1" smtClean="0"/>
              <a:t>utilising</a:t>
            </a:r>
            <a:r>
              <a:rPr lang="sv-SE" b="1" dirty="0" smtClean="0"/>
              <a:t> </a:t>
            </a:r>
            <a:r>
              <a:rPr lang="sv-SE" b="1" dirty="0" err="1" smtClean="0"/>
              <a:t>that</a:t>
            </a:r>
            <a:r>
              <a:rPr lang="sv-SE" b="1" dirty="0" smtClean="0"/>
              <a:t> </a:t>
            </a:r>
            <a:r>
              <a:rPr lang="sv-SE" b="1" dirty="0" err="1" smtClean="0"/>
              <a:t>they</a:t>
            </a:r>
            <a:r>
              <a:rPr lang="sv-SE" b="1" dirty="0" smtClean="0"/>
              <a:t> </a:t>
            </a:r>
            <a:r>
              <a:rPr lang="sv-SE" b="1" dirty="0" err="1" smtClean="0"/>
              <a:t>reflect</a:t>
            </a:r>
            <a:r>
              <a:rPr lang="sv-SE" b="1" dirty="0" smtClean="0"/>
              <a:t> in the 1.6 </a:t>
            </a:r>
            <a:r>
              <a:rPr lang="sv-SE" b="1" dirty="0" err="1" smtClean="0"/>
              <a:t>micron</a:t>
            </a:r>
            <a:r>
              <a:rPr lang="sv-SE" b="1" dirty="0" smtClean="0"/>
              <a:t> </a:t>
            </a:r>
            <a:r>
              <a:rPr lang="sv-SE" b="1" dirty="0" err="1" smtClean="0"/>
              <a:t>channel</a:t>
            </a:r>
            <a:r>
              <a:rPr lang="sv-SE" b="1" dirty="0" smtClean="0"/>
              <a:t> </a:t>
            </a:r>
            <a:r>
              <a:rPr lang="sv-SE" b="1" dirty="0" err="1" smtClean="0"/>
              <a:t>while</a:t>
            </a:r>
            <a:r>
              <a:rPr lang="sv-SE" b="1" dirty="0" smtClean="0"/>
              <a:t> </a:t>
            </a:r>
            <a:r>
              <a:rPr lang="sv-SE" b="1" dirty="0" err="1" smtClean="0"/>
              <a:t>snow</a:t>
            </a:r>
            <a:r>
              <a:rPr lang="sv-SE" b="1" dirty="0" smtClean="0"/>
              <a:t> is not!!!</a:t>
            </a:r>
          </a:p>
          <a:p>
            <a:endParaRPr lang="sv-SE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2385486" y="208553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Optimal </a:t>
            </a:r>
            <a:r>
              <a:rPr lang="sv-SE" sz="2400" b="1" dirty="0" err="1" smtClean="0"/>
              <a:t>detection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clouds</a:t>
            </a:r>
            <a:endParaRPr lang="sv-SE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67" y="2301949"/>
            <a:ext cx="5550195" cy="416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99486" y="45725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/>
              <a:t>Metop-A RGB </a:t>
            </a:r>
            <a:endParaRPr lang="pt-BR" sz="1400" dirty="0" smtClean="0"/>
          </a:p>
          <a:p>
            <a:r>
              <a:rPr lang="pt-BR" sz="1400" dirty="0" smtClean="0"/>
              <a:t>Composite </a:t>
            </a:r>
            <a:endParaRPr lang="pt-BR" sz="1400" dirty="0"/>
          </a:p>
          <a:p>
            <a:r>
              <a:rPr lang="pt-BR" sz="1400" dirty="0"/>
              <a:t> </a:t>
            </a:r>
          </a:p>
          <a:p>
            <a:r>
              <a:rPr lang="pt-BR" sz="1400" dirty="0"/>
              <a:t>17 January 2012 </a:t>
            </a:r>
            <a:endParaRPr lang="pt-BR" sz="1400" dirty="0" smtClean="0"/>
          </a:p>
          <a:p>
            <a:r>
              <a:rPr lang="pt-BR" sz="1400" dirty="0" smtClean="0"/>
              <a:t>VIS0.6</a:t>
            </a:r>
            <a:r>
              <a:rPr lang="pt-BR" sz="1400" dirty="0"/>
              <a:t>, NIR1.6, IR11.0 </a:t>
            </a:r>
          </a:p>
          <a:p>
            <a:r>
              <a:rPr lang="pt-BR" sz="1400" dirty="0"/>
              <a:t>07:49:00 UTC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010093" y="3349256"/>
            <a:ext cx="598613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ym typeface="Wingdings" pitchFamily="2" charset="2"/>
              </a:rPr>
              <a:t> </a:t>
            </a:r>
            <a:r>
              <a:rPr lang="sv-SE" sz="2400" b="1" dirty="0" smtClean="0">
                <a:sym typeface="Wingdings" pitchFamily="2" charset="2"/>
              </a:rPr>
              <a:t>USE MULTISPECTRAL METHODS!!!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8665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2087592" y="208551"/>
            <a:ext cx="5693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Suitable sensors for </a:t>
            </a:r>
            <a:r>
              <a:rPr lang="sv-SE" sz="2400" b="1" dirty="0" err="1" smtClean="0"/>
              <a:t>cloud</a:t>
            </a:r>
            <a:r>
              <a:rPr lang="sv-SE" sz="2400" b="1" dirty="0" smtClean="0"/>
              <a:t> screening</a:t>
            </a:r>
            <a:endParaRPr lang="sv-SE" sz="24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90005" y="998724"/>
            <a:ext cx="859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The </a:t>
            </a:r>
            <a:r>
              <a:rPr lang="sv-SE" b="1" dirty="0" err="1" smtClean="0"/>
              <a:t>main</a:t>
            </a:r>
            <a:r>
              <a:rPr lang="sv-SE" b="1" dirty="0" smtClean="0"/>
              <a:t> </a:t>
            </a:r>
            <a:r>
              <a:rPr lang="sv-SE" b="1" dirty="0" err="1" smtClean="0"/>
              <a:t>objective</a:t>
            </a:r>
            <a:r>
              <a:rPr lang="sv-SE" b="1" dirty="0" smtClean="0"/>
              <a:t> for the EUMETSAT CM SAF is </a:t>
            </a:r>
            <a:r>
              <a:rPr lang="sv-SE" b="1" dirty="0" err="1" smtClean="0"/>
              <a:t>to</a:t>
            </a:r>
            <a:r>
              <a:rPr lang="sv-SE" b="1" dirty="0" smtClean="0"/>
              <a:t> </a:t>
            </a:r>
            <a:r>
              <a:rPr lang="sv-SE" b="1" dirty="0" err="1" smtClean="0"/>
              <a:t>use</a:t>
            </a:r>
            <a:r>
              <a:rPr lang="sv-SE" b="1" dirty="0" smtClean="0"/>
              <a:t> sensors from </a:t>
            </a:r>
            <a:r>
              <a:rPr lang="sv-SE" b="1" dirty="0" err="1" smtClean="0"/>
              <a:t>operational</a:t>
            </a:r>
            <a:r>
              <a:rPr lang="sv-SE" b="1" dirty="0" smtClean="0"/>
              <a:t> </a:t>
            </a:r>
            <a:r>
              <a:rPr lang="sv-SE" b="1" dirty="0" err="1" smtClean="0"/>
              <a:t>weather</a:t>
            </a:r>
            <a:r>
              <a:rPr lang="sv-SE" b="1" dirty="0" smtClean="0"/>
              <a:t> </a:t>
            </a:r>
            <a:r>
              <a:rPr lang="sv-SE" b="1" dirty="0" err="1" smtClean="0"/>
              <a:t>satellites</a:t>
            </a:r>
            <a:r>
              <a:rPr lang="sv-SE" b="1" dirty="0" smtClean="0"/>
              <a:t> for </a:t>
            </a:r>
            <a:r>
              <a:rPr lang="sv-SE" b="1" dirty="0" err="1" smtClean="0"/>
              <a:t>climate</a:t>
            </a:r>
            <a:r>
              <a:rPr lang="sv-SE" b="1" dirty="0" smtClean="0"/>
              <a:t> </a:t>
            </a:r>
            <a:r>
              <a:rPr lang="sv-SE" b="1" dirty="0" err="1" smtClean="0"/>
              <a:t>monitoring</a:t>
            </a:r>
            <a:r>
              <a:rPr lang="sv-SE" b="1" dirty="0" smtClean="0"/>
              <a:t>. </a:t>
            </a:r>
          </a:p>
          <a:p>
            <a:endParaRPr lang="sv-SE" b="1" dirty="0" smtClean="0"/>
          </a:p>
          <a:p>
            <a:r>
              <a:rPr lang="sv-SE" b="1" dirty="0" smtClean="0"/>
              <a:t>Most </a:t>
            </a:r>
            <a:r>
              <a:rPr lang="sv-SE" b="1" dirty="0" err="1" smtClean="0"/>
              <a:t>suitable</a:t>
            </a:r>
            <a:r>
              <a:rPr lang="sv-SE" b="1" dirty="0" smtClean="0"/>
              <a:t> image sensors is </a:t>
            </a:r>
            <a:r>
              <a:rPr lang="sv-SE" b="1" dirty="0" err="1" smtClean="0"/>
              <a:t>then</a:t>
            </a:r>
            <a:r>
              <a:rPr lang="sv-SE" b="1" dirty="0" smtClean="0"/>
              <a:t> AVHRR on polar </a:t>
            </a:r>
            <a:r>
              <a:rPr lang="sv-SE" b="1" dirty="0" err="1" smtClean="0"/>
              <a:t>orbiting</a:t>
            </a:r>
            <a:r>
              <a:rPr lang="sv-SE" b="1" dirty="0" smtClean="0"/>
              <a:t> NOAA/</a:t>
            </a:r>
            <a:r>
              <a:rPr lang="sv-SE" b="1" dirty="0" err="1" smtClean="0"/>
              <a:t>Metop</a:t>
            </a:r>
            <a:r>
              <a:rPr lang="sv-SE" b="1" dirty="0" smtClean="0"/>
              <a:t> </a:t>
            </a:r>
            <a:r>
              <a:rPr lang="sv-SE" b="1" dirty="0" err="1" smtClean="0"/>
              <a:t>satellites</a:t>
            </a:r>
            <a:r>
              <a:rPr lang="sv-SE" b="1" dirty="0" smtClean="0"/>
              <a:t> and SEVIRI on the </a:t>
            </a:r>
            <a:r>
              <a:rPr lang="sv-SE" b="1" dirty="0" err="1" smtClean="0"/>
              <a:t>geostationary</a:t>
            </a:r>
            <a:r>
              <a:rPr lang="sv-SE" b="1" dirty="0" smtClean="0"/>
              <a:t> METEOSAT </a:t>
            </a:r>
            <a:r>
              <a:rPr lang="sv-SE" b="1" dirty="0" err="1" smtClean="0"/>
              <a:t>satellite</a:t>
            </a:r>
            <a:endParaRPr lang="sv-SE" b="1" dirty="0" smtClean="0"/>
          </a:p>
          <a:p>
            <a:endParaRPr lang="sv-SE" b="1" dirty="0"/>
          </a:p>
        </p:txBody>
      </p:sp>
      <p:pic>
        <p:nvPicPr>
          <p:cNvPr id="1026" name="Picture 2" descr="http://www.cnes.fr/automne_modules_files/standard/public/p5306_00eb5509b991faf0e284abbde85267a5meteos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37" y="2705657"/>
            <a:ext cx="3683181" cy="31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elespazio.it/img/EUMETSAT_ME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4" y="2705658"/>
            <a:ext cx="4392050" cy="317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54015" y="5995358"/>
            <a:ext cx="3364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The </a:t>
            </a:r>
            <a:r>
              <a:rPr lang="sv-SE" sz="1400" dirty="0" err="1" smtClean="0"/>
              <a:t>Metop</a:t>
            </a:r>
            <a:r>
              <a:rPr lang="sv-SE" sz="1400" dirty="0" smtClean="0"/>
              <a:t>-A </a:t>
            </a:r>
            <a:r>
              <a:rPr lang="sv-SE" sz="1400" dirty="0" err="1" smtClean="0"/>
              <a:t>satellite</a:t>
            </a:r>
            <a:r>
              <a:rPr lang="sv-SE" sz="1400" dirty="0" smtClean="0"/>
              <a:t> </a:t>
            </a:r>
            <a:r>
              <a:rPr lang="sv-SE" sz="1400" dirty="0" err="1" smtClean="0"/>
              <a:t>carrying</a:t>
            </a:r>
            <a:r>
              <a:rPr lang="sv-SE" sz="1400" dirty="0" smtClean="0"/>
              <a:t> AVHRR </a:t>
            </a:r>
            <a:r>
              <a:rPr lang="sv-SE" sz="1400" dirty="0" err="1" smtClean="0"/>
              <a:t>imager</a:t>
            </a:r>
            <a:r>
              <a:rPr lang="sv-SE" sz="1400" dirty="0" smtClean="0"/>
              <a:t> </a:t>
            </a:r>
            <a:r>
              <a:rPr lang="sv-SE" sz="1400" dirty="0" err="1" smtClean="0"/>
              <a:t>with</a:t>
            </a:r>
            <a:r>
              <a:rPr lang="sv-SE" sz="1400" dirty="0" smtClean="0"/>
              <a:t> 6 </a:t>
            </a:r>
            <a:r>
              <a:rPr lang="sv-SE" sz="1400" dirty="0" err="1" smtClean="0"/>
              <a:t>spectral</a:t>
            </a:r>
            <a:r>
              <a:rPr lang="sv-SE" sz="1400" dirty="0" smtClean="0"/>
              <a:t> bands</a:t>
            </a:r>
            <a:endParaRPr lang="sv-SE" sz="1400" dirty="0"/>
          </a:p>
        </p:txBody>
      </p:sp>
      <p:sp>
        <p:nvSpPr>
          <p:cNvPr id="9" name="textruta 8"/>
          <p:cNvSpPr txBox="1"/>
          <p:nvPr/>
        </p:nvSpPr>
        <p:spPr>
          <a:xfrm>
            <a:off x="5138468" y="6009734"/>
            <a:ext cx="359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The METEOSAT </a:t>
            </a:r>
            <a:r>
              <a:rPr lang="sv-SE" sz="1400" dirty="0" err="1" smtClean="0"/>
              <a:t>satellite</a:t>
            </a:r>
            <a:r>
              <a:rPr lang="sv-SE" sz="1400" dirty="0" smtClean="0"/>
              <a:t> </a:t>
            </a:r>
            <a:r>
              <a:rPr lang="sv-SE" sz="1400" dirty="0" err="1" smtClean="0"/>
              <a:t>carrying</a:t>
            </a:r>
            <a:r>
              <a:rPr lang="sv-SE" sz="1400" dirty="0" smtClean="0"/>
              <a:t> SEVIRI </a:t>
            </a:r>
            <a:r>
              <a:rPr lang="sv-SE" sz="1400" dirty="0" err="1" smtClean="0"/>
              <a:t>imager</a:t>
            </a:r>
            <a:r>
              <a:rPr lang="sv-SE" sz="1400" dirty="0" smtClean="0"/>
              <a:t> </a:t>
            </a:r>
            <a:r>
              <a:rPr lang="sv-SE" sz="1400" dirty="0" err="1" smtClean="0"/>
              <a:t>with</a:t>
            </a:r>
            <a:r>
              <a:rPr lang="sv-SE" sz="1400" dirty="0" smtClean="0"/>
              <a:t> 12 </a:t>
            </a:r>
            <a:r>
              <a:rPr lang="sv-SE" sz="1400" dirty="0" err="1" smtClean="0"/>
              <a:t>spectral</a:t>
            </a:r>
            <a:r>
              <a:rPr lang="sv-SE" sz="1400" dirty="0" smtClean="0"/>
              <a:t> bands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1214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005" y="998724"/>
            <a:ext cx="8597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Two</a:t>
            </a:r>
            <a:r>
              <a:rPr lang="sv-SE" b="1" dirty="0" smtClean="0"/>
              <a:t> </a:t>
            </a:r>
            <a:r>
              <a:rPr lang="sv-SE" b="1" dirty="0" err="1" smtClean="0"/>
              <a:t>multispectral</a:t>
            </a:r>
            <a:r>
              <a:rPr lang="sv-SE" b="1" dirty="0" smtClean="0"/>
              <a:t> </a:t>
            </a:r>
            <a:r>
              <a:rPr lang="sv-SE" b="1" dirty="0" err="1" smtClean="0"/>
              <a:t>cloud</a:t>
            </a:r>
            <a:r>
              <a:rPr lang="sv-SE" b="1" dirty="0" smtClean="0"/>
              <a:t> </a:t>
            </a:r>
            <a:r>
              <a:rPr lang="sv-SE" b="1" dirty="0" err="1" smtClean="0"/>
              <a:t>processing</a:t>
            </a:r>
            <a:r>
              <a:rPr lang="sv-SE" b="1" dirty="0" smtClean="0"/>
              <a:t> </a:t>
            </a:r>
            <a:r>
              <a:rPr lang="sv-SE" b="1" dirty="0" err="1" smtClean="0"/>
              <a:t>methods</a:t>
            </a:r>
            <a:r>
              <a:rPr lang="sv-SE" b="1" dirty="0" smtClean="0"/>
              <a:t> </a:t>
            </a:r>
            <a:r>
              <a:rPr lang="sv-SE" b="1" dirty="0" err="1" smtClean="0"/>
              <a:t>are</a:t>
            </a:r>
            <a:r>
              <a:rPr lang="sv-SE" b="1" dirty="0" smtClean="0"/>
              <a:t> </a:t>
            </a:r>
            <a:r>
              <a:rPr lang="sv-SE" b="1" dirty="0" err="1" smtClean="0"/>
              <a:t>used</a:t>
            </a:r>
            <a:r>
              <a:rPr lang="sv-SE" b="1" dirty="0" smtClean="0"/>
              <a:t> in the CM SAF:</a:t>
            </a:r>
          </a:p>
          <a:p>
            <a:endParaRPr lang="sv-SE" b="1" dirty="0"/>
          </a:p>
          <a:p>
            <a:r>
              <a:rPr lang="sv-SE" b="1" dirty="0" smtClean="0"/>
              <a:t>The PPS (Polar </a:t>
            </a:r>
            <a:r>
              <a:rPr lang="sv-SE" b="1" dirty="0" err="1" smtClean="0"/>
              <a:t>Platform</a:t>
            </a:r>
            <a:r>
              <a:rPr lang="sv-SE" b="1" dirty="0" smtClean="0"/>
              <a:t> System) and MSG </a:t>
            </a:r>
            <a:r>
              <a:rPr lang="sv-SE" b="1" dirty="0" err="1" smtClean="0"/>
              <a:t>cloud</a:t>
            </a:r>
            <a:r>
              <a:rPr lang="sv-SE" b="1" dirty="0" smtClean="0"/>
              <a:t> </a:t>
            </a:r>
            <a:r>
              <a:rPr lang="sv-SE" b="1" dirty="0" err="1" smtClean="0"/>
              <a:t>processing</a:t>
            </a:r>
            <a:r>
              <a:rPr lang="sv-SE" b="1" dirty="0" smtClean="0"/>
              <a:t> packages provided by the EUMETSAT </a:t>
            </a:r>
            <a:r>
              <a:rPr lang="sv-SE" b="1" dirty="0" err="1" smtClean="0"/>
              <a:t>Nowcasting</a:t>
            </a:r>
            <a:r>
              <a:rPr lang="sv-SE" b="1" dirty="0" smtClean="0"/>
              <a:t> SAF </a:t>
            </a:r>
            <a:r>
              <a:rPr lang="sv-SE" b="1" dirty="0" err="1" smtClean="0"/>
              <a:t>project</a:t>
            </a:r>
            <a:endParaRPr lang="sv-SE" b="1" dirty="0" smtClean="0"/>
          </a:p>
          <a:p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236629" y="208552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Basic </a:t>
            </a:r>
            <a:r>
              <a:rPr lang="sv-SE" sz="2400" b="1" dirty="0" err="1" smtClean="0"/>
              <a:t>cloud</a:t>
            </a:r>
            <a:r>
              <a:rPr lang="sv-SE" sz="2400" b="1" dirty="0" smtClean="0"/>
              <a:t> screening in CM SAF</a:t>
            </a:r>
            <a:endParaRPr lang="sv-SE" sz="2400" b="1" dirty="0"/>
          </a:p>
        </p:txBody>
      </p:sp>
      <p:pic>
        <p:nvPicPr>
          <p:cNvPr id="2052" name="Picture 4" descr="http://www.eumetsat.int/groups/pps/documents/image/img_nwcsaf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26" y="5477717"/>
            <a:ext cx="2449553" cy="96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6059326" y="3562709"/>
            <a:ext cx="25584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 smtClean="0"/>
              <a:t>Example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NWC SAF MSG </a:t>
            </a:r>
            <a:r>
              <a:rPr lang="sv-SE" sz="1600" dirty="0" err="1" smtClean="0"/>
              <a:t>cloud</a:t>
            </a:r>
            <a:r>
              <a:rPr lang="sv-SE" sz="1600" dirty="0" smtClean="0"/>
              <a:t> </a:t>
            </a:r>
            <a:r>
              <a:rPr lang="sv-SE" sz="1600" dirty="0" err="1" smtClean="0"/>
              <a:t>type</a:t>
            </a:r>
            <a:r>
              <a:rPr lang="sv-SE" sz="1600" dirty="0" smtClean="0"/>
              <a:t> </a:t>
            </a:r>
            <a:r>
              <a:rPr lang="sv-SE" sz="1600" dirty="0" err="1" smtClean="0"/>
              <a:t>product</a:t>
            </a:r>
            <a:r>
              <a:rPr lang="sv-SE" sz="1600" dirty="0" smtClean="0"/>
              <a:t> </a:t>
            </a:r>
            <a:r>
              <a:rPr lang="sv-SE" sz="1600" dirty="0" smtClean="0"/>
              <a:t>from </a:t>
            </a:r>
            <a:r>
              <a:rPr lang="sv-SE" sz="1600" dirty="0" smtClean="0"/>
              <a:t>14 </a:t>
            </a:r>
            <a:r>
              <a:rPr lang="sv-SE" sz="1600" dirty="0" err="1" smtClean="0"/>
              <a:t>October</a:t>
            </a:r>
            <a:r>
              <a:rPr lang="sv-SE" sz="1600" dirty="0" smtClean="0"/>
              <a:t> </a:t>
            </a:r>
            <a:r>
              <a:rPr lang="sv-SE" sz="1600" dirty="0" smtClean="0"/>
              <a:t>2003</a:t>
            </a:r>
          </a:p>
          <a:p>
            <a:endParaRPr lang="sv-SE" sz="1600" dirty="0"/>
          </a:p>
          <a:p>
            <a:r>
              <a:rPr lang="sv-SE" sz="1400" b="1" i="1" dirty="0" smtClean="0"/>
              <a:t>(animation </a:t>
            </a:r>
            <a:r>
              <a:rPr lang="sv-SE" sz="1400" b="1" i="1" dirty="0" err="1" smtClean="0"/>
              <a:t>available</a:t>
            </a:r>
            <a:r>
              <a:rPr lang="sv-SE" sz="1400" b="1" i="1" dirty="0" smtClean="0"/>
              <a:t> for </a:t>
            </a:r>
            <a:r>
              <a:rPr lang="sv-SE" sz="1400" b="1" i="1" dirty="0" err="1" smtClean="0"/>
              <a:t>download</a:t>
            </a:r>
            <a:r>
              <a:rPr lang="sv-SE" sz="1400" b="1" i="1" dirty="0" smtClean="0"/>
              <a:t>!)</a:t>
            </a:r>
            <a:endParaRPr lang="sv-SE" sz="14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299842"/>
            <a:ext cx="5390694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2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005" y="998724"/>
            <a:ext cx="85977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Common </a:t>
            </a:r>
            <a:r>
              <a:rPr lang="sv-SE" b="1" dirty="0" err="1" smtClean="0"/>
              <a:t>basic</a:t>
            </a:r>
            <a:r>
              <a:rPr lang="sv-SE" b="1" dirty="0" smtClean="0"/>
              <a:t> </a:t>
            </a:r>
            <a:r>
              <a:rPr lang="sv-SE" b="1" dirty="0" err="1" smtClean="0"/>
              <a:t>methodology</a:t>
            </a:r>
            <a:r>
              <a:rPr lang="sv-SE" b="1" dirty="0" smtClean="0"/>
              <a:t> for the PPS (Polar </a:t>
            </a:r>
            <a:r>
              <a:rPr lang="sv-SE" b="1" dirty="0" err="1" smtClean="0"/>
              <a:t>Platform</a:t>
            </a:r>
            <a:r>
              <a:rPr lang="sv-SE" b="1" dirty="0" smtClean="0"/>
              <a:t> System) and MSG </a:t>
            </a:r>
            <a:r>
              <a:rPr lang="sv-SE" b="1" dirty="0" err="1" smtClean="0"/>
              <a:t>cloud</a:t>
            </a:r>
            <a:r>
              <a:rPr lang="sv-SE" b="1" dirty="0" smtClean="0"/>
              <a:t> </a:t>
            </a:r>
            <a:r>
              <a:rPr lang="sv-SE" b="1" dirty="0" err="1" smtClean="0"/>
              <a:t>processing</a:t>
            </a:r>
            <a:r>
              <a:rPr lang="sv-SE" b="1" dirty="0" smtClean="0"/>
              <a:t> packages:</a:t>
            </a:r>
          </a:p>
          <a:p>
            <a:endParaRPr lang="sv-SE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b="1" dirty="0" err="1" smtClean="0"/>
              <a:t>Multispectral</a:t>
            </a:r>
            <a:r>
              <a:rPr lang="sv-SE" b="1" dirty="0" smtClean="0"/>
              <a:t> </a:t>
            </a:r>
            <a:r>
              <a:rPr lang="sv-SE" b="1" dirty="0" err="1" smtClean="0"/>
              <a:t>thresholding</a:t>
            </a:r>
            <a:r>
              <a:rPr lang="sv-SE" b="1" dirty="0" smtClean="0"/>
              <a:t>, i.e., a pixel is </a:t>
            </a:r>
            <a:r>
              <a:rPr lang="sv-SE" b="1" dirty="0" err="1" smtClean="0"/>
              <a:t>labelled</a:t>
            </a:r>
            <a:r>
              <a:rPr lang="sv-SE" b="1" dirty="0" smtClean="0"/>
              <a:t> </a:t>
            </a:r>
            <a:r>
              <a:rPr lang="sv-SE" b="1" dirty="0" err="1" smtClean="0"/>
              <a:t>cloudy</a:t>
            </a:r>
            <a:r>
              <a:rPr lang="sv-SE" b="1" dirty="0" smtClean="0"/>
              <a:t> </a:t>
            </a:r>
            <a:r>
              <a:rPr lang="sv-SE" b="1" dirty="0" err="1" smtClean="0"/>
              <a:t>if</a:t>
            </a:r>
            <a:r>
              <a:rPr lang="sv-SE" b="1" dirty="0" smtClean="0"/>
              <a:t> </a:t>
            </a:r>
            <a:r>
              <a:rPr lang="sv-SE" b="1" dirty="0" err="1" smtClean="0"/>
              <a:t>radiances</a:t>
            </a:r>
            <a:r>
              <a:rPr lang="sv-SE" b="1" dirty="0" smtClean="0"/>
              <a:t> </a:t>
            </a:r>
            <a:r>
              <a:rPr lang="sv-SE" b="1" dirty="0" err="1" smtClean="0"/>
              <a:t>exceed</a:t>
            </a:r>
            <a:r>
              <a:rPr lang="sv-SE" b="1" dirty="0" smtClean="0"/>
              <a:t> </a:t>
            </a:r>
            <a:r>
              <a:rPr lang="sv-SE" b="1" dirty="0" err="1" smtClean="0"/>
              <a:t>thresholds</a:t>
            </a:r>
            <a:r>
              <a:rPr lang="sv-SE" b="1" dirty="0" smtClean="0"/>
              <a:t> in a </a:t>
            </a:r>
            <a:r>
              <a:rPr lang="sv-SE" b="1" dirty="0" err="1" smtClean="0"/>
              <a:t>number</a:t>
            </a:r>
            <a:r>
              <a:rPr lang="sv-SE" b="1" dirty="0" smtClean="0"/>
              <a:t> </a:t>
            </a:r>
            <a:r>
              <a:rPr lang="sv-SE" b="1" dirty="0" err="1" smtClean="0"/>
              <a:t>spectral</a:t>
            </a:r>
            <a:r>
              <a:rPr lang="sv-SE" b="1" dirty="0" smtClean="0"/>
              <a:t> </a:t>
            </a:r>
            <a:r>
              <a:rPr lang="sv-SE" b="1" dirty="0" err="1" smtClean="0"/>
              <a:t>channels</a:t>
            </a:r>
            <a:r>
              <a:rPr lang="sv-SE" b="1" dirty="0" smtClean="0"/>
              <a:t> or </a:t>
            </a:r>
            <a:r>
              <a:rPr lang="sv-SE" b="1" dirty="0" err="1" smtClean="0"/>
              <a:t>channel</a:t>
            </a:r>
            <a:r>
              <a:rPr lang="sv-SE" b="1" dirty="0" smtClean="0"/>
              <a:t> combinations (</a:t>
            </a:r>
            <a:r>
              <a:rPr lang="sv-SE" b="1" dirty="0" err="1" smtClean="0"/>
              <a:t>e.g</a:t>
            </a:r>
            <a:r>
              <a:rPr lang="sv-SE" b="1" dirty="0" smtClean="0"/>
              <a:t>. </a:t>
            </a:r>
            <a:r>
              <a:rPr lang="sv-SE" b="1" dirty="0" err="1" smtClean="0"/>
              <a:t>radiance</a:t>
            </a:r>
            <a:r>
              <a:rPr lang="sv-SE" b="1" dirty="0" smtClean="0"/>
              <a:t> </a:t>
            </a:r>
            <a:r>
              <a:rPr lang="sv-SE" b="1" dirty="0" err="1" smtClean="0"/>
              <a:t>differences</a:t>
            </a:r>
            <a:r>
              <a:rPr lang="sv-SE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sv-S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b="1" dirty="0" err="1" smtClean="0"/>
              <a:t>Thresholds</a:t>
            </a:r>
            <a:r>
              <a:rPr lang="sv-SE" b="1" dirty="0" smtClean="0"/>
              <a:t> </a:t>
            </a:r>
            <a:r>
              <a:rPr lang="sv-SE" b="1" dirty="0" err="1" smtClean="0"/>
              <a:t>depend</a:t>
            </a:r>
            <a:r>
              <a:rPr lang="sv-SE" b="1" dirty="0" smtClean="0"/>
              <a:t> on illumination </a:t>
            </a:r>
            <a:r>
              <a:rPr lang="sv-SE" b="1" dirty="0" err="1" smtClean="0"/>
              <a:t>conditions</a:t>
            </a:r>
            <a:r>
              <a:rPr lang="sv-SE" b="1" dirty="0" smtClean="0"/>
              <a:t>, </a:t>
            </a:r>
            <a:r>
              <a:rPr lang="sv-SE" b="1" dirty="0" err="1" smtClean="0"/>
              <a:t>viewing</a:t>
            </a:r>
            <a:r>
              <a:rPr lang="sv-SE" b="1" dirty="0" smtClean="0"/>
              <a:t> </a:t>
            </a:r>
            <a:r>
              <a:rPr lang="sv-SE" b="1" dirty="0" err="1" smtClean="0"/>
              <a:t>angles</a:t>
            </a:r>
            <a:r>
              <a:rPr lang="sv-SE" b="1" dirty="0" smtClean="0"/>
              <a:t> and the </a:t>
            </a:r>
            <a:r>
              <a:rPr lang="sv-SE" b="1" dirty="0" err="1" smtClean="0"/>
              <a:t>atmospheric</a:t>
            </a:r>
            <a:r>
              <a:rPr lang="sv-SE" b="1" dirty="0" smtClean="0"/>
              <a:t> </a:t>
            </a:r>
            <a:r>
              <a:rPr lang="sv-SE" b="1" dirty="0" err="1" smtClean="0"/>
              <a:t>background</a:t>
            </a:r>
            <a:r>
              <a:rPr lang="sv-SE" b="1" dirty="0" smtClean="0"/>
              <a:t> </a:t>
            </a:r>
            <a:r>
              <a:rPr lang="sv-SE" b="1" dirty="0" err="1" smtClean="0"/>
              <a:t>state</a:t>
            </a:r>
            <a:r>
              <a:rPr lang="sv-SE" b="1" dirty="0" smtClean="0"/>
              <a:t> (taken from ERA-Interim)</a:t>
            </a:r>
          </a:p>
          <a:p>
            <a:pPr marL="285750" indent="-285750">
              <a:buFont typeface="Arial" pitchFamily="34" charset="0"/>
              <a:buChar char="•"/>
            </a:pPr>
            <a:endParaRPr lang="sv-S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b="1" dirty="0" smtClean="0"/>
              <a:t>For </a:t>
            </a:r>
            <a:r>
              <a:rPr lang="sv-SE" b="1" dirty="0" err="1" smtClean="0"/>
              <a:t>several</a:t>
            </a:r>
            <a:r>
              <a:rPr lang="sv-SE" b="1" dirty="0" smtClean="0"/>
              <a:t> tests, </a:t>
            </a:r>
            <a:r>
              <a:rPr lang="sv-SE" b="1" dirty="0" err="1" smtClean="0"/>
              <a:t>thresholds</a:t>
            </a:r>
            <a:r>
              <a:rPr lang="sv-SE" b="1" dirty="0" smtClean="0"/>
              <a:t> </a:t>
            </a:r>
            <a:r>
              <a:rPr lang="sv-SE" b="1" dirty="0" err="1" smtClean="0"/>
              <a:t>are</a:t>
            </a:r>
            <a:r>
              <a:rPr lang="sv-SE" b="1" dirty="0" smtClean="0"/>
              <a:t> </a:t>
            </a:r>
            <a:r>
              <a:rPr lang="sv-SE" b="1" dirty="0" err="1" smtClean="0"/>
              <a:t>based</a:t>
            </a:r>
            <a:r>
              <a:rPr lang="sv-SE" b="1" dirty="0" smtClean="0"/>
              <a:t> on simulations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radiances</a:t>
            </a:r>
            <a:r>
              <a:rPr lang="sv-SE" b="1" dirty="0" smtClean="0"/>
              <a:t> from </a:t>
            </a:r>
            <a:r>
              <a:rPr lang="sv-SE" b="1" dirty="0" err="1" smtClean="0"/>
              <a:t>cloud-free</a:t>
            </a:r>
            <a:r>
              <a:rPr lang="sv-SE" b="1" dirty="0" smtClean="0"/>
              <a:t> </a:t>
            </a:r>
            <a:r>
              <a:rPr lang="sv-SE" b="1" dirty="0" err="1" smtClean="0"/>
              <a:t>surfaces</a:t>
            </a:r>
            <a:r>
              <a:rPr lang="sv-SE" b="1" dirty="0" smtClean="0"/>
              <a:t> </a:t>
            </a:r>
          </a:p>
          <a:p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236629" y="208552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Basic </a:t>
            </a:r>
            <a:r>
              <a:rPr lang="sv-SE" sz="2400" b="1" dirty="0" err="1" smtClean="0"/>
              <a:t>cloud</a:t>
            </a:r>
            <a:r>
              <a:rPr lang="sv-SE" sz="2400" b="1" dirty="0" smtClean="0"/>
              <a:t> screening in CM SAF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6108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005" y="998724"/>
            <a:ext cx="85977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PPS (Polar </a:t>
            </a:r>
            <a:r>
              <a:rPr lang="sv-SE" b="1" dirty="0" err="1" smtClean="0"/>
              <a:t>Platform</a:t>
            </a:r>
            <a:r>
              <a:rPr lang="sv-SE" b="1" dirty="0" smtClean="0"/>
              <a:t> System) and MSG </a:t>
            </a:r>
            <a:r>
              <a:rPr lang="sv-SE" b="1" dirty="0" err="1" smtClean="0"/>
              <a:t>cloud</a:t>
            </a:r>
            <a:r>
              <a:rPr lang="sv-SE" b="1" dirty="0" smtClean="0"/>
              <a:t> </a:t>
            </a:r>
            <a:r>
              <a:rPr lang="sv-SE" b="1" dirty="0" err="1" smtClean="0"/>
              <a:t>processing</a:t>
            </a:r>
            <a:r>
              <a:rPr lang="sv-SE" b="1" dirty="0" smtClean="0"/>
              <a:t> packages –</a:t>
            </a:r>
          </a:p>
          <a:p>
            <a:r>
              <a:rPr lang="sv-SE" b="1" dirty="0" smtClean="0"/>
              <a:t>Major features </a:t>
            </a:r>
            <a:r>
              <a:rPr lang="sv-SE" b="1" dirty="0" err="1" smtClean="0"/>
              <a:t>used</a:t>
            </a:r>
            <a:r>
              <a:rPr lang="sv-SE" b="1" dirty="0" smtClean="0"/>
              <a:t> in </a:t>
            </a:r>
            <a:r>
              <a:rPr lang="sv-SE" b="1" dirty="0" err="1" smtClean="0"/>
              <a:t>cloud</a:t>
            </a:r>
            <a:r>
              <a:rPr lang="sv-SE" b="1" dirty="0" smtClean="0"/>
              <a:t> screening:</a:t>
            </a:r>
          </a:p>
          <a:p>
            <a:endParaRPr lang="sv-SE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b="1" dirty="0" smtClean="0"/>
              <a:t>Clouds </a:t>
            </a:r>
            <a:r>
              <a:rPr lang="sv-SE" b="1" dirty="0" err="1" smtClean="0"/>
              <a:t>are</a:t>
            </a:r>
            <a:r>
              <a:rPr lang="sv-SE" b="1" dirty="0" smtClean="0"/>
              <a:t> </a:t>
            </a:r>
            <a:r>
              <a:rPr lang="sv-SE" b="1" dirty="0" err="1" smtClean="0"/>
              <a:t>brighter</a:t>
            </a:r>
            <a:r>
              <a:rPr lang="sv-SE" b="1" dirty="0" smtClean="0"/>
              <a:t> </a:t>
            </a:r>
            <a:r>
              <a:rPr lang="sv-SE" b="1" dirty="0" err="1" smtClean="0"/>
              <a:t>than</a:t>
            </a:r>
            <a:r>
              <a:rPr lang="sv-SE" b="1" dirty="0" smtClean="0"/>
              <a:t> Earth </a:t>
            </a:r>
            <a:r>
              <a:rPr lang="sv-SE" b="1" dirty="0" err="1" smtClean="0"/>
              <a:t>surfaces</a:t>
            </a:r>
            <a:r>
              <a:rPr lang="sv-SE" b="1" dirty="0" smtClean="0"/>
              <a:t> in </a:t>
            </a:r>
            <a:r>
              <a:rPr lang="sv-SE" b="1" dirty="0" err="1" smtClean="0"/>
              <a:t>visible</a:t>
            </a:r>
            <a:r>
              <a:rPr lang="sv-SE" b="1" dirty="0" smtClean="0"/>
              <a:t> </a:t>
            </a:r>
            <a:r>
              <a:rPr lang="sv-SE" b="1" dirty="0" err="1" smtClean="0"/>
              <a:t>channels</a:t>
            </a:r>
            <a:endParaRPr lang="sv-SE" b="1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b="1" dirty="0" smtClean="0"/>
              <a:t>Clouds </a:t>
            </a:r>
            <a:r>
              <a:rPr lang="sv-SE" b="1" dirty="0" err="1" smtClean="0"/>
              <a:t>are</a:t>
            </a:r>
            <a:r>
              <a:rPr lang="sv-SE" b="1" dirty="0" smtClean="0"/>
              <a:t> </a:t>
            </a:r>
            <a:r>
              <a:rPr lang="sv-SE" b="1" dirty="0" err="1" smtClean="0"/>
              <a:t>colder</a:t>
            </a:r>
            <a:r>
              <a:rPr lang="sv-SE" b="1" dirty="0" smtClean="0"/>
              <a:t> </a:t>
            </a:r>
            <a:r>
              <a:rPr lang="sv-SE" b="1" dirty="0" err="1" smtClean="0"/>
              <a:t>than</a:t>
            </a:r>
            <a:r>
              <a:rPr lang="sv-SE" b="1" dirty="0" smtClean="0"/>
              <a:t> Earth </a:t>
            </a:r>
            <a:r>
              <a:rPr lang="sv-SE" b="1" dirty="0" err="1" smtClean="0"/>
              <a:t>surfaces</a:t>
            </a:r>
            <a:r>
              <a:rPr lang="sv-SE" b="1" dirty="0" smtClean="0"/>
              <a:t> in infrared </a:t>
            </a:r>
            <a:r>
              <a:rPr lang="sv-SE" b="1" dirty="0" err="1" smtClean="0"/>
              <a:t>channels</a:t>
            </a:r>
            <a:endParaRPr lang="sv-SE" b="1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b="1" dirty="0" err="1" smtClean="0"/>
              <a:t>Water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</a:t>
            </a:r>
            <a:r>
              <a:rPr lang="sv-SE" b="1" dirty="0" err="1" smtClean="0"/>
              <a:t>reflect</a:t>
            </a:r>
            <a:r>
              <a:rPr lang="sv-SE" b="1" dirty="0" smtClean="0"/>
              <a:t> </a:t>
            </a:r>
            <a:r>
              <a:rPr lang="sv-SE" b="1" dirty="0" err="1" smtClean="0"/>
              <a:t>radiation</a:t>
            </a:r>
            <a:r>
              <a:rPr lang="sv-SE" b="1" dirty="0" smtClean="0"/>
              <a:t> at short-</a:t>
            </a:r>
            <a:r>
              <a:rPr lang="sv-SE" b="1" dirty="0" err="1" smtClean="0"/>
              <a:t>wave</a:t>
            </a:r>
            <a:r>
              <a:rPr lang="sv-SE" b="1" dirty="0" smtClean="0"/>
              <a:t> infrared </a:t>
            </a:r>
            <a:r>
              <a:rPr lang="sv-SE" b="1" dirty="0" err="1" smtClean="0"/>
              <a:t>channels</a:t>
            </a:r>
            <a:r>
              <a:rPr lang="sv-SE" b="1" dirty="0" smtClean="0"/>
              <a:t> (1.6 </a:t>
            </a:r>
            <a:r>
              <a:rPr lang="sv-SE" b="1" dirty="0" err="1" smtClean="0"/>
              <a:t>micron</a:t>
            </a:r>
            <a:r>
              <a:rPr lang="sv-SE" b="1" dirty="0" smtClean="0"/>
              <a:t> and 3.7 </a:t>
            </a:r>
            <a:r>
              <a:rPr lang="sv-SE" b="1" dirty="0" err="1" smtClean="0"/>
              <a:t>micron</a:t>
            </a:r>
            <a:r>
              <a:rPr lang="sv-SE" b="1" dirty="0" smtClean="0"/>
              <a:t>) </a:t>
            </a:r>
            <a:r>
              <a:rPr lang="sv-SE" b="1" dirty="0" err="1" smtClean="0"/>
              <a:t>while</a:t>
            </a:r>
            <a:r>
              <a:rPr lang="sv-SE" b="1" dirty="0" smtClean="0"/>
              <a:t> Earth </a:t>
            </a:r>
            <a:r>
              <a:rPr lang="sv-SE" b="1" dirty="0" err="1" smtClean="0"/>
              <a:t>surfaces</a:t>
            </a:r>
            <a:r>
              <a:rPr lang="sv-SE" b="1" dirty="0" smtClean="0"/>
              <a:t> do not </a:t>
            </a:r>
            <a:r>
              <a:rPr lang="sv-SE" b="1" dirty="0" err="1" smtClean="0"/>
              <a:t>reflect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b="1" dirty="0" err="1" smtClean="0"/>
              <a:t>Thin</a:t>
            </a:r>
            <a:r>
              <a:rPr lang="sv-SE" b="1" dirty="0" smtClean="0"/>
              <a:t> </a:t>
            </a:r>
            <a:r>
              <a:rPr lang="sv-SE" b="1" dirty="0" err="1" smtClean="0"/>
              <a:t>ice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</a:t>
            </a:r>
            <a:r>
              <a:rPr lang="sv-SE" b="1" dirty="0" err="1" smtClean="0"/>
              <a:t>are</a:t>
            </a:r>
            <a:r>
              <a:rPr lang="sv-SE" b="1" dirty="0" smtClean="0"/>
              <a:t> less transparent at </a:t>
            </a:r>
            <a:r>
              <a:rPr lang="sv-SE" b="1" dirty="0" err="1" smtClean="0"/>
              <a:t>longer</a:t>
            </a:r>
            <a:r>
              <a:rPr lang="sv-SE" b="1" dirty="0" smtClean="0"/>
              <a:t> infrared </a:t>
            </a:r>
            <a:r>
              <a:rPr lang="sv-SE" b="1" dirty="0" err="1" smtClean="0"/>
              <a:t>wavelengs</a:t>
            </a:r>
            <a:r>
              <a:rPr lang="sv-SE" b="1" dirty="0" smtClean="0"/>
              <a:t>, i.e., cirrus </a:t>
            </a:r>
            <a:r>
              <a:rPr lang="sv-SE" b="1" dirty="0" err="1" smtClean="0"/>
              <a:t>can</a:t>
            </a:r>
            <a:r>
              <a:rPr lang="sv-SE" b="1" dirty="0" smtClean="0"/>
              <a:t> be </a:t>
            </a:r>
            <a:r>
              <a:rPr lang="sv-SE" b="1" dirty="0" err="1" smtClean="0"/>
              <a:t>detected</a:t>
            </a:r>
            <a:r>
              <a:rPr lang="sv-SE" b="1" dirty="0" smtClean="0"/>
              <a:t> </a:t>
            </a:r>
            <a:r>
              <a:rPr lang="sv-SE" b="1" dirty="0" err="1" smtClean="0"/>
              <a:t>using</a:t>
            </a:r>
            <a:r>
              <a:rPr lang="sv-SE" b="1" dirty="0" smtClean="0"/>
              <a:t> </a:t>
            </a:r>
            <a:r>
              <a:rPr lang="sv-SE" b="1" dirty="0" err="1" smtClean="0"/>
              <a:t>difference</a:t>
            </a:r>
            <a:r>
              <a:rPr lang="sv-SE" b="1" dirty="0" smtClean="0"/>
              <a:t> </a:t>
            </a:r>
            <a:r>
              <a:rPr lang="sv-SE" b="1" dirty="0" err="1" smtClean="0"/>
              <a:t>between</a:t>
            </a:r>
            <a:r>
              <a:rPr lang="sv-SE" b="1" dirty="0" smtClean="0"/>
              <a:t> 11 and 12 </a:t>
            </a:r>
            <a:r>
              <a:rPr lang="sv-SE" b="1" dirty="0" err="1" smtClean="0"/>
              <a:t>micron</a:t>
            </a:r>
            <a:r>
              <a:rPr lang="sv-SE" b="1" dirty="0" smtClean="0"/>
              <a:t> </a:t>
            </a:r>
            <a:r>
              <a:rPr lang="sv-SE" b="1" dirty="0" err="1" smtClean="0"/>
              <a:t>channels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b="1" dirty="0" err="1" smtClean="0"/>
              <a:t>Water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at </a:t>
            </a:r>
            <a:r>
              <a:rPr lang="sv-SE" b="1" dirty="0" err="1" smtClean="0"/>
              <a:t>night</a:t>
            </a:r>
            <a:r>
              <a:rPr lang="sv-SE" b="1" dirty="0" smtClean="0"/>
              <a:t> </a:t>
            </a:r>
            <a:r>
              <a:rPr lang="sv-SE" b="1" dirty="0" err="1" smtClean="0"/>
              <a:t>are</a:t>
            </a:r>
            <a:r>
              <a:rPr lang="sv-SE" b="1" dirty="0" smtClean="0"/>
              <a:t> not black-</a:t>
            </a:r>
            <a:r>
              <a:rPr lang="sv-SE" b="1" dirty="0" err="1" smtClean="0"/>
              <a:t>bodies</a:t>
            </a:r>
            <a:r>
              <a:rPr lang="sv-SE" b="1" dirty="0" smtClean="0"/>
              <a:t> in 3.7 </a:t>
            </a:r>
            <a:r>
              <a:rPr lang="sv-SE" b="1" dirty="0" err="1" smtClean="0"/>
              <a:t>micron</a:t>
            </a:r>
            <a:r>
              <a:rPr lang="sv-SE" b="1" dirty="0" smtClean="0"/>
              <a:t> </a:t>
            </a:r>
            <a:r>
              <a:rPr lang="sv-SE" b="1" dirty="0" err="1" smtClean="0"/>
              <a:t>channel</a:t>
            </a:r>
            <a:r>
              <a:rPr lang="sv-SE" b="1" dirty="0" smtClean="0"/>
              <a:t>, i.e., </a:t>
            </a:r>
            <a:r>
              <a:rPr lang="sv-SE" b="1" dirty="0" err="1" smtClean="0"/>
              <a:t>can</a:t>
            </a:r>
            <a:r>
              <a:rPr lang="sv-SE" b="1" dirty="0" smtClean="0"/>
              <a:t> be </a:t>
            </a:r>
            <a:r>
              <a:rPr lang="sv-SE" b="1" dirty="0" err="1" smtClean="0"/>
              <a:t>detected</a:t>
            </a:r>
            <a:r>
              <a:rPr lang="sv-SE" b="1" dirty="0" smtClean="0"/>
              <a:t> </a:t>
            </a:r>
            <a:r>
              <a:rPr lang="sv-SE" b="1" dirty="0" err="1" smtClean="0"/>
              <a:t>using</a:t>
            </a:r>
            <a:r>
              <a:rPr lang="sv-SE" b="1" dirty="0" smtClean="0"/>
              <a:t> </a:t>
            </a:r>
            <a:r>
              <a:rPr lang="sv-SE" b="1" dirty="0" err="1" smtClean="0"/>
              <a:t>difference</a:t>
            </a:r>
            <a:r>
              <a:rPr lang="sv-SE" b="1" dirty="0" smtClean="0"/>
              <a:t> </a:t>
            </a:r>
            <a:r>
              <a:rPr lang="sv-SE" b="1" dirty="0" err="1" smtClean="0"/>
              <a:t>between</a:t>
            </a:r>
            <a:r>
              <a:rPr lang="sv-SE" b="1" dirty="0" smtClean="0"/>
              <a:t> 3.7 and 11 </a:t>
            </a:r>
            <a:r>
              <a:rPr lang="sv-SE" b="1" dirty="0" err="1" smtClean="0"/>
              <a:t>micron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b="1" dirty="0" smtClean="0"/>
              <a:t>Pixel-</a:t>
            </a:r>
            <a:r>
              <a:rPr lang="sv-SE" b="1" dirty="0" err="1" smtClean="0"/>
              <a:t>size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</a:t>
            </a:r>
            <a:r>
              <a:rPr lang="sv-SE" b="1" dirty="0" err="1" smtClean="0"/>
              <a:t>can</a:t>
            </a:r>
            <a:r>
              <a:rPr lang="sv-SE" b="1" dirty="0" smtClean="0"/>
              <a:t> be </a:t>
            </a:r>
            <a:r>
              <a:rPr lang="sv-SE" b="1" dirty="0" err="1" smtClean="0"/>
              <a:t>detected</a:t>
            </a:r>
            <a:r>
              <a:rPr lang="sv-SE" b="1" dirty="0" smtClean="0"/>
              <a:t> </a:t>
            </a:r>
            <a:r>
              <a:rPr lang="sv-SE" b="1" dirty="0" err="1" smtClean="0"/>
              <a:t>using</a:t>
            </a:r>
            <a:r>
              <a:rPr lang="sv-SE" b="1" dirty="0" smtClean="0"/>
              <a:t> simple </a:t>
            </a:r>
            <a:r>
              <a:rPr lang="sv-SE" b="1" dirty="0" err="1" smtClean="0"/>
              <a:t>texture</a:t>
            </a:r>
            <a:r>
              <a:rPr lang="sv-SE" b="1" dirty="0" smtClean="0"/>
              <a:t> </a:t>
            </a:r>
            <a:r>
              <a:rPr lang="sv-SE" b="1" dirty="0" err="1" smtClean="0"/>
              <a:t>measures</a:t>
            </a:r>
            <a:endParaRPr lang="sv-SE" b="1" dirty="0" smtClean="0"/>
          </a:p>
          <a:p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236629" y="208552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Basic </a:t>
            </a:r>
            <a:r>
              <a:rPr lang="sv-SE" sz="2400" b="1" dirty="0" err="1" smtClean="0"/>
              <a:t>cloud</a:t>
            </a:r>
            <a:r>
              <a:rPr lang="sv-SE" sz="2400" b="1" dirty="0" smtClean="0"/>
              <a:t> screening in CM SAF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3252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005" y="998724"/>
            <a:ext cx="85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Cloud </a:t>
            </a:r>
            <a:r>
              <a:rPr lang="sv-SE" b="1" dirty="0" err="1" smtClean="0"/>
              <a:t>height</a:t>
            </a:r>
            <a:r>
              <a:rPr lang="sv-SE" b="1" dirty="0" smtClean="0"/>
              <a:t> </a:t>
            </a:r>
            <a:r>
              <a:rPr lang="sv-SE" b="1" dirty="0" err="1" smtClean="0"/>
              <a:t>retrievals</a:t>
            </a:r>
            <a:r>
              <a:rPr lang="sv-SE" b="1" dirty="0" smtClean="0"/>
              <a:t> from passive </a:t>
            </a:r>
            <a:r>
              <a:rPr lang="sv-SE" b="1" dirty="0" err="1" smtClean="0"/>
              <a:t>imagers</a:t>
            </a:r>
            <a:r>
              <a:rPr lang="sv-SE" b="1" dirty="0" smtClean="0"/>
              <a:t> in space </a:t>
            </a:r>
            <a:r>
              <a:rPr lang="sv-SE" b="1" dirty="0" err="1" smtClean="0"/>
              <a:t>are</a:t>
            </a:r>
            <a:r>
              <a:rPr lang="sv-SE" b="1" dirty="0" smtClean="0"/>
              <a:t> </a:t>
            </a:r>
            <a:r>
              <a:rPr lang="sv-SE" b="1" dirty="0" err="1" smtClean="0"/>
              <a:t>difficult</a:t>
            </a:r>
            <a:r>
              <a:rPr lang="sv-SE" b="1" dirty="0" smtClean="0"/>
              <a:t>. </a:t>
            </a:r>
            <a:r>
              <a:rPr lang="sv-SE" b="1" dirty="0" err="1" smtClean="0"/>
              <a:t>Why</a:t>
            </a:r>
            <a:r>
              <a:rPr lang="sv-SE" b="1" dirty="0" smtClean="0"/>
              <a:t>?</a:t>
            </a:r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719708" y="208550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</a:t>
            </a:r>
            <a:r>
              <a:rPr lang="sv-SE" sz="2400" b="1" dirty="0" err="1" smtClean="0"/>
              <a:t>top</a:t>
            </a:r>
            <a:r>
              <a:rPr lang="sv-SE" sz="2400" b="1" dirty="0" smtClean="0"/>
              <a:t> determination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2954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005" y="998724"/>
            <a:ext cx="85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Cloud </a:t>
            </a:r>
            <a:r>
              <a:rPr lang="sv-SE" b="1" dirty="0" err="1" smtClean="0"/>
              <a:t>height</a:t>
            </a:r>
            <a:r>
              <a:rPr lang="sv-SE" b="1" dirty="0" smtClean="0"/>
              <a:t> </a:t>
            </a:r>
            <a:r>
              <a:rPr lang="sv-SE" b="1" dirty="0" err="1" smtClean="0"/>
              <a:t>retrievals</a:t>
            </a:r>
            <a:r>
              <a:rPr lang="sv-SE" b="1" dirty="0" smtClean="0"/>
              <a:t> from passive </a:t>
            </a:r>
            <a:r>
              <a:rPr lang="sv-SE" b="1" dirty="0" err="1" smtClean="0"/>
              <a:t>imagers</a:t>
            </a:r>
            <a:r>
              <a:rPr lang="sv-SE" b="1" dirty="0" smtClean="0"/>
              <a:t> in space </a:t>
            </a:r>
            <a:r>
              <a:rPr lang="sv-SE" b="1" dirty="0" err="1" smtClean="0"/>
              <a:t>are</a:t>
            </a:r>
            <a:r>
              <a:rPr lang="sv-SE" b="1" dirty="0" smtClean="0"/>
              <a:t> </a:t>
            </a:r>
            <a:r>
              <a:rPr lang="sv-SE" b="1" dirty="0" err="1" smtClean="0"/>
              <a:t>difficult</a:t>
            </a:r>
            <a:r>
              <a:rPr lang="sv-SE" b="1" dirty="0" smtClean="0"/>
              <a:t>. </a:t>
            </a:r>
            <a:r>
              <a:rPr lang="sv-SE" b="1" dirty="0" err="1" smtClean="0"/>
              <a:t>Why</a:t>
            </a:r>
            <a:r>
              <a:rPr lang="sv-SE" b="1" dirty="0" smtClean="0"/>
              <a:t>?</a:t>
            </a:r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719708" y="208550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</a:t>
            </a:r>
            <a:r>
              <a:rPr lang="sv-SE" sz="2400" b="1" dirty="0" err="1" smtClean="0"/>
              <a:t>top</a:t>
            </a:r>
            <a:r>
              <a:rPr lang="sv-SE" sz="2400" b="1" dirty="0" smtClean="0"/>
              <a:t> determination</a:t>
            </a:r>
            <a:endParaRPr lang="sv-SE" sz="24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344963" y="1496143"/>
            <a:ext cx="8287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One</a:t>
            </a:r>
            <a:r>
              <a:rPr lang="sv-SE" dirty="0" smtClean="0"/>
              <a:t> major </a:t>
            </a:r>
            <a:r>
              <a:rPr lang="sv-SE" dirty="0" err="1" smtClean="0"/>
              <a:t>reason</a:t>
            </a:r>
            <a:r>
              <a:rPr lang="sv-SE" dirty="0" smtClean="0"/>
              <a:t>:</a:t>
            </a:r>
          </a:p>
          <a:p>
            <a:endParaRPr lang="sv-SE" dirty="0"/>
          </a:p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measure</a:t>
            </a:r>
            <a:r>
              <a:rPr lang="sv-SE" dirty="0" smtClean="0"/>
              <a:t> the </a:t>
            </a:r>
            <a:r>
              <a:rPr lang="sv-SE" dirty="0" err="1" smtClean="0"/>
              <a:t>vertically</a:t>
            </a:r>
            <a:r>
              <a:rPr lang="sv-SE" dirty="0" smtClean="0"/>
              <a:t> </a:t>
            </a:r>
            <a:r>
              <a:rPr lang="sv-SE" dirty="0" err="1" smtClean="0"/>
              <a:t>integrated</a:t>
            </a:r>
            <a:r>
              <a:rPr lang="sv-SE" dirty="0" smtClean="0"/>
              <a:t> (i.e., </a:t>
            </a:r>
            <a:r>
              <a:rPr lang="sv-SE" dirty="0" err="1" smtClean="0"/>
              <a:t>along</a:t>
            </a:r>
            <a:r>
              <a:rPr lang="sv-SE" dirty="0" smtClean="0"/>
              <a:t> the </a:t>
            </a:r>
            <a:r>
              <a:rPr lang="sv-SE" dirty="0" err="1" smtClean="0"/>
              <a:t>line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sight</a:t>
            </a:r>
            <a:r>
              <a:rPr lang="sv-SE" dirty="0" smtClean="0"/>
              <a:t>) </a:t>
            </a:r>
            <a:r>
              <a:rPr lang="sv-SE" dirty="0" err="1" smtClean="0"/>
              <a:t>radiation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enters</a:t>
            </a:r>
            <a:r>
              <a:rPr lang="sv-SE" dirty="0" smtClean="0"/>
              <a:t> the sensor </a:t>
            </a:r>
            <a:r>
              <a:rPr lang="sv-SE" dirty="0" err="1" smtClean="0"/>
              <a:t>detector</a:t>
            </a:r>
            <a:r>
              <a:rPr lang="sv-SE" dirty="0" smtClean="0"/>
              <a:t> in space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sym typeface="Wingdings" pitchFamily="2" charset="2"/>
              </a:rPr>
              <a:t> If </a:t>
            </a:r>
            <a:r>
              <a:rPr lang="sv-SE" dirty="0" err="1" smtClean="0">
                <a:sym typeface="Wingdings" pitchFamily="2" charset="2"/>
              </a:rPr>
              <a:t>we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observe</a:t>
            </a:r>
            <a:r>
              <a:rPr lang="sv-SE" dirty="0" smtClean="0">
                <a:sym typeface="Wingdings" pitchFamily="2" charset="2"/>
              </a:rPr>
              <a:t> a </a:t>
            </a:r>
            <a:r>
              <a:rPr lang="sv-SE" dirty="0" err="1" smtClean="0">
                <a:sym typeface="Wingdings" pitchFamily="2" charset="2"/>
              </a:rPr>
              <a:t>thin</a:t>
            </a:r>
            <a:r>
              <a:rPr lang="sv-SE" dirty="0" smtClean="0">
                <a:sym typeface="Wingdings" pitchFamily="2" charset="2"/>
              </a:rPr>
              <a:t> transparent </a:t>
            </a:r>
            <a:r>
              <a:rPr lang="sv-SE" dirty="0" err="1" smtClean="0">
                <a:sym typeface="Wingdings" pitchFamily="2" charset="2"/>
              </a:rPr>
              <a:t>cloud</a:t>
            </a:r>
            <a:r>
              <a:rPr lang="sv-SE" dirty="0" smtClean="0">
                <a:sym typeface="Wingdings" pitchFamily="2" charset="2"/>
              </a:rPr>
              <a:t>, </a:t>
            </a:r>
            <a:r>
              <a:rPr lang="sv-SE" dirty="0" err="1" smtClean="0">
                <a:sym typeface="Wingdings" pitchFamily="2" charset="2"/>
              </a:rPr>
              <a:t>radiation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contributions</a:t>
            </a:r>
            <a:r>
              <a:rPr lang="sv-SE" dirty="0" smtClean="0">
                <a:sym typeface="Wingdings" pitchFamily="2" charset="2"/>
              </a:rPr>
              <a:t> come in </a:t>
            </a:r>
            <a:r>
              <a:rPr lang="sv-SE" dirty="0" err="1" smtClean="0">
                <a:sym typeface="Wingdings" pitchFamily="2" charset="2"/>
              </a:rPr>
              <a:t>various</a:t>
            </a:r>
            <a:r>
              <a:rPr lang="sv-SE" dirty="0" smtClean="0">
                <a:sym typeface="Wingdings" pitchFamily="2" charset="2"/>
              </a:rPr>
              <a:t> proportions from the </a:t>
            </a:r>
            <a:r>
              <a:rPr lang="sv-SE" dirty="0" err="1" smtClean="0">
                <a:sym typeface="Wingdings" pitchFamily="2" charset="2"/>
              </a:rPr>
              <a:t>cloud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itself</a:t>
            </a:r>
            <a:r>
              <a:rPr lang="sv-SE" dirty="0" smtClean="0">
                <a:sym typeface="Wingdings" pitchFamily="2" charset="2"/>
              </a:rPr>
              <a:t> and all </a:t>
            </a:r>
            <a:r>
              <a:rPr lang="sv-SE" dirty="0" err="1" smtClean="0">
                <a:sym typeface="Wingdings" pitchFamily="2" charset="2"/>
              </a:rPr>
              <a:t>underlying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clouds</a:t>
            </a:r>
            <a:r>
              <a:rPr lang="sv-SE" dirty="0" smtClean="0">
                <a:sym typeface="Wingdings" pitchFamily="2" charset="2"/>
              </a:rPr>
              <a:t>/</a:t>
            </a:r>
            <a:r>
              <a:rPr lang="sv-SE" dirty="0" err="1" smtClean="0">
                <a:sym typeface="Wingdings" pitchFamily="2" charset="2"/>
              </a:rPr>
              <a:t>surfaces</a:t>
            </a:r>
            <a:r>
              <a:rPr lang="sv-SE" dirty="0" smtClean="0">
                <a:sym typeface="Wingdings" pitchFamily="2" charset="2"/>
              </a:rPr>
              <a:t>!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8194" name="Picture 2" descr="http://eoimages.gsfc.nasa.gov/images/imagerecords/6000/6984/cirrus_tmo_2002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649662"/>
            <a:ext cx="4083050" cy="30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821421" y="208554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RETRIEVAL</a:t>
            </a:r>
            <a:endParaRPr lang="sv-SE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4" y="2217466"/>
            <a:ext cx="8997351" cy="420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28136" y="1005780"/>
            <a:ext cx="8617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Could</a:t>
            </a:r>
            <a:r>
              <a:rPr lang="sv-SE" b="1" dirty="0" smtClean="0"/>
              <a:t> </a:t>
            </a:r>
            <a:r>
              <a:rPr lang="sv-SE" b="1" dirty="0" err="1" smtClean="0"/>
              <a:t>you</a:t>
            </a:r>
            <a:r>
              <a:rPr lang="sv-SE" b="1" dirty="0" smtClean="0"/>
              <a:t> </a:t>
            </a:r>
            <a:r>
              <a:rPr lang="sv-SE" b="1" dirty="0" err="1" smtClean="0"/>
              <a:t>please</a:t>
            </a:r>
            <a:r>
              <a:rPr lang="sv-SE" b="1" dirty="0" smtClean="0"/>
              <a:t> </a:t>
            </a:r>
            <a:r>
              <a:rPr lang="sv-SE" b="1" dirty="0" err="1" smtClean="0"/>
              <a:t>click</a:t>
            </a:r>
            <a:r>
              <a:rPr lang="sv-SE" b="1" dirty="0" smtClean="0"/>
              <a:t> on the </a:t>
            </a:r>
            <a:r>
              <a:rPr lang="sv-SE" b="1" dirty="0" err="1" smtClean="0"/>
              <a:t>map</a:t>
            </a:r>
            <a:r>
              <a:rPr lang="sv-SE" b="1" dirty="0" smtClean="0"/>
              <a:t> and </a:t>
            </a:r>
            <a:r>
              <a:rPr lang="sv-SE" b="1" dirty="0" err="1" smtClean="0"/>
              <a:t>indicate</a:t>
            </a:r>
            <a:r>
              <a:rPr lang="sv-SE" b="1" dirty="0" smtClean="0"/>
              <a:t> </a:t>
            </a:r>
            <a:r>
              <a:rPr lang="sv-SE" b="1" dirty="0" err="1" smtClean="0"/>
              <a:t>where</a:t>
            </a:r>
            <a:r>
              <a:rPr lang="sv-SE" b="1" dirty="0" smtClean="0"/>
              <a:t> </a:t>
            </a:r>
            <a:r>
              <a:rPr lang="sv-SE" b="1" dirty="0" err="1" smtClean="0"/>
              <a:t>you</a:t>
            </a:r>
            <a:r>
              <a:rPr lang="sv-SE" b="1" dirty="0" smtClean="0"/>
              <a:t> </a:t>
            </a:r>
            <a:r>
              <a:rPr lang="sv-SE" b="1" dirty="0" err="1" smtClean="0"/>
              <a:t>are</a:t>
            </a:r>
            <a:r>
              <a:rPr lang="sv-SE" b="1" dirty="0" smtClean="0"/>
              <a:t>?</a:t>
            </a:r>
          </a:p>
          <a:p>
            <a:endParaRPr lang="sv-SE" b="1" dirty="0"/>
          </a:p>
          <a:p>
            <a:r>
              <a:rPr lang="sv-SE" dirty="0" smtClean="0"/>
              <a:t>(</a:t>
            </a:r>
            <a:r>
              <a:rPr lang="sv-SE" dirty="0" err="1" smtClean="0"/>
              <a:t>Maybe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deduce</a:t>
            </a:r>
            <a:r>
              <a:rPr lang="sv-SE" dirty="0" smtClean="0"/>
              <a:t>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participant</a:t>
            </a:r>
            <a:r>
              <a:rPr lang="sv-SE" dirty="0" smtClean="0"/>
              <a:t> gets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sunshine</a:t>
            </a:r>
            <a:r>
              <a:rPr lang="sv-SE" dirty="0" smtClean="0"/>
              <a:t>!)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47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005" y="998724"/>
            <a:ext cx="85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Cloud </a:t>
            </a:r>
            <a:r>
              <a:rPr lang="sv-SE" b="1" dirty="0" err="1" smtClean="0"/>
              <a:t>height</a:t>
            </a:r>
            <a:r>
              <a:rPr lang="sv-SE" b="1" dirty="0" smtClean="0"/>
              <a:t> </a:t>
            </a:r>
            <a:r>
              <a:rPr lang="sv-SE" b="1" dirty="0" err="1" smtClean="0"/>
              <a:t>retrievals</a:t>
            </a:r>
            <a:r>
              <a:rPr lang="sv-SE" b="1" dirty="0" smtClean="0"/>
              <a:t> from passive </a:t>
            </a:r>
            <a:r>
              <a:rPr lang="sv-SE" b="1" dirty="0" err="1" smtClean="0"/>
              <a:t>imagers</a:t>
            </a:r>
            <a:r>
              <a:rPr lang="sv-SE" b="1" dirty="0" smtClean="0"/>
              <a:t> in space </a:t>
            </a:r>
            <a:r>
              <a:rPr lang="sv-SE" b="1" dirty="0" err="1" smtClean="0"/>
              <a:t>are</a:t>
            </a:r>
            <a:r>
              <a:rPr lang="sv-SE" b="1" dirty="0" smtClean="0"/>
              <a:t> </a:t>
            </a:r>
            <a:r>
              <a:rPr lang="sv-SE" b="1" dirty="0" err="1" smtClean="0"/>
              <a:t>difficult</a:t>
            </a:r>
            <a:r>
              <a:rPr lang="sv-SE" b="1" dirty="0" smtClean="0"/>
              <a:t>. </a:t>
            </a:r>
            <a:r>
              <a:rPr lang="sv-SE" b="1" dirty="0" err="1" smtClean="0"/>
              <a:t>Why</a:t>
            </a:r>
            <a:r>
              <a:rPr lang="sv-SE" b="1" dirty="0" smtClean="0"/>
              <a:t>?</a:t>
            </a:r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719708" y="208550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</a:t>
            </a:r>
            <a:r>
              <a:rPr lang="sv-SE" sz="2400" b="1" dirty="0" err="1" smtClean="0"/>
              <a:t>top</a:t>
            </a:r>
            <a:r>
              <a:rPr lang="sv-SE" sz="2400" b="1" dirty="0" smtClean="0"/>
              <a:t> determination</a:t>
            </a:r>
            <a:endParaRPr lang="sv-SE" sz="24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344963" y="1496143"/>
            <a:ext cx="8287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One</a:t>
            </a:r>
            <a:r>
              <a:rPr lang="sv-SE" dirty="0" smtClean="0"/>
              <a:t> major </a:t>
            </a:r>
            <a:r>
              <a:rPr lang="sv-SE" dirty="0" err="1" smtClean="0"/>
              <a:t>reason</a:t>
            </a:r>
            <a:r>
              <a:rPr lang="sv-SE" dirty="0" smtClean="0"/>
              <a:t>:</a:t>
            </a:r>
          </a:p>
          <a:p>
            <a:endParaRPr lang="sv-SE" dirty="0"/>
          </a:p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measure</a:t>
            </a:r>
            <a:r>
              <a:rPr lang="sv-SE" dirty="0" smtClean="0"/>
              <a:t> the </a:t>
            </a:r>
            <a:r>
              <a:rPr lang="sv-SE" dirty="0" err="1" smtClean="0"/>
              <a:t>vertically</a:t>
            </a:r>
            <a:r>
              <a:rPr lang="sv-SE" dirty="0" smtClean="0"/>
              <a:t> </a:t>
            </a:r>
            <a:r>
              <a:rPr lang="sv-SE" dirty="0" err="1" smtClean="0"/>
              <a:t>integrated</a:t>
            </a:r>
            <a:r>
              <a:rPr lang="sv-SE" dirty="0" smtClean="0"/>
              <a:t> (i.e., </a:t>
            </a:r>
            <a:r>
              <a:rPr lang="sv-SE" dirty="0" err="1" smtClean="0"/>
              <a:t>along</a:t>
            </a:r>
            <a:r>
              <a:rPr lang="sv-SE" dirty="0" smtClean="0"/>
              <a:t> the </a:t>
            </a:r>
            <a:r>
              <a:rPr lang="sv-SE" dirty="0" err="1" smtClean="0"/>
              <a:t>line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sight</a:t>
            </a:r>
            <a:r>
              <a:rPr lang="sv-SE" dirty="0" smtClean="0"/>
              <a:t>) </a:t>
            </a:r>
            <a:r>
              <a:rPr lang="sv-SE" dirty="0" err="1" smtClean="0"/>
              <a:t>radiation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enters</a:t>
            </a:r>
            <a:r>
              <a:rPr lang="sv-SE" dirty="0" smtClean="0"/>
              <a:t> the sensor </a:t>
            </a:r>
            <a:r>
              <a:rPr lang="sv-SE" dirty="0" err="1" smtClean="0"/>
              <a:t>detector</a:t>
            </a:r>
            <a:r>
              <a:rPr lang="sv-SE" dirty="0" smtClean="0"/>
              <a:t> in space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sym typeface="Wingdings" pitchFamily="2" charset="2"/>
              </a:rPr>
              <a:t> If </a:t>
            </a:r>
            <a:r>
              <a:rPr lang="sv-SE" dirty="0" err="1" smtClean="0">
                <a:sym typeface="Wingdings" pitchFamily="2" charset="2"/>
              </a:rPr>
              <a:t>we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observe</a:t>
            </a:r>
            <a:r>
              <a:rPr lang="sv-SE" dirty="0" smtClean="0">
                <a:sym typeface="Wingdings" pitchFamily="2" charset="2"/>
              </a:rPr>
              <a:t> a </a:t>
            </a:r>
            <a:r>
              <a:rPr lang="sv-SE" dirty="0" err="1" smtClean="0">
                <a:sym typeface="Wingdings" pitchFamily="2" charset="2"/>
              </a:rPr>
              <a:t>thin</a:t>
            </a:r>
            <a:r>
              <a:rPr lang="sv-SE" dirty="0" smtClean="0">
                <a:sym typeface="Wingdings" pitchFamily="2" charset="2"/>
              </a:rPr>
              <a:t> transparent </a:t>
            </a:r>
            <a:r>
              <a:rPr lang="sv-SE" dirty="0" err="1" smtClean="0">
                <a:sym typeface="Wingdings" pitchFamily="2" charset="2"/>
              </a:rPr>
              <a:t>cloud</a:t>
            </a:r>
            <a:r>
              <a:rPr lang="sv-SE" dirty="0" smtClean="0">
                <a:sym typeface="Wingdings" pitchFamily="2" charset="2"/>
              </a:rPr>
              <a:t>, </a:t>
            </a:r>
            <a:r>
              <a:rPr lang="sv-SE" dirty="0" err="1" smtClean="0">
                <a:sym typeface="Wingdings" pitchFamily="2" charset="2"/>
              </a:rPr>
              <a:t>radiation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contributions</a:t>
            </a:r>
            <a:r>
              <a:rPr lang="sv-SE" dirty="0" smtClean="0">
                <a:sym typeface="Wingdings" pitchFamily="2" charset="2"/>
              </a:rPr>
              <a:t> come in </a:t>
            </a:r>
            <a:r>
              <a:rPr lang="sv-SE" dirty="0" err="1" smtClean="0">
                <a:sym typeface="Wingdings" pitchFamily="2" charset="2"/>
              </a:rPr>
              <a:t>various</a:t>
            </a:r>
            <a:r>
              <a:rPr lang="sv-SE" dirty="0" smtClean="0">
                <a:sym typeface="Wingdings" pitchFamily="2" charset="2"/>
              </a:rPr>
              <a:t> proportions from the </a:t>
            </a:r>
            <a:r>
              <a:rPr lang="sv-SE" dirty="0" err="1" smtClean="0">
                <a:sym typeface="Wingdings" pitchFamily="2" charset="2"/>
              </a:rPr>
              <a:t>cloud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itself</a:t>
            </a:r>
            <a:r>
              <a:rPr lang="sv-SE" dirty="0" smtClean="0">
                <a:sym typeface="Wingdings" pitchFamily="2" charset="2"/>
              </a:rPr>
              <a:t> and all </a:t>
            </a:r>
            <a:r>
              <a:rPr lang="sv-SE" dirty="0" err="1" smtClean="0">
                <a:sym typeface="Wingdings" pitchFamily="2" charset="2"/>
              </a:rPr>
              <a:t>underlying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clouds</a:t>
            </a:r>
            <a:r>
              <a:rPr lang="sv-SE" dirty="0" smtClean="0">
                <a:sym typeface="Wingdings" pitchFamily="2" charset="2"/>
              </a:rPr>
              <a:t>/</a:t>
            </a:r>
            <a:r>
              <a:rPr lang="sv-SE" dirty="0" err="1" smtClean="0">
                <a:sym typeface="Wingdings" pitchFamily="2" charset="2"/>
              </a:rPr>
              <a:t>surfaces</a:t>
            </a:r>
            <a:r>
              <a:rPr lang="sv-SE" dirty="0" smtClean="0">
                <a:sym typeface="Wingdings" pitchFamily="2" charset="2"/>
              </a:rPr>
              <a:t>!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344963" y="4224341"/>
            <a:ext cx="6994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Another fundamental problem:</a:t>
            </a:r>
          </a:p>
          <a:p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err="1" smtClean="0"/>
              <a:t>Even</a:t>
            </a:r>
            <a:r>
              <a:rPr lang="sv-SE" dirty="0" smtClean="0"/>
              <a:t> </a:t>
            </a:r>
            <a:r>
              <a:rPr lang="sv-SE" dirty="0" err="1" smtClean="0"/>
              <a:t>if</a:t>
            </a:r>
            <a:r>
              <a:rPr lang="sv-SE" dirty="0" smtClean="0"/>
              <a:t> the </a:t>
            </a:r>
            <a:r>
              <a:rPr lang="sv-SE" dirty="0" err="1" smtClean="0"/>
              <a:t>cloud</a:t>
            </a:r>
            <a:r>
              <a:rPr lang="sv-SE" dirty="0" smtClean="0"/>
              <a:t> is </a:t>
            </a:r>
            <a:r>
              <a:rPr lang="sv-SE" dirty="0" err="1" smtClean="0"/>
              <a:t>opaque</a:t>
            </a:r>
            <a:r>
              <a:rPr lang="sv-SE" dirty="0" smtClean="0"/>
              <a:t> (</a:t>
            </a:r>
            <a:r>
              <a:rPr lang="sv-SE" dirty="0" err="1" smtClean="0"/>
              <a:t>thus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able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estimate</a:t>
            </a:r>
            <a:r>
              <a:rPr lang="sv-SE" dirty="0" smtClean="0"/>
              <a:t> the </a:t>
            </a:r>
            <a:r>
              <a:rPr lang="sv-SE" dirty="0" err="1" smtClean="0"/>
              <a:t>true</a:t>
            </a:r>
            <a:r>
              <a:rPr lang="sv-SE" dirty="0" smtClean="0"/>
              <a:t> </a:t>
            </a:r>
            <a:r>
              <a:rPr lang="sv-SE" dirty="0" err="1" smtClean="0"/>
              <a:t>cloud</a:t>
            </a:r>
            <a:r>
              <a:rPr lang="sv-SE" dirty="0" smtClean="0"/>
              <a:t> </a:t>
            </a:r>
            <a:r>
              <a:rPr lang="sv-SE" dirty="0" err="1" smtClean="0"/>
              <a:t>top</a:t>
            </a:r>
            <a:r>
              <a:rPr lang="sv-SE" dirty="0" smtClean="0"/>
              <a:t> </a:t>
            </a:r>
            <a:r>
              <a:rPr lang="sv-SE" dirty="0" err="1" smtClean="0"/>
              <a:t>temperature</a:t>
            </a:r>
            <a:r>
              <a:rPr lang="sv-SE" dirty="0" smtClean="0"/>
              <a:t>),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temperature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often</a:t>
            </a:r>
            <a:r>
              <a:rPr lang="sv-SE" dirty="0" smtClean="0"/>
              <a:t> be </a:t>
            </a:r>
            <a:r>
              <a:rPr lang="sv-SE" dirty="0" err="1" smtClean="0"/>
              <a:t>found</a:t>
            </a:r>
            <a:r>
              <a:rPr lang="sv-SE" dirty="0" smtClean="0"/>
              <a:t> at </a:t>
            </a:r>
            <a:r>
              <a:rPr lang="sv-SE" dirty="0" err="1" smtClean="0"/>
              <a:t>several</a:t>
            </a:r>
            <a:r>
              <a:rPr lang="sv-SE" dirty="0" smtClean="0"/>
              <a:t> </a:t>
            </a:r>
            <a:r>
              <a:rPr lang="sv-SE" dirty="0" err="1" smtClean="0"/>
              <a:t>altitudes</a:t>
            </a:r>
            <a:r>
              <a:rPr lang="sv-SE" dirty="0" smtClean="0"/>
              <a:t> in the </a:t>
            </a:r>
            <a:r>
              <a:rPr lang="sv-SE" dirty="0" err="1" smtClean="0"/>
              <a:t>atmosphere</a:t>
            </a:r>
            <a:r>
              <a:rPr lang="sv-SE" dirty="0" smtClean="0"/>
              <a:t> (</a:t>
            </a:r>
            <a:r>
              <a:rPr lang="sv-SE" dirty="0" err="1" smtClean="0"/>
              <a:t>due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inversions)</a:t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08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005" y="998724"/>
            <a:ext cx="85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Methods</a:t>
            </a:r>
            <a:r>
              <a:rPr lang="sv-SE" b="1" dirty="0" smtClean="0"/>
              <a:t> </a:t>
            </a:r>
            <a:r>
              <a:rPr lang="sv-SE" b="1" dirty="0" err="1" smtClean="0"/>
              <a:t>used</a:t>
            </a:r>
            <a:r>
              <a:rPr lang="sv-SE" b="1" dirty="0" smtClean="0"/>
              <a:t> for the CM SAF datasets (still </a:t>
            </a:r>
            <a:r>
              <a:rPr lang="sv-SE" b="1" dirty="0" err="1" smtClean="0"/>
              <a:t>based</a:t>
            </a:r>
            <a:r>
              <a:rPr lang="sv-SE" b="1" dirty="0" smtClean="0"/>
              <a:t> on NWC SAF packages):</a:t>
            </a:r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719708" y="208550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</a:t>
            </a:r>
            <a:r>
              <a:rPr lang="sv-SE" sz="2400" b="1" dirty="0" err="1" smtClean="0"/>
              <a:t>top</a:t>
            </a:r>
            <a:r>
              <a:rPr lang="sv-SE" sz="2400" b="1" dirty="0" smtClean="0"/>
              <a:t> determination</a:t>
            </a:r>
            <a:endParaRPr lang="sv-SE" sz="2400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258792" y="1455261"/>
            <a:ext cx="8695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For </a:t>
            </a:r>
            <a:r>
              <a:rPr lang="sv-SE" b="1" dirty="0" err="1" smtClean="0"/>
              <a:t>opaque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</a:t>
            </a:r>
            <a:br>
              <a:rPr lang="sv-SE" b="1" dirty="0" smtClean="0"/>
            </a:br>
            <a:r>
              <a:rPr lang="sv-SE" dirty="0" smtClean="0"/>
              <a:t>(negligible </a:t>
            </a:r>
            <a:r>
              <a:rPr lang="sv-SE" dirty="0" err="1" smtClean="0"/>
              <a:t>brightness</a:t>
            </a:r>
            <a:r>
              <a:rPr lang="sv-SE" dirty="0" smtClean="0"/>
              <a:t> </a:t>
            </a:r>
            <a:r>
              <a:rPr lang="sv-SE" dirty="0" err="1" smtClean="0"/>
              <a:t>temperature</a:t>
            </a:r>
            <a:r>
              <a:rPr lang="sv-SE" dirty="0" smtClean="0"/>
              <a:t> </a:t>
            </a:r>
            <a:r>
              <a:rPr lang="sv-SE" dirty="0" err="1" smtClean="0"/>
              <a:t>difference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11 and 12 </a:t>
            </a:r>
            <a:r>
              <a:rPr lang="sv-SE" dirty="0" err="1" smtClean="0"/>
              <a:t>micron</a:t>
            </a:r>
            <a:r>
              <a:rPr lang="sv-SE" dirty="0" smtClean="0"/>
              <a:t> </a:t>
            </a:r>
            <a:r>
              <a:rPr lang="sv-SE" dirty="0" err="1" smtClean="0"/>
              <a:t>channels</a:t>
            </a:r>
            <a:r>
              <a:rPr lang="sv-SE" dirty="0" smtClean="0"/>
              <a:t>):</a:t>
            </a:r>
          </a:p>
          <a:p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err="1" smtClean="0"/>
              <a:t>Matching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measured</a:t>
            </a:r>
            <a:r>
              <a:rPr lang="sv-SE" dirty="0" smtClean="0"/>
              <a:t> </a:t>
            </a:r>
            <a:r>
              <a:rPr lang="sv-SE" dirty="0" err="1" smtClean="0"/>
              <a:t>brightness</a:t>
            </a:r>
            <a:r>
              <a:rPr lang="sv-SE" dirty="0" smtClean="0"/>
              <a:t> </a:t>
            </a:r>
            <a:r>
              <a:rPr lang="sv-SE" dirty="0" err="1" smtClean="0"/>
              <a:t>temperatures</a:t>
            </a:r>
            <a:r>
              <a:rPr lang="sv-SE" dirty="0" smtClean="0"/>
              <a:t> (</a:t>
            </a:r>
            <a:r>
              <a:rPr lang="sv-SE" dirty="0" err="1" smtClean="0"/>
              <a:t>horizontal</a:t>
            </a:r>
            <a:r>
              <a:rPr lang="sv-SE" dirty="0" smtClean="0"/>
              <a:t> </a:t>
            </a:r>
            <a:r>
              <a:rPr lang="sv-SE" dirty="0" err="1" smtClean="0"/>
              <a:t>dashed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r>
              <a:rPr lang="sv-SE" dirty="0" smtClean="0"/>
              <a:t>)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simulated</a:t>
            </a:r>
            <a:r>
              <a:rPr lang="sv-SE" dirty="0" smtClean="0"/>
              <a:t> </a:t>
            </a:r>
            <a:r>
              <a:rPr lang="sv-SE" dirty="0" err="1" smtClean="0"/>
              <a:t>ones</a:t>
            </a:r>
            <a:r>
              <a:rPr lang="sv-SE" dirty="0" smtClean="0"/>
              <a:t> (</a:t>
            </a:r>
            <a:r>
              <a:rPr lang="sv-SE" dirty="0" err="1" smtClean="0"/>
              <a:t>dashed</a:t>
            </a:r>
            <a:r>
              <a:rPr lang="sv-SE" dirty="0" smtClean="0"/>
              <a:t> </a:t>
            </a:r>
            <a:r>
              <a:rPr lang="sv-SE" dirty="0" err="1" smtClean="0"/>
              <a:t>curve</a:t>
            </a:r>
            <a:r>
              <a:rPr lang="sv-SE" dirty="0" smtClean="0"/>
              <a:t>, </a:t>
            </a:r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radiative</a:t>
            </a:r>
            <a:r>
              <a:rPr lang="sv-SE" dirty="0" smtClean="0"/>
              <a:t> transfer </a:t>
            </a:r>
            <a:r>
              <a:rPr lang="sv-SE" dirty="0" err="1" smtClean="0"/>
              <a:t>methods</a:t>
            </a:r>
            <a:r>
              <a:rPr lang="sv-SE" dirty="0" smtClean="0"/>
              <a:t> like RTTOV) and </a:t>
            </a:r>
            <a:r>
              <a:rPr lang="sv-SE" dirty="0" err="1" smtClean="0"/>
              <a:t>reference</a:t>
            </a:r>
            <a:r>
              <a:rPr lang="sv-SE" dirty="0" smtClean="0"/>
              <a:t> </a:t>
            </a:r>
            <a:r>
              <a:rPr lang="sv-SE" dirty="0" err="1" smtClean="0"/>
              <a:t>profiles</a:t>
            </a:r>
            <a:r>
              <a:rPr lang="sv-SE" dirty="0" smtClean="0"/>
              <a:t> from ERA-Interim(solid </a:t>
            </a:r>
            <a:r>
              <a:rPr lang="sv-SE" dirty="0" err="1" smtClean="0"/>
              <a:t>curve</a:t>
            </a:r>
            <a:r>
              <a:rPr lang="sv-SE" dirty="0" smtClean="0"/>
              <a:t>) </a:t>
            </a:r>
            <a:endParaRPr lang="sv-SE" dirty="0"/>
          </a:p>
        </p:txBody>
      </p:sp>
      <p:grpSp>
        <p:nvGrpSpPr>
          <p:cNvPr id="3" name="Grupp 2"/>
          <p:cNvGrpSpPr/>
          <p:nvPr/>
        </p:nvGrpSpPr>
        <p:grpSpPr>
          <a:xfrm>
            <a:off x="1406105" y="3420857"/>
            <a:ext cx="6400800" cy="3171825"/>
            <a:chOff x="1406105" y="3420857"/>
            <a:chExt cx="6400800" cy="31718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105" y="3420857"/>
              <a:ext cx="6400800" cy="3171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ruta 1"/>
            <p:cNvSpPr txBox="1"/>
            <p:nvPr/>
          </p:nvSpPr>
          <p:spPr>
            <a:xfrm>
              <a:off x="2001327" y="3576132"/>
              <a:ext cx="2182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 smtClean="0"/>
                <a:t>Cloud </a:t>
              </a:r>
              <a:r>
                <a:rPr lang="sv-SE" sz="1200" dirty="0" err="1" smtClean="0"/>
                <a:t>top</a:t>
              </a:r>
              <a:r>
                <a:rPr lang="sv-SE" sz="1200" dirty="0" smtClean="0"/>
                <a:t> for </a:t>
              </a:r>
              <a:r>
                <a:rPr lang="sv-SE" sz="1200" dirty="0" err="1" smtClean="0"/>
                <a:t>low-level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cloud</a:t>
              </a:r>
              <a:endParaRPr lang="sv-SE" sz="1200" dirty="0"/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5394407" y="3589555"/>
              <a:ext cx="2182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 smtClean="0"/>
                <a:t>Cloud </a:t>
              </a:r>
              <a:r>
                <a:rPr lang="sv-SE" sz="1200" dirty="0" err="1" smtClean="0"/>
                <a:t>top</a:t>
              </a:r>
              <a:r>
                <a:rPr lang="sv-SE" sz="1200" dirty="0" smtClean="0"/>
                <a:t> for </a:t>
              </a:r>
              <a:r>
                <a:rPr lang="sv-SE" sz="1200" dirty="0" err="1" smtClean="0"/>
                <a:t>high-level</a:t>
              </a:r>
              <a:r>
                <a:rPr lang="sv-SE" sz="1200" dirty="0" smtClean="0"/>
                <a:t> </a:t>
              </a:r>
              <a:r>
                <a:rPr lang="sv-SE" sz="1200" dirty="0" err="1" smtClean="0"/>
                <a:t>cloud</a:t>
              </a:r>
              <a:endParaRPr lang="sv-S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68930" y="912460"/>
            <a:ext cx="85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Methods</a:t>
            </a:r>
            <a:r>
              <a:rPr lang="sv-SE" b="1" dirty="0" smtClean="0"/>
              <a:t> </a:t>
            </a:r>
            <a:r>
              <a:rPr lang="sv-SE" b="1" dirty="0" err="1" smtClean="0"/>
              <a:t>used</a:t>
            </a:r>
            <a:r>
              <a:rPr lang="sv-SE" b="1" dirty="0" smtClean="0"/>
              <a:t> for the CM SAF datasets (still </a:t>
            </a:r>
            <a:r>
              <a:rPr lang="sv-SE" b="1" dirty="0" err="1" smtClean="0"/>
              <a:t>based</a:t>
            </a:r>
            <a:r>
              <a:rPr lang="sv-SE" b="1" dirty="0" smtClean="0"/>
              <a:t> on NWC SAF packages):</a:t>
            </a:r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719708" y="208550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</a:t>
            </a:r>
            <a:r>
              <a:rPr lang="sv-SE" sz="2400" b="1" dirty="0" err="1" smtClean="0"/>
              <a:t>top</a:t>
            </a:r>
            <a:r>
              <a:rPr lang="sv-SE" sz="2400" b="1" dirty="0" smtClean="0"/>
              <a:t> determination</a:t>
            </a:r>
            <a:endParaRPr lang="sv-SE" sz="2400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268930" y="1195528"/>
            <a:ext cx="8755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For semi-transparent </a:t>
            </a:r>
            <a:r>
              <a:rPr lang="sv-SE" b="1" dirty="0" err="1" smtClean="0"/>
              <a:t>clouds</a:t>
            </a:r>
            <a:r>
              <a:rPr lang="sv-SE" dirty="0" smtClean="0"/>
              <a:t>: Alternative 1 (MSG)</a:t>
            </a:r>
            <a:br>
              <a:rPr lang="sv-SE" dirty="0" smtClean="0"/>
            </a:br>
            <a:endParaRPr lang="sv-SE" dirty="0"/>
          </a:p>
          <a:p>
            <a:r>
              <a:rPr lang="sv-SE" dirty="0" smtClean="0"/>
              <a:t>Form </a:t>
            </a:r>
            <a:r>
              <a:rPr lang="sv-SE" dirty="0" err="1" smtClean="0"/>
              <a:t>quotas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radiances</a:t>
            </a:r>
            <a:r>
              <a:rPr lang="sv-SE" dirty="0" smtClean="0"/>
              <a:t> in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channels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different </a:t>
            </a:r>
            <a:r>
              <a:rPr lang="sv-SE" dirty="0" err="1" smtClean="0"/>
              <a:t>transmissivities</a:t>
            </a:r>
            <a:r>
              <a:rPr lang="sv-SE" dirty="0" smtClean="0"/>
              <a:t> – </a:t>
            </a:r>
            <a:br>
              <a:rPr lang="sv-SE" dirty="0" smtClean="0"/>
            </a:br>
            <a:r>
              <a:rPr lang="sv-SE" dirty="0" smtClean="0"/>
              <a:t>the </a:t>
            </a:r>
            <a:r>
              <a:rPr lang="sv-SE" dirty="0" err="1" smtClean="0"/>
              <a:t>quota</a:t>
            </a:r>
            <a:r>
              <a:rPr lang="sv-SE" dirty="0" smtClean="0"/>
              <a:t> is a </a:t>
            </a:r>
            <a:r>
              <a:rPr lang="sv-SE" dirty="0" err="1" smtClean="0"/>
              <a:t>function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pressure</a:t>
            </a:r>
            <a:r>
              <a:rPr lang="sv-SE" dirty="0" smtClean="0"/>
              <a:t> in an </a:t>
            </a:r>
            <a:r>
              <a:rPr lang="sv-SE" dirty="0" err="1" smtClean="0"/>
              <a:t>atmosphere</a:t>
            </a:r>
            <a:r>
              <a:rPr lang="sv-SE" dirty="0" smtClean="0"/>
              <a:t> </a:t>
            </a:r>
            <a:r>
              <a:rPr lang="sv-SE" dirty="0" err="1" smtClean="0"/>
              <a:t>without</a:t>
            </a:r>
            <a:r>
              <a:rPr lang="sv-SE" dirty="0" smtClean="0"/>
              <a:t> </a:t>
            </a:r>
            <a:r>
              <a:rPr lang="sv-SE" dirty="0" err="1" smtClean="0"/>
              <a:t>temperature</a:t>
            </a:r>
            <a:r>
              <a:rPr lang="sv-SE" dirty="0" smtClean="0"/>
              <a:t> inversions</a:t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 err="1" smtClean="0"/>
              <a:t>called</a:t>
            </a:r>
            <a:r>
              <a:rPr lang="sv-SE" dirty="0" smtClean="0"/>
              <a:t> </a:t>
            </a:r>
            <a:r>
              <a:rPr lang="sv-SE" dirty="0" err="1" smtClean="0"/>
              <a:t>Radiance</a:t>
            </a:r>
            <a:r>
              <a:rPr lang="sv-SE" dirty="0" smtClean="0"/>
              <a:t> </a:t>
            </a:r>
            <a:r>
              <a:rPr lang="sv-SE" dirty="0" err="1" smtClean="0"/>
              <a:t>Ratioing</a:t>
            </a:r>
            <a:r>
              <a:rPr lang="sv-SE" dirty="0" smtClean="0"/>
              <a:t> or CO</a:t>
            </a:r>
            <a:r>
              <a:rPr lang="sv-SE" baseline="-25000" dirty="0" smtClean="0"/>
              <a:t>2 </a:t>
            </a:r>
            <a:r>
              <a:rPr lang="sv-SE" dirty="0" err="1" smtClean="0"/>
              <a:t>slicing</a:t>
            </a:r>
            <a:r>
              <a:rPr lang="sv-SE" dirty="0" smtClean="0"/>
              <a:t>– </a:t>
            </a:r>
            <a:r>
              <a:rPr lang="sv-SE" dirty="0" err="1" smtClean="0"/>
              <a:t>only</a:t>
            </a:r>
            <a:r>
              <a:rPr lang="sv-SE" dirty="0" smtClean="0"/>
              <a:t> </a:t>
            </a:r>
            <a:r>
              <a:rPr lang="sv-SE" dirty="0" err="1" smtClean="0"/>
              <a:t>applicaple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MSG SEVIRI!)</a:t>
            </a:r>
            <a:br>
              <a:rPr lang="sv-SE" dirty="0" smtClean="0"/>
            </a:br>
            <a:endParaRPr lang="sv-SE" dirty="0"/>
          </a:p>
        </p:txBody>
      </p:sp>
      <p:pic>
        <p:nvPicPr>
          <p:cNvPr id="2050" name="Picture 2" descr="http://www.comet.ucar.edu/class/satmet/common/html/website_index/gray/cdw/c3p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22" y="2789297"/>
            <a:ext cx="721995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144623" y="5041988"/>
            <a:ext cx="879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 smtClean="0"/>
              <a:t>Window</a:t>
            </a:r>
            <a:r>
              <a:rPr lang="sv-SE" sz="1200" b="1" dirty="0" smtClean="0"/>
              <a:t> </a:t>
            </a:r>
            <a:r>
              <a:rPr lang="sv-SE" sz="1200" b="1" dirty="0" err="1" smtClean="0"/>
              <a:t>channel</a:t>
            </a:r>
            <a:r>
              <a:rPr lang="sv-SE" sz="1200" b="1" dirty="0" smtClean="0"/>
              <a:t/>
            </a:r>
            <a:br>
              <a:rPr lang="sv-SE" sz="1200" b="1" dirty="0" smtClean="0"/>
            </a:br>
            <a:r>
              <a:rPr lang="sv-SE" sz="1200" i="1" dirty="0" smtClean="0"/>
              <a:t>(’All’ </a:t>
            </a:r>
            <a:r>
              <a:rPr lang="sv-SE" sz="1200" i="1" dirty="0" err="1" smtClean="0"/>
              <a:t>clouds</a:t>
            </a:r>
            <a:r>
              <a:rPr lang="sv-SE" sz="1200" i="1" dirty="0" smtClean="0"/>
              <a:t> </a:t>
            </a:r>
            <a:r>
              <a:rPr lang="sv-SE" sz="1200" i="1" dirty="0" err="1" smtClean="0"/>
              <a:t>visible</a:t>
            </a:r>
            <a:r>
              <a:rPr lang="sv-SE" sz="1200" i="1" dirty="0" smtClean="0"/>
              <a:t>)</a:t>
            </a:r>
            <a:endParaRPr lang="sv-SE" sz="1200" b="1" dirty="0"/>
          </a:p>
        </p:txBody>
      </p:sp>
      <p:sp>
        <p:nvSpPr>
          <p:cNvPr id="6" name="Vänster 5"/>
          <p:cNvSpPr/>
          <p:nvPr/>
        </p:nvSpPr>
        <p:spPr>
          <a:xfrm>
            <a:off x="7704223" y="5382882"/>
            <a:ext cx="315700" cy="120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0" y="3467023"/>
            <a:ext cx="1345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 smtClean="0"/>
              <a:t>Sounding</a:t>
            </a:r>
            <a:r>
              <a:rPr lang="sv-SE" sz="1200" b="1" dirty="0" smtClean="0"/>
              <a:t> </a:t>
            </a:r>
            <a:r>
              <a:rPr lang="sv-SE" sz="1200" b="1" dirty="0" err="1" smtClean="0"/>
              <a:t>channel</a:t>
            </a:r>
            <a:r>
              <a:rPr lang="sv-SE" sz="1200" b="1" dirty="0" smtClean="0"/>
              <a:t/>
            </a:r>
            <a:br>
              <a:rPr lang="sv-SE" sz="1200" b="1" dirty="0" smtClean="0"/>
            </a:br>
            <a:r>
              <a:rPr lang="sv-SE" sz="1200" i="1" dirty="0" smtClean="0"/>
              <a:t>(</a:t>
            </a:r>
            <a:r>
              <a:rPr lang="sv-SE" sz="1200" i="1" dirty="0" err="1" smtClean="0"/>
              <a:t>only</a:t>
            </a:r>
            <a:r>
              <a:rPr lang="sv-SE" sz="1200" i="1" dirty="0" smtClean="0"/>
              <a:t> </a:t>
            </a:r>
            <a:r>
              <a:rPr lang="sv-SE" sz="1200" i="1" dirty="0" err="1" smtClean="0"/>
              <a:t>high</a:t>
            </a:r>
            <a:r>
              <a:rPr lang="sv-SE" sz="1200" i="1" dirty="0" smtClean="0"/>
              <a:t> </a:t>
            </a:r>
            <a:br>
              <a:rPr lang="sv-SE" sz="1200" i="1" dirty="0" smtClean="0"/>
            </a:br>
            <a:r>
              <a:rPr lang="sv-SE" sz="1200" i="1" dirty="0" err="1" smtClean="0"/>
              <a:t>clouds</a:t>
            </a:r>
            <a:r>
              <a:rPr lang="sv-SE" sz="1200" i="1" dirty="0" smtClean="0"/>
              <a:t> </a:t>
            </a:r>
            <a:r>
              <a:rPr lang="sv-SE" sz="1200" i="1" dirty="0" err="1" smtClean="0"/>
              <a:t>visible</a:t>
            </a:r>
            <a:r>
              <a:rPr lang="sv-SE" sz="1200" i="1" dirty="0" smtClean="0"/>
              <a:t>)</a:t>
            </a:r>
            <a:endParaRPr lang="sv-SE" sz="1200" b="1" dirty="0"/>
          </a:p>
        </p:txBody>
      </p:sp>
      <p:sp>
        <p:nvSpPr>
          <p:cNvPr id="7" name="Höger 6"/>
          <p:cNvSpPr/>
          <p:nvPr/>
        </p:nvSpPr>
        <p:spPr>
          <a:xfrm>
            <a:off x="1108495" y="3866533"/>
            <a:ext cx="250166" cy="97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36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005" y="895207"/>
            <a:ext cx="85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Methods</a:t>
            </a:r>
            <a:r>
              <a:rPr lang="sv-SE" b="1" dirty="0" smtClean="0"/>
              <a:t> </a:t>
            </a:r>
            <a:r>
              <a:rPr lang="sv-SE" b="1" dirty="0" err="1" smtClean="0"/>
              <a:t>used</a:t>
            </a:r>
            <a:r>
              <a:rPr lang="sv-SE" b="1" dirty="0" smtClean="0"/>
              <a:t> for the CM SAF datasets (still </a:t>
            </a:r>
            <a:r>
              <a:rPr lang="sv-SE" b="1" dirty="0" err="1" smtClean="0"/>
              <a:t>based</a:t>
            </a:r>
            <a:r>
              <a:rPr lang="sv-SE" b="1" dirty="0" smtClean="0"/>
              <a:t> on NWC SAF packages):</a:t>
            </a:r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719708" y="208550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</a:t>
            </a:r>
            <a:r>
              <a:rPr lang="sv-SE" sz="2400" b="1" dirty="0" err="1" smtClean="0"/>
              <a:t>top</a:t>
            </a:r>
            <a:r>
              <a:rPr lang="sv-SE" sz="2400" b="1" dirty="0" smtClean="0"/>
              <a:t> determination</a:t>
            </a:r>
            <a:endParaRPr lang="sv-SE" sz="2400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90005" y="1256774"/>
            <a:ext cx="87555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For semi-transparent </a:t>
            </a:r>
            <a:r>
              <a:rPr lang="sv-SE" b="1" dirty="0" err="1" smtClean="0"/>
              <a:t>clouds</a:t>
            </a:r>
            <a:r>
              <a:rPr lang="sv-SE" dirty="0" smtClean="0"/>
              <a:t>: Alternative 2 (PPS)</a:t>
            </a:r>
            <a:br>
              <a:rPr lang="sv-SE" dirty="0" smtClean="0"/>
            </a:br>
            <a:endParaRPr lang="sv-SE" dirty="0"/>
          </a:p>
          <a:p>
            <a:r>
              <a:rPr lang="sv-SE" dirty="0" err="1" smtClean="0"/>
              <a:t>Create</a:t>
            </a:r>
            <a:r>
              <a:rPr lang="sv-SE" dirty="0" smtClean="0"/>
              <a:t> </a:t>
            </a:r>
            <a:r>
              <a:rPr lang="sv-SE" dirty="0" err="1" smtClean="0"/>
              <a:t>plot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brightness</a:t>
            </a:r>
            <a:r>
              <a:rPr lang="sv-SE" dirty="0" smtClean="0"/>
              <a:t> </a:t>
            </a:r>
            <a:r>
              <a:rPr lang="sv-SE" dirty="0" err="1" smtClean="0"/>
              <a:t>temperature</a:t>
            </a:r>
            <a:r>
              <a:rPr lang="sv-SE" dirty="0" smtClean="0"/>
              <a:t> </a:t>
            </a:r>
            <a:r>
              <a:rPr lang="sv-SE" dirty="0" err="1" smtClean="0"/>
              <a:t>differences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11 and 12 </a:t>
            </a:r>
            <a:r>
              <a:rPr lang="sv-SE" dirty="0" err="1" smtClean="0"/>
              <a:t>micron</a:t>
            </a:r>
            <a:r>
              <a:rPr lang="sv-SE" dirty="0" smtClean="0"/>
              <a:t> </a:t>
            </a:r>
            <a:r>
              <a:rPr lang="sv-SE" dirty="0" err="1" smtClean="0"/>
              <a:t>channels</a:t>
            </a:r>
            <a:r>
              <a:rPr lang="sv-SE" dirty="0" smtClean="0"/>
              <a:t> over a </a:t>
            </a:r>
            <a:r>
              <a:rPr lang="sv-SE" dirty="0" err="1" smtClean="0"/>
              <a:t>sub</a:t>
            </a:r>
            <a:r>
              <a:rPr lang="sv-SE" dirty="0" smtClean="0"/>
              <a:t>-segment </a:t>
            </a:r>
            <a:r>
              <a:rPr lang="sv-SE" dirty="0" err="1" smtClean="0"/>
              <a:t>of</a:t>
            </a:r>
            <a:r>
              <a:rPr lang="sv-SE" dirty="0" smtClean="0"/>
              <a:t> the image – </a:t>
            </a:r>
            <a:r>
              <a:rPr lang="sv-SE" dirty="0" err="1" smtClean="0"/>
              <a:t>then</a:t>
            </a:r>
            <a:r>
              <a:rPr lang="sv-SE" dirty="0" smtClean="0"/>
              <a:t>, fit an </a:t>
            </a:r>
            <a:r>
              <a:rPr lang="sv-SE" dirty="0" err="1" smtClean="0"/>
              <a:t>arch</a:t>
            </a:r>
            <a:r>
              <a:rPr lang="sv-SE" dirty="0" smtClean="0"/>
              <a:t> </a:t>
            </a:r>
            <a:r>
              <a:rPr lang="sv-SE" dirty="0" err="1" smtClean="0"/>
              <a:t>curve</a:t>
            </a:r>
            <a:r>
              <a:rPr lang="sv-SE" dirty="0" smtClean="0"/>
              <a:t> (</a:t>
            </a:r>
            <a:r>
              <a:rPr lang="sv-SE" dirty="0" err="1" smtClean="0"/>
              <a:t>polynomial</a:t>
            </a:r>
            <a:r>
              <a:rPr lang="sv-SE" dirty="0" smtClean="0"/>
              <a:t>)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find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the </a:t>
            </a:r>
            <a:r>
              <a:rPr lang="sv-SE" dirty="0" err="1" smtClean="0"/>
              <a:t>corresponding</a:t>
            </a:r>
            <a:r>
              <a:rPr lang="sv-SE" dirty="0" smtClean="0"/>
              <a:t> (</a:t>
            </a:r>
            <a:r>
              <a:rPr lang="sv-SE" dirty="0" err="1" smtClean="0"/>
              <a:t>opaque</a:t>
            </a:r>
            <a:r>
              <a:rPr lang="sv-SE" dirty="0" smtClean="0"/>
              <a:t>) </a:t>
            </a:r>
            <a:r>
              <a:rPr lang="sv-SE" dirty="0" err="1" smtClean="0"/>
              <a:t>cloud</a:t>
            </a:r>
            <a:r>
              <a:rPr lang="sv-SE" dirty="0" smtClean="0"/>
              <a:t> </a:t>
            </a:r>
            <a:r>
              <a:rPr lang="sv-SE" dirty="0" err="1" smtClean="0"/>
              <a:t>top</a:t>
            </a:r>
            <a:r>
              <a:rPr lang="sv-SE" dirty="0" smtClean="0"/>
              <a:t> </a:t>
            </a:r>
            <a:r>
              <a:rPr lang="sv-SE" dirty="0" err="1" smtClean="0"/>
              <a:t>temperature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/>
          <a:stretch/>
        </p:blipFill>
        <p:spPr bwMode="auto">
          <a:xfrm>
            <a:off x="1990545" y="3096883"/>
            <a:ext cx="4560921" cy="343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 9"/>
          <p:cNvGrpSpPr/>
          <p:nvPr/>
        </p:nvGrpSpPr>
        <p:grpSpPr>
          <a:xfrm>
            <a:off x="3942272" y="3269844"/>
            <a:ext cx="2362350" cy="810450"/>
            <a:chOff x="3942272" y="3269844"/>
            <a:chExt cx="2362350" cy="810450"/>
          </a:xfrm>
        </p:grpSpPr>
        <p:sp>
          <p:nvSpPr>
            <p:cNvPr id="2" name="textruta 1"/>
            <p:cNvSpPr txBox="1"/>
            <p:nvPr/>
          </p:nvSpPr>
          <p:spPr>
            <a:xfrm>
              <a:off x="3942272" y="3269844"/>
              <a:ext cx="23623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err="1" smtClean="0"/>
                <a:t>Cloudy</a:t>
              </a:r>
              <a:r>
                <a:rPr lang="sv-SE" sz="1100" dirty="0" smtClean="0"/>
                <a:t> pixels for </a:t>
              </a:r>
              <a:r>
                <a:rPr lang="sv-SE" sz="1100" dirty="0" err="1" smtClean="0"/>
                <a:t>one</a:t>
              </a:r>
              <a:r>
                <a:rPr lang="sv-SE" sz="1100" dirty="0" smtClean="0"/>
                <a:t> </a:t>
              </a:r>
              <a:r>
                <a:rPr lang="sv-SE" sz="1100" dirty="0" err="1" smtClean="0"/>
                <a:t>cloud</a:t>
              </a:r>
              <a:r>
                <a:rPr lang="sv-SE" sz="1100" dirty="0" smtClean="0"/>
                <a:t> </a:t>
              </a:r>
              <a:r>
                <a:rPr lang="sv-SE" sz="1100" dirty="0" err="1" smtClean="0"/>
                <a:t>layer</a:t>
              </a:r>
              <a:r>
                <a:rPr lang="sv-SE" sz="1100" dirty="0" smtClean="0"/>
                <a:t> </a:t>
              </a:r>
              <a:r>
                <a:rPr lang="sv-SE" sz="1100" dirty="0" err="1" smtClean="0"/>
                <a:t>with</a:t>
              </a:r>
              <a:r>
                <a:rPr lang="sv-SE" sz="1100" dirty="0" smtClean="0"/>
                <a:t> </a:t>
              </a:r>
              <a:r>
                <a:rPr lang="sv-SE" sz="1100" dirty="0" err="1" smtClean="0"/>
                <a:t>varying</a:t>
              </a:r>
              <a:r>
                <a:rPr lang="sv-SE" sz="1100" dirty="0" smtClean="0"/>
                <a:t> </a:t>
              </a:r>
              <a:r>
                <a:rPr lang="sv-SE" sz="1100" dirty="0" err="1" smtClean="0"/>
                <a:t>cloud</a:t>
              </a:r>
              <a:r>
                <a:rPr lang="sv-SE" sz="1100" dirty="0" smtClean="0"/>
                <a:t> </a:t>
              </a:r>
              <a:r>
                <a:rPr lang="sv-SE" sz="1100" dirty="0" err="1" smtClean="0"/>
                <a:t>thickness</a:t>
              </a:r>
              <a:endParaRPr lang="sv-SE" sz="1100" dirty="0"/>
            </a:p>
          </p:txBody>
        </p:sp>
        <p:cxnSp>
          <p:nvCxnSpPr>
            <p:cNvPr id="6" name="Rak pil 5"/>
            <p:cNvCxnSpPr/>
            <p:nvPr/>
          </p:nvCxnSpPr>
          <p:spPr>
            <a:xfrm flipH="1">
              <a:off x="4701396" y="3786996"/>
              <a:ext cx="319178" cy="2932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 2"/>
          <p:cNvGrpSpPr/>
          <p:nvPr/>
        </p:nvGrpSpPr>
        <p:grpSpPr>
          <a:xfrm>
            <a:off x="2467155" y="4418825"/>
            <a:ext cx="1147288" cy="1288350"/>
            <a:chOff x="2467155" y="4418825"/>
            <a:chExt cx="1147288" cy="1288350"/>
          </a:xfrm>
        </p:grpSpPr>
        <p:sp>
          <p:nvSpPr>
            <p:cNvPr id="11" name="textruta 10"/>
            <p:cNvSpPr txBox="1"/>
            <p:nvPr/>
          </p:nvSpPr>
          <p:spPr>
            <a:xfrm>
              <a:off x="3467794" y="5337843"/>
              <a:ext cx="146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 smtClean="0"/>
                <a:t>x</a:t>
              </a:r>
              <a:endParaRPr lang="sv-SE" b="1" dirty="0"/>
            </a:p>
          </p:txBody>
        </p:sp>
        <p:cxnSp>
          <p:nvCxnSpPr>
            <p:cNvPr id="15" name="Rak pil 14"/>
            <p:cNvCxnSpPr/>
            <p:nvPr/>
          </p:nvCxnSpPr>
          <p:spPr>
            <a:xfrm>
              <a:off x="3025711" y="5029219"/>
              <a:ext cx="435629" cy="4364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ruta 15"/>
            <p:cNvSpPr txBox="1"/>
            <p:nvPr/>
          </p:nvSpPr>
          <p:spPr>
            <a:xfrm>
              <a:off x="2467155" y="4418825"/>
              <a:ext cx="97477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 err="1" smtClean="0"/>
                <a:t>Retrieved</a:t>
              </a:r>
              <a:r>
                <a:rPr lang="sv-SE" sz="1100" dirty="0" smtClean="0"/>
                <a:t> </a:t>
              </a:r>
              <a:r>
                <a:rPr lang="sv-SE" sz="1100" dirty="0" err="1" smtClean="0"/>
                <a:t>cloud</a:t>
              </a:r>
              <a:r>
                <a:rPr lang="sv-SE" sz="1100" dirty="0" smtClean="0"/>
                <a:t> </a:t>
              </a:r>
              <a:r>
                <a:rPr lang="sv-SE" sz="1100" dirty="0" err="1" smtClean="0"/>
                <a:t>top</a:t>
              </a:r>
              <a:r>
                <a:rPr lang="sv-SE" sz="1100" dirty="0" smtClean="0"/>
                <a:t> </a:t>
              </a:r>
              <a:r>
                <a:rPr lang="sv-SE" sz="1100" dirty="0" err="1" smtClean="0"/>
                <a:t>temperature</a:t>
              </a:r>
              <a:endParaRPr lang="sv-SE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06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71160" y="1010862"/>
            <a:ext cx="85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What</a:t>
            </a:r>
            <a:r>
              <a:rPr lang="sv-SE" b="1" dirty="0" smtClean="0"/>
              <a:t> </a:t>
            </a:r>
            <a:r>
              <a:rPr lang="sv-SE" b="1" dirty="0" err="1" smtClean="0"/>
              <a:t>can</a:t>
            </a:r>
            <a:r>
              <a:rPr lang="sv-SE" b="1" dirty="0" smtClean="0"/>
              <a:t> </a:t>
            </a:r>
            <a:r>
              <a:rPr lang="sv-SE" b="1" dirty="0" err="1" smtClean="0"/>
              <a:t>we</a:t>
            </a:r>
            <a:r>
              <a:rPr lang="sv-SE" b="1" dirty="0" smtClean="0"/>
              <a:t> </a:t>
            </a:r>
            <a:r>
              <a:rPr lang="sv-SE" b="1" dirty="0" err="1" smtClean="0"/>
              <a:t>say</a:t>
            </a:r>
            <a:r>
              <a:rPr lang="sv-SE" b="1" dirty="0" smtClean="0"/>
              <a:t> </a:t>
            </a:r>
            <a:r>
              <a:rPr lang="sv-SE" b="1" dirty="0" err="1" smtClean="0"/>
              <a:t>about</a:t>
            </a:r>
            <a:r>
              <a:rPr lang="sv-SE" b="1" dirty="0" smtClean="0"/>
              <a:t> </a:t>
            </a:r>
            <a:r>
              <a:rPr lang="sv-SE" b="1" dirty="0" err="1" smtClean="0"/>
              <a:t>cloud</a:t>
            </a:r>
            <a:r>
              <a:rPr lang="sv-SE" b="1" dirty="0" smtClean="0"/>
              <a:t> </a:t>
            </a:r>
            <a:r>
              <a:rPr lang="sv-SE" b="1" dirty="0" err="1" smtClean="0"/>
              <a:t>properties</a:t>
            </a:r>
            <a:r>
              <a:rPr lang="sv-SE" b="1" dirty="0" smtClean="0"/>
              <a:t> on the </a:t>
            </a:r>
            <a:r>
              <a:rPr lang="sv-SE" b="1" dirty="0" err="1" smtClean="0"/>
              <a:t>cloud</a:t>
            </a:r>
            <a:r>
              <a:rPr lang="sv-SE" b="1" dirty="0" smtClean="0"/>
              <a:t> </a:t>
            </a:r>
            <a:r>
              <a:rPr lang="sv-SE" b="1" dirty="0" err="1" smtClean="0"/>
              <a:t>particle</a:t>
            </a:r>
            <a:r>
              <a:rPr lang="sv-SE" b="1" dirty="0" smtClean="0"/>
              <a:t> </a:t>
            </a:r>
            <a:r>
              <a:rPr lang="sv-SE" b="1" dirty="0" err="1" smtClean="0"/>
              <a:t>scale</a:t>
            </a:r>
            <a:r>
              <a:rPr lang="sv-SE" b="1" dirty="0" smtClean="0"/>
              <a:t>?</a:t>
            </a:r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501655" y="208549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</a:t>
            </a:r>
            <a:r>
              <a:rPr lang="sv-SE" sz="2400" b="1" dirty="0" err="1" smtClean="0"/>
              <a:t>Physical</a:t>
            </a:r>
            <a:r>
              <a:rPr lang="sv-SE" sz="2400" b="1" dirty="0" smtClean="0"/>
              <a:t> Products (CPP)</a:t>
            </a:r>
            <a:endParaRPr lang="sv-SE" sz="2400" b="1" dirty="0"/>
          </a:p>
        </p:txBody>
      </p:sp>
      <p:sp>
        <p:nvSpPr>
          <p:cNvPr id="14" name="textruta 13"/>
          <p:cNvSpPr txBox="1"/>
          <p:nvPr/>
        </p:nvSpPr>
        <p:spPr>
          <a:xfrm>
            <a:off x="388413" y="1498314"/>
            <a:ext cx="8755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CM SAF datasets </a:t>
            </a:r>
            <a:r>
              <a:rPr lang="sv-SE" b="1" dirty="0" err="1" smtClean="0"/>
              <a:t>include</a:t>
            </a:r>
            <a:r>
              <a:rPr lang="sv-SE" b="1" dirty="0" smtClean="0"/>
              <a:t> a set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cloud</a:t>
            </a:r>
            <a:r>
              <a:rPr lang="sv-SE" b="1" dirty="0" smtClean="0"/>
              <a:t> </a:t>
            </a:r>
            <a:r>
              <a:rPr lang="sv-SE" b="1" dirty="0" err="1" smtClean="0"/>
              <a:t>products</a:t>
            </a:r>
            <a:r>
              <a:rPr lang="sv-SE" b="1" dirty="0" smtClean="0"/>
              <a:t> </a:t>
            </a:r>
            <a:r>
              <a:rPr lang="sv-SE" b="1" dirty="0" err="1" smtClean="0"/>
              <a:t>that</a:t>
            </a:r>
            <a:r>
              <a:rPr lang="sv-SE" b="1" dirty="0" smtClean="0"/>
              <a:t> </a:t>
            </a:r>
            <a:r>
              <a:rPr lang="sv-SE" b="1" dirty="0" err="1" smtClean="0"/>
              <a:t>we</a:t>
            </a:r>
            <a:r>
              <a:rPr lang="sv-SE" b="1" dirty="0" smtClean="0"/>
              <a:t> call Cloud </a:t>
            </a:r>
            <a:r>
              <a:rPr lang="sv-SE" b="1" dirty="0" err="1" smtClean="0"/>
              <a:t>Physical</a:t>
            </a:r>
            <a:r>
              <a:rPr lang="sv-SE" b="1" dirty="0" smtClean="0"/>
              <a:t> Products (CPP). </a:t>
            </a:r>
            <a:r>
              <a:rPr lang="sv-SE" b="1" dirty="0" err="1" smtClean="0"/>
              <a:t>These</a:t>
            </a:r>
            <a:r>
              <a:rPr lang="sv-SE" b="1" dirty="0" smtClean="0"/>
              <a:t> </a:t>
            </a:r>
            <a:r>
              <a:rPr lang="sv-SE" b="1" dirty="0" err="1" smtClean="0"/>
              <a:t>are</a:t>
            </a:r>
            <a:endParaRPr lang="sv-SE" b="1" dirty="0" smtClean="0"/>
          </a:p>
          <a:p>
            <a:endParaRPr lang="sv-SE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Cloud </a:t>
            </a:r>
            <a:r>
              <a:rPr lang="sv-SE" dirty="0" err="1" smtClean="0"/>
              <a:t>Optical</a:t>
            </a:r>
            <a:r>
              <a:rPr lang="sv-SE" dirty="0" smtClean="0"/>
              <a:t> </a:t>
            </a:r>
            <a:r>
              <a:rPr lang="sv-SE" dirty="0" err="1" smtClean="0"/>
              <a:t>Thickness</a:t>
            </a:r>
            <a:r>
              <a:rPr lang="sv-SE" dirty="0" smtClean="0"/>
              <a:t> </a:t>
            </a:r>
            <a:br>
              <a:rPr lang="sv-SE" dirty="0" smtClean="0"/>
            </a:b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Cloud </a:t>
            </a:r>
            <a:r>
              <a:rPr lang="sv-SE" dirty="0" err="1" smtClean="0"/>
              <a:t>Effective</a:t>
            </a:r>
            <a:r>
              <a:rPr lang="sv-SE" dirty="0" smtClean="0"/>
              <a:t> </a:t>
            </a:r>
            <a:r>
              <a:rPr lang="sv-SE" dirty="0" err="1" smtClean="0"/>
              <a:t>Radius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Cloud </a:t>
            </a:r>
            <a:r>
              <a:rPr lang="sv-SE" dirty="0" err="1" smtClean="0"/>
              <a:t>Phase</a:t>
            </a:r>
            <a:r>
              <a:rPr lang="sv-SE" dirty="0"/>
              <a:t/>
            </a:r>
            <a:br>
              <a:rPr lang="sv-SE" dirty="0"/>
            </a:b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err="1" smtClean="0"/>
              <a:t>Liquid</a:t>
            </a:r>
            <a:r>
              <a:rPr lang="sv-SE" dirty="0" smtClean="0"/>
              <a:t> </a:t>
            </a:r>
            <a:r>
              <a:rPr lang="sv-SE" dirty="0" err="1" smtClean="0"/>
              <a:t>Water</a:t>
            </a:r>
            <a:r>
              <a:rPr lang="sv-SE" dirty="0" smtClean="0"/>
              <a:t> </a:t>
            </a:r>
            <a:r>
              <a:rPr lang="sv-SE" dirty="0" err="1" smtClean="0"/>
              <a:t>Path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err="1" smtClean="0"/>
              <a:t>Ice</a:t>
            </a:r>
            <a:r>
              <a:rPr lang="sv-SE" dirty="0" smtClean="0"/>
              <a:t> </a:t>
            </a:r>
            <a:r>
              <a:rPr lang="sv-SE" dirty="0" err="1" smtClean="0"/>
              <a:t>Water</a:t>
            </a:r>
            <a:r>
              <a:rPr lang="sv-SE" dirty="0" smtClean="0"/>
              <a:t> </a:t>
            </a:r>
            <a:r>
              <a:rPr lang="sv-SE" dirty="0" err="1" smtClean="0"/>
              <a:t>Path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3640346" y="2320507"/>
            <a:ext cx="53285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solidFill>
                  <a:srgbClr val="00B050"/>
                </a:solidFill>
              </a:rPr>
              <a:t>= </a:t>
            </a:r>
            <a:r>
              <a:rPr lang="sv-SE" i="1" dirty="0" err="1" smtClean="0">
                <a:solidFill>
                  <a:srgbClr val="00B050"/>
                </a:solidFill>
              </a:rPr>
              <a:t>Integrated</a:t>
            </a:r>
            <a:r>
              <a:rPr lang="sv-SE" i="1" dirty="0" smtClean="0">
                <a:solidFill>
                  <a:srgbClr val="00B050"/>
                </a:solidFill>
              </a:rPr>
              <a:t> </a:t>
            </a:r>
            <a:r>
              <a:rPr lang="sv-SE" i="1" dirty="0" err="1" smtClean="0">
                <a:solidFill>
                  <a:srgbClr val="00B050"/>
                </a:solidFill>
              </a:rPr>
              <a:t>dimensionless</a:t>
            </a:r>
            <a:r>
              <a:rPr lang="sv-SE" i="1" dirty="0" smtClean="0">
                <a:solidFill>
                  <a:srgbClr val="00B050"/>
                </a:solidFill>
              </a:rPr>
              <a:t> </a:t>
            </a:r>
            <a:r>
              <a:rPr lang="sv-SE" i="1" dirty="0" err="1" smtClean="0">
                <a:solidFill>
                  <a:srgbClr val="00B050"/>
                </a:solidFill>
              </a:rPr>
              <a:t>extinction</a:t>
            </a:r>
            <a:r>
              <a:rPr lang="sv-SE" i="1" dirty="0" smtClean="0">
                <a:solidFill>
                  <a:srgbClr val="00B050"/>
                </a:solidFill>
              </a:rPr>
              <a:t> </a:t>
            </a:r>
            <a:r>
              <a:rPr lang="sv-SE" i="1" dirty="0" err="1" smtClean="0">
                <a:solidFill>
                  <a:srgbClr val="00B050"/>
                </a:solidFill>
              </a:rPr>
              <a:t>coefficient</a:t>
            </a:r>
            <a:endParaRPr lang="sv-SE" i="1" dirty="0" smtClean="0">
              <a:solidFill>
                <a:srgbClr val="00B050"/>
              </a:solidFill>
            </a:endParaRPr>
          </a:p>
          <a:p>
            <a:endParaRPr lang="sv-SE" i="1" dirty="0">
              <a:solidFill>
                <a:srgbClr val="00B050"/>
              </a:solidFill>
            </a:endParaRPr>
          </a:p>
          <a:p>
            <a:r>
              <a:rPr lang="sv-SE" i="1" dirty="0" smtClean="0">
                <a:solidFill>
                  <a:srgbClr val="00B050"/>
                </a:solidFill>
              </a:rPr>
              <a:t>= ’</a:t>
            </a:r>
            <a:r>
              <a:rPr lang="sv-SE" i="1" dirty="0" err="1" smtClean="0">
                <a:solidFill>
                  <a:srgbClr val="00B050"/>
                </a:solidFill>
              </a:rPr>
              <a:t>Average</a:t>
            </a:r>
            <a:r>
              <a:rPr lang="sv-SE" i="1" dirty="0" smtClean="0">
                <a:solidFill>
                  <a:srgbClr val="00B050"/>
                </a:solidFill>
              </a:rPr>
              <a:t>’ </a:t>
            </a:r>
            <a:r>
              <a:rPr lang="sv-SE" i="1" dirty="0" err="1" smtClean="0">
                <a:solidFill>
                  <a:srgbClr val="00B050"/>
                </a:solidFill>
              </a:rPr>
              <a:t>particle</a:t>
            </a:r>
            <a:r>
              <a:rPr lang="sv-SE" i="1" dirty="0" smtClean="0">
                <a:solidFill>
                  <a:srgbClr val="00B050"/>
                </a:solidFill>
              </a:rPr>
              <a:t> </a:t>
            </a:r>
            <a:r>
              <a:rPr lang="sv-SE" i="1" dirty="0" err="1" smtClean="0">
                <a:solidFill>
                  <a:srgbClr val="00B050"/>
                </a:solidFill>
              </a:rPr>
              <a:t>size</a:t>
            </a:r>
            <a:endParaRPr lang="sv-SE" i="1" dirty="0" smtClean="0">
              <a:solidFill>
                <a:srgbClr val="00B050"/>
              </a:solidFill>
            </a:endParaRPr>
          </a:p>
          <a:p>
            <a:endParaRPr lang="sv-SE" i="1" dirty="0">
              <a:solidFill>
                <a:srgbClr val="00B050"/>
              </a:solidFill>
            </a:endParaRPr>
          </a:p>
          <a:p>
            <a:r>
              <a:rPr lang="sv-SE" i="1" dirty="0" smtClean="0">
                <a:solidFill>
                  <a:srgbClr val="00B050"/>
                </a:solidFill>
              </a:rPr>
              <a:t>= </a:t>
            </a:r>
            <a:r>
              <a:rPr lang="sv-SE" i="1" dirty="0" err="1" smtClean="0">
                <a:solidFill>
                  <a:srgbClr val="00B050"/>
                </a:solidFill>
              </a:rPr>
              <a:t>Liquid</a:t>
            </a:r>
            <a:r>
              <a:rPr lang="sv-SE" i="1" dirty="0" smtClean="0">
                <a:solidFill>
                  <a:srgbClr val="00B050"/>
                </a:solidFill>
              </a:rPr>
              <a:t> or </a:t>
            </a:r>
            <a:r>
              <a:rPr lang="sv-SE" i="1" dirty="0" err="1" smtClean="0">
                <a:solidFill>
                  <a:srgbClr val="00B050"/>
                </a:solidFill>
              </a:rPr>
              <a:t>frozen</a:t>
            </a:r>
            <a:endParaRPr lang="sv-SE" i="1" dirty="0" smtClean="0">
              <a:solidFill>
                <a:srgbClr val="00B050"/>
              </a:solidFill>
            </a:endParaRPr>
          </a:p>
          <a:p>
            <a:endParaRPr lang="sv-SE" i="1" dirty="0">
              <a:solidFill>
                <a:srgbClr val="00B050"/>
              </a:solidFill>
            </a:endParaRPr>
          </a:p>
          <a:p>
            <a:r>
              <a:rPr lang="sv-SE" i="1" dirty="0" smtClean="0">
                <a:solidFill>
                  <a:srgbClr val="00B050"/>
                </a:solidFill>
              </a:rPr>
              <a:t>= </a:t>
            </a:r>
            <a:r>
              <a:rPr lang="sv-SE" i="1" dirty="0" err="1" smtClean="0">
                <a:solidFill>
                  <a:srgbClr val="00B050"/>
                </a:solidFill>
              </a:rPr>
              <a:t>Integrated</a:t>
            </a:r>
            <a:r>
              <a:rPr lang="sv-SE" i="1" dirty="0" smtClean="0">
                <a:solidFill>
                  <a:srgbClr val="00B050"/>
                </a:solidFill>
              </a:rPr>
              <a:t> </a:t>
            </a:r>
            <a:r>
              <a:rPr lang="sv-SE" i="1" dirty="0" err="1" smtClean="0">
                <a:solidFill>
                  <a:srgbClr val="00B050"/>
                </a:solidFill>
              </a:rPr>
              <a:t>liquid</a:t>
            </a:r>
            <a:r>
              <a:rPr lang="sv-SE" i="1" dirty="0" smtClean="0">
                <a:solidFill>
                  <a:srgbClr val="00B050"/>
                </a:solidFill>
              </a:rPr>
              <a:t> </a:t>
            </a:r>
            <a:r>
              <a:rPr lang="sv-SE" i="1" dirty="0" err="1" smtClean="0">
                <a:solidFill>
                  <a:srgbClr val="00B050"/>
                </a:solidFill>
              </a:rPr>
              <a:t>substance</a:t>
            </a:r>
            <a:r>
              <a:rPr lang="sv-SE" i="1" dirty="0" smtClean="0">
                <a:solidFill>
                  <a:srgbClr val="00B050"/>
                </a:solidFill>
              </a:rPr>
              <a:t> in kgm</a:t>
            </a:r>
            <a:r>
              <a:rPr lang="sv-SE" i="1" baseline="30000" dirty="0" smtClean="0">
                <a:solidFill>
                  <a:srgbClr val="00B050"/>
                </a:solidFill>
              </a:rPr>
              <a:t>-2</a:t>
            </a:r>
            <a:endParaRPr lang="sv-SE" i="1" dirty="0" smtClean="0">
              <a:solidFill>
                <a:srgbClr val="00B050"/>
              </a:solidFill>
            </a:endParaRPr>
          </a:p>
          <a:p>
            <a:endParaRPr lang="sv-SE" i="1" dirty="0">
              <a:solidFill>
                <a:srgbClr val="00B050"/>
              </a:solidFill>
            </a:endParaRPr>
          </a:p>
          <a:p>
            <a:r>
              <a:rPr lang="sv-SE" i="1" dirty="0" smtClean="0">
                <a:solidFill>
                  <a:srgbClr val="00B050"/>
                </a:solidFill>
              </a:rPr>
              <a:t>= </a:t>
            </a:r>
            <a:r>
              <a:rPr lang="sv-SE" i="1" dirty="0" err="1" smtClean="0">
                <a:solidFill>
                  <a:srgbClr val="00B050"/>
                </a:solidFill>
              </a:rPr>
              <a:t>Integrated</a:t>
            </a:r>
            <a:r>
              <a:rPr lang="sv-SE" i="1" dirty="0" smtClean="0">
                <a:solidFill>
                  <a:srgbClr val="00B050"/>
                </a:solidFill>
              </a:rPr>
              <a:t> </a:t>
            </a:r>
            <a:r>
              <a:rPr lang="sv-SE" i="1" dirty="0" err="1" smtClean="0">
                <a:solidFill>
                  <a:srgbClr val="00B050"/>
                </a:solidFill>
              </a:rPr>
              <a:t>ice</a:t>
            </a:r>
            <a:r>
              <a:rPr lang="sv-SE" i="1" dirty="0" smtClean="0">
                <a:solidFill>
                  <a:srgbClr val="00B050"/>
                </a:solidFill>
              </a:rPr>
              <a:t> </a:t>
            </a:r>
            <a:r>
              <a:rPr lang="sv-SE" i="1" dirty="0" err="1" smtClean="0">
                <a:solidFill>
                  <a:srgbClr val="00B050"/>
                </a:solidFill>
              </a:rPr>
              <a:t>substance</a:t>
            </a:r>
            <a:r>
              <a:rPr lang="sv-SE" i="1" dirty="0" smtClean="0">
                <a:solidFill>
                  <a:srgbClr val="00B050"/>
                </a:solidFill>
              </a:rPr>
              <a:t> in kgm</a:t>
            </a:r>
            <a:r>
              <a:rPr lang="sv-SE" i="1" baseline="30000" dirty="0" smtClean="0">
                <a:solidFill>
                  <a:srgbClr val="00B050"/>
                </a:solidFill>
              </a:rPr>
              <a:t>-2</a:t>
            </a:r>
            <a:endParaRPr lang="sv-SE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71159" y="890092"/>
            <a:ext cx="8597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Basic principles for CPP </a:t>
            </a:r>
            <a:r>
              <a:rPr lang="sv-SE" b="1" dirty="0" err="1" smtClean="0"/>
              <a:t>retrievals</a:t>
            </a:r>
            <a:r>
              <a:rPr lang="sv-SE" b="1" dirty="0" smtClean="0"/>
              <a:t>:</a:t>
            </a:r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501655" y="208549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</a:t>
            </a:r>
            <a:r>
              <a:rPr lang="sv-SE" sz="2400" b="1" dirty="0" err="1" smtClean="0"/>
              <a:t>Physical</a:t>
            </a:r>
            <a:r>
              <a:rPr lang="sv-SE" sz="2400" b="1" dirty="0" smtClean="0"/>
              <a:t> Products (CPP)</a:t>
            </a:r>
            <a:endParaRPr lang="sv-SE" sz="2400" b="1" dirty="0"/>
          </a:p>
        </p:txBody>
      </p:sp>
      <p:sp>
        <p:nvSpPr>
          <p:cNvPr id="14" name="textruta 13"/>
          <p:cNvSpPr txBox="1"/>
          <p:nvPr/>
        </p:nvSpPr>
        <p:spPr>
          <a:xfrm>
            <a:off x="388413" y="1351757"/>
            <a:ext cx="8755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eflectance </a:t>
            </a:r>
            <a:r>
              <a:rPr lang="en-GB" dirty="0"/>
              <a:t>of clouds at a non-absorbing wavelength in the visible region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VIS: 0.6 or </a:t>
            </a:r>
            <a:r>
              <a:rPr lang="en-GB" dirty="0" smtClean="0"/>
              <a:t>0.8 micron) </a:t>
            </a:r>
            <a:r>
              <a:rPr lang="en-GB" dirty="0"/>
              <a:t>is strongly related to the optical </a:t>
            </a:r>
            <a:r>
              <a:rPr lang="en-GB" dirty="0" smtClean="0"/>
              <a:t>thickness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eflectance </a:t>
            </a:r>
            <a:r>
              <a:rPr lang="en-GB" dirty="0"/>
              <a:t>of clouds at an absorbing wavelength in the near-infrared region (NIR: 1.6 or 3.7 </a:t>
            </a:r>
            <a:r>
              <a:rPr lang="en-GB" dirty="0" smtClean="0"/>
              <a:t>micron) </a:t>
            </a:r>
            <a:r>
              <a:rPr lang="en-GB" dirty="0"/>
              <a:t>is primarily related to particle effective </a:t>
            </a:r>
            <a:r>
              <a:rPr lang="en-GB" dirty="0" smtClean="0"/>
              <a:t>radius</a:t>
            </a:r>
            <a:r>
              <a:rPr lang="sv-SE" dirty="0"/>
              <a:t/>
            </a:r>
            <a:br>
              <a:rPr lang="sv-SE" dirty="0"/>
            </a:b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Ice clouds absorb more (reflects less) radiation at NIR wavelengths</a:t>
            </a:r>
          </a:p>
        </p:txBody>
      </p:sp>
      <p:grpSp>
        <p:nvGrpSpPr>
          <p:cNvPr id="22" name="Grupp 21"/>
          <p:cNvGrpSpPr/>
          <p:nvPr/>
        </p:nvGrpSpPr>
        <p:grpSpPr>
          <a:xfrm>
            <a:off x="1851416" y="3743864"/>
            <a:ext cx="5084222" cy="2814011"/>
            <a:chOff x="1851416" y="3743864"/>
            <a:chExt cx="5084222" cy="281401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63" r="20841" b="3136"/>
            <a:stretch/>
          </p:blipFill>
          <p:spPr bwMode="auto">
            <a:xfrm>
              <a:off x="1851416" y="3743864"/>
              <a:ext cx="5084222" cy="2814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Ned 6"/>
            <p:cNvSpPr/>
            <p:nvPr/>
          </p:nvSpPr>
          <p:spPr>
            <a:xfrm>
              <a:off x="3709792" y="4110487"/>
              <a:ext cx="45719" cy="1811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Ned 12"/>
            <p:cNvSpPr/>
            <p:nvPr/>
          </p:nvSpPr>
          <p:spPr>
            <a:xfrm>
              <a:off x="3709791" y="5220419"/>
              <a:ext cx="45719" cy="1811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Ned 14"/>
            <p:cNvSpPr/>
            <p:nvPr/>
          </p:nvSpPr>
          <p:spPr>
            <a:xfrm>
              <a:off x="6156819" y="3929332"/>
              <a:ext cx="45719" cy="1811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Ned 15"/>
            <p:cNvSpPr/>
            <p:nvPr/>
          </p:nvSpPr>
          <p:spPr>
            <a:xfrm>
              <a:off x="6156818" y="5625861"/>
              <a:ext cx="45719" cy="1811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Upp 9"/>
            <p:cNvSpPr/>
            <p:nvPr/>
          </p:nvSpPr>
          <p:spPr>
            <a:xfrm>
              <a:off x="3712810" y="4477110"/>
              <a:ext cx="45719" cy="18115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Upp 16"/>
            <p:cNvSpPr/>
            <p:nvPr/>
          </p:nvSpPr>
          <p:spPr>
            <a:xfrm>
              <a:off x="6157395" y="4234133"/>
              <a:ext cx="45719" cy="18115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Upp 17"/>
            <p:cNvSpPr/>
            <p:nvPr/>
          </p:nvSpPr>
          <p:spPr>
            <a:xfrm>
              <a:off x="3709792" y="5807016"/>
              <a:ext cx="45719" cy="18115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Upp 18"/>
            <p:cNvSpPr/>
            <p:nvPr/>
          </p:nvSpPr>
          <p:spPr>
            <a:xfrm>
              <a:off x="6157395" y="5980982"/>
              <a:ext cx="45719" cy="18115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6276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71159" y="889000"/>
            <a:ext cx="8597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Practical implementation: </a:t>
            </a:r>
            <a:r>
              <a:rPr lang="sv-SE" b="1" dirty="0" err="1" smtClean="0"/>
              <a:t>Search</a:t>
            </a:r>
            <a:r>
              <a:rPr lang="sv-SE" b="1" dirty="0" smtClean="0"/>
              <a:t> in </a:t>
            </a:r>
            <a:r>
              <a:rPr lang="sv-SE" b="1" dirty="0" err="1" smtClean="0"/>
              <a:t>lookup</a:t>
            </a:r>
            <a:r>
              <a:rPr lang="sv-SE" b="1" dirty="0" smtClean="0"/>
              <a:t> </a:t>
            </a:r>
            <a:r>
              <a:rPr lang="sv-SE" b="1" dirty="0" err="1" smtClean="0"/>
              <a:t>tables</a:t>
            </a:r>
            <a:r>
              <a:rPr lang="sv-SE" b="1" dirty="0" smtClean="0"/>
              <a:t> (LUT) </a:t>
            </a:r>
            <a:r>
              <a:rPr lang="sv-SE" b="1" dirty="0" err="1" smtClean="0"/>
              <a:t>with</a:t>
            </a:r>
            <a:r>
              <a:rPr lang="sv-SE" b="1" dirty="0" smtClean="0"/>
              <a:t> </a:t>
            </a:r>
            <a:r>
              <a:rPr lang="sv-SE" b="1" dirty="0" err="1" smtClean="0"/>
              <a:t>simulated</a:t>
            </a:r>
            <a:r>
              <a:rPr lang="sv-SE" b="1" dirty="0" smtClean="0"/>
              <a:t>  </a:t>
            </a:r>
            <a:r>
              <a:rPr lang="sv-SE" b="1" dirty="0" err="1" smtClean="0"/>
              <a:t>radiances</a:t>
            </a:r>
            <a:r>
              <a:rPr lang="sv-SE" b="1" dirty="0" smtClean="0"/>
              <a:t> for </a:t>
            </a:r>
            <a:r>
              <a:rPr lang="sv-SE" b="1" dirty="0" err="1" smtClean="0"/>
              <a:t>water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(</a:t>
            </a:r>
            <a:r>
              <a:rPr lang="sv-SE" b="1" dirty="0" err="1" smtClean="0"/>
              <a:t>left</a:t>
            </a:r>
            <a:r>
              <a:rPr lang="sv-SE" b="1" dirty="0" smtClean="0"/>
              <a:t>) and </a:t>
            </a:r>
            <a:r>
              <a:rPr lang="sv-SE" b="1" dirty="0" err="1" smtClean="0"/>
              <a:t>ice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(right)</a:t>
            </a:r>
          </a:p>
          <a:p>
            <a:endParaRPr lang="sv-SE" b="1" dirty="0"/>
          </a:p>
          <a:p>
            <a:r>
              <a:rPr lang="sv-SE" dirty="0" err="1" smtClean="0"/>
              <a:t>Curves</a:t>
            </a:r>
            <a:r>
              <a:rPr lang="sv-SE" dirty="0" smtClean="0"/>
              <a:t> show </a:t>
            </a:r>
            <a:r>
              <a:rPr lang="sv-SE" dirty="0" err="1" smtClean="0"/>
              <a:t>optical</a:t>
            </a:r>
            <a:r>
              <a:rPr lang="sv-SE" dirty="0" smtClean="0"/>
              <a:t> </a:t>
            </a:r>
            <a:r>
              <a:rPr lang="sv-SE" dirty="0" err="1" smtClean="0"/>
              <a:t>thickness</a:t>
            </a:r>
            <a:r>
              <a:rPr lang="sv-SE" dirty="0" smtClean="0"/>
              <a:t> </a:t>
            </a:r>
            <a:r>
              <a:rPr lang="sv-SE" dirty="0" err="1" smtClean="0"/>
              <a:t>values</a:t>
            </a:r>
            <a:r>
              <a:rPr lang="sv-SE" dirty="0" smtClean="0"/>
              <a:t> </a:t>
            </a:r>
            <a:r>
              <a:rPr lang="sv-SE" dirty="0" err="1" smtClean="0"/>
              <a:t>vertically</a:t>
            </a:r>
            <a:r>
              <a:rPr lang="sv-SE" dirty="0" smtClean="0"/>
              <a:t> and </a:t>
            </a:r>
            <a:r>
              <a:rPr lang="sv-SE" dirty="0" err="1" smtClean="0"/>
              <a:t>effective</a:t>
            </a:r>
            <a:r>
              <a:rPr lang="sv-SE" dirty="0" smtClean="0"/>
              <a:t> </a:t>
            </a:r>
            <a:r>
              <a:rPr lang="sv-SE" dirty="0" err="1" smtClean="0"/>
              <a:t>radii</a:t>
            </a:r>
            <a:r>
              <a:rPr lang="sv-SE" dirty="0" smtClean="0"/>
              <a:t> </a:t>
            </a:r>
            <a:r>
              <a:rPr lang="sv-SE" dirty="0" err="1" smtClean="0"/>
              <a:t>horizontally</a:t>
            </a:r>
            <a:endParaRPr lang="sv-SE" dirty="0" smtClean="0"/>
          </a:p>
          <a:p>
            <a:endParaRPr lang="sv-SE" b="1" dirty="0"/>
          </a:p>
          <a:p>
            <a:r>
              <a:rPr lang="sv-SE" dirty="0" err="1" smtClean="0"/>
              <a:t>Radiance</a:t>
            </a:r>
            <a:r>
              <a:rPr lang="sv-SE" dirty="0" smtClean="0"/>
              <a:t> transfer simulations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DAK (</a:t>
            </a:r>
            <a:r>
              <a:rPr lang="sv-SE" dirty="0" err="1" smtClean="0"/>
              <a:t>Doubling-Adding</a:t>
            </a:r>
            <a:r>
              <a:rPr lang="sv-SE" dirty="0" smtClean="0"/>
              <a:t> KNMI </a:t>
            </a:r>
            <a:r>
              <a:rPr lang="sv-SE" dirty="0" err="1" smtClean="0"/>
              <a:t>model</a:t>
            </a:r>
            <a:r>
              <a:rPr lang="sv-SE" dirty="0" smtClean="0"/>
              <a:t>)</a:t>
            </a:r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501655" y="208549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</a:t>
            </a:r>
            <a:r>
              <a:rPr lang="sv-SE" sz="2400" b="1" dirty="0" err="1" smtClean="0"/>
              <a:t>Physical</a:t>
            </a:r>
            <a:r>
              <a:rPr lang="sv-SE" sz="2400" b="1" dirty="0" smtClean="0"/>
              <a:t> Products (CPP)</a:t>
            </a:r>
            <a:endParaRPr lang="sv-SE" sz="2400" b="1" dirty="0"/>
          </a:p>
        </p:txBody>
      </p:sp>
      <p:grpSp>
        <p:nvGrpSpPr>
          <p:cNvPr id="3" name="Grupp 2"/>
          <p:cNvGrpSpPr/>
          <p:nvPr/>
        </p:nvGrpSpPr>
        <p:grpSpPr>
          <a:xfrm>
            <a:off x="1043798" y="2665694"/>
            <a:ext cx="6921518" cy="3699491"/>
            <a:chOff x="1043798" y="2665694"/>
            <a:chExt cx="6921518" cy="3699491"/>
          </a:xfrm>
        </p:grpSpPr>
        <p:pic>
          <p:nvPicPr>
            <p:cNvPr id="5123" name="Picture 3" descr="lut_wat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9" t="4886" r="2443" b="2443"/>
            <a:stretch>
              <a:fillRect/>
            </a:stretch>
          </p:blipFill>
          <p:spPr bwMode="auto">
            <a:xfrm>
              <a:off x="1043798" y="2968890"/>
              <a:ext cx="3288282" cy="338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 descr="lut_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9" t="4886" r="2443" b="2443"/>
            <a:stretch>
              <a:fillRect/>
            </a:stretch>
          </p:blipFill>
          <p:spPr bwMode="auto">
            <a:xfrm>
              <a:off x="4670026" y="2968890"/>
              <a:ext cx="3295290" cy="339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ruta 1"/>
            <p:cNvSpPr txBox="1"/>
            <p:nvPr/>
          </p:nvSpPr>
          <p:spPr>
            <a:xfrm>
              <a:off x="2130724" y="2697960"/>
              <a:ext cx="1647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 err="1" smtClean="0"/>
                <a:t>Water</a:t>
              </a:r>
              <a:r>
                <a:rPr lang="sv-SE" b="1" dirty="0" smtClean="0"/>
                <a:t> </a:t>
              </a:r>
              <a:r>
                <a:rPr lang="sv-SE" b="1" dirty="0" err="1" smtClean="0"/>
                <a:t>clouds</a:t>
              </a:r>
              <a:endParaRPr lang="sv-SE" b="1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5837207" y="2665694"/>
              <a:ext cx="1647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 err="1" smtClean="0"/>
                <a:t>Ice</a:t>
              </a:r>
              <a:r>
                <a:rPr lang="sv-SE" b="1" dirty="0" smtClean="0"/>
                <a:t> </a:t>
              </a:r>
              <a:r>
                <a:rPr lang="sv-SE" b="1" dirty="0" err="1" smtClean="0"/>
                <a:t>clouds</a:t>
              </a:r>
              <a:endParaRPr lang="sv-S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987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71159" y="889000"/>
            <a:ext cx="85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Strategy</a:t>
            </a:r>
            <a:r>
              <a:rPr lang="sv-SE" b="1" dirty="0" smtClean="0"/>
              <a:t> </a:t>
            </a:r>
            <a:r>
              <a:rPr lang="sv-SE" b="1" dirty="0" err="1" smtClean="0"/>
              <a:t>including</a:t>
            </a:r>
            <a:r>
              <a:rPr lang="sv-SE" b="1" dirty="0" smtClean="0"/>
              <a:t> </a:t>
            </a:r>
            <a:r>
              <a:rPr lang="sv-SE" b="1" dirty="0" err="1" smtClean="0"/>
              <a:t>method</a:t>
            </a:r>
            <a:r>
              <a:rPr lang="sv-SE" b="1" dirty="0" smtClean="0"/>
              <a:t> </a:t>
            </a:r>
            <a:r>
              <a:rPr lang="sv-SE" b="1" dirty="0" err="1" smtClean="0"/>
              <a:t>when</a:t>
            </a:r>
            <a:r>
              <a:rPr lang="sv-SE" b="1" dirty="0" smtClean="0"/>
              <a:t> simulations </a:t>
            </a:r>
            <a:r>
              <a:rPr lang="sv-SE" b="1" dirty="0" err="1" smtClean="0"/>
              <a:t>overlap</a:t>
            </a:r>
            <a:r>
              <a:rPr lang="sv-SE" b="1" dirty="0" smtClean="0"/>
              <a:t>: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501655" y="208549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</a:t>
            </a:r>
            <a:r>
              <a:rPr lang="sv-SE" sz="2400" b="1" dirty="0" err="1" smtClean="0"/>
              <a:t>Physical</a:t>
            </a:r>
            <a:r>
              <a:rPr lang="sv-SE" sz="2400" b="1" dirty="0" smtClean="0"/>
              <a:t> Products (CPP)</a:t>
            </a:r>
            <a:endParaRPr lang="sv-SE" sz="2400" b="1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71159" y="1767644"/>
            <a:ext cx="34671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Try both phases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Use also cloud-top temperature (CTT) threshold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3361517" y="1621595"/>
            <a:ext cx="5329237" cy="4822825"/>
            <a:chOff x="3361517" y="1621595"/>
            <a:chExt cx="5329237" cy="4822825"/>
          </a:xfrm>
        </p:grpSpPr>
        <p:pic>
          <p:nvPicPr>
            <p:cNvPr id="10" name="Picture 5" descr="JAMC_1591_Fig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517" y="1621595"/>
              <a:ext cx="5329237" cy="482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6860276" y="3022600"/>
              <a:ext cx="11509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3300"/>
                  </a:solidFill>
                </a:rPr>
                <a:t>water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6860276" y="4468663"/>
              <a:ext cx="7921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3300"/>
                  </a:solidFill>
                </a:rPr>
                <a:t>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71159" y="889000"/>
            <a:ext cx="85977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Computation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liquid</a:t>
            </a:r>
            <a:r>
              <a:rPr lang="sv-SE" b="1" dirty="0" smtClean="0"/>
              <a:t> (</a:t>
            </a:r>
            <a:r>
              <a:rPr lang="sv-SE" b="1" i="1" dirty="0" smtClean="0"/>
              <a:t>LWP) </a:t>
            </a:r>
            <a:r>
              <a:rPr lang="sv-SE" b="1" dirty="0" smtClean="0"/>
              <a:t>or </a:t>
            </a:r>
            <a:r>
              <a:rPr lang="sv-SE" b="1" dirty="0" err="1" smtClean="0"/>
              <a:t>ice</a:t>
            </a:r>
            <a:r>
              <a:rPr lang="sv-SE" b="1" dirty="0" smtClean="0"/>
              <a:t> </a:t>
            </a:r>
            <a:r>
              <a:rPr lang="sv-SE" b="1" dirty="0" err="1" smtClean="0"/>
              <a:t>water</a:t>
            </a:r>
            <a:r>
              <a:rPr lang="sv-SE" b="1" dirty="0" smtClean="0"/>
              <a:t> (</a:t>
            </a:r>
            <a:r>
              <a:rPr lang="sv-SE" b="1" i="1" dirty="0" smtClean="0"/>
              <a:t>IWP) </a:t>
            </a:r>
            <a:r>
              <a:rPr lang="sv-SE" b="1" dirty="0" err="1" smtClean="0"/>
              <a:t>paths</a:t>
            </a:r>
            <a:r>
              <a:rPr lang="sv-SE" b="1" dirty="0" smtClean="0"/>
              <a:t>: </a:t>
            </a:r>
          </a:p>
          <a:p>
            <a:endParaRPr lang="sv-SE" b="1" dirty="0"/>
          </a:p>
          <a:p>
            <a:r>
              <a:rPr lang="sv-SE" b="1" dirty="0" smtClean="0"/>
              <a:t>Products </a:t>
            </a:r>
            <a:r>
              <a:rPr lang="sv-SE" b="1" dirty="0" err="1" smtClean="0"/>
              <a:t>derived</a:t>
            </a:r>
            <a:r>
              <a:rPr lang="sv-SE" b="1" dirty="0" smtClean="0"/>
              <a:t> from </a:t>
            </a:r>
            <a:r>
              <a:rPr lang="sv-SE" b="1" dirty="0" err="1" smtClean="0"/>
              <a:t>optical</a:t>
            </a:r>
            <a:r>
              <a:rPr lang="sv-SE" b="1" dirty="0" smtClean="0"/>
              <a:t> </a:t>
            </a:r>
            <a:r>
              <a:rPr lang="sv-SE" b="1" dirty="0" err="1" smtClean="0"/>
              <a:t>thickness</a:t>
            </a:r>
            <a:r>
              <a:rPr lang="sv-SE" b="1" dirty="0" smtClean="0"/>
              <a:t> </a:t>
            </a:r>
            <a:r>
              <a:rPr lang="sv-SE" sz="2000" b="1" i="1" dirty="0" smtClean="0">
                <a:sym typeface="Symbol"/>
              </a:rPr>
              <a:t></a:t>
            </a:r>
            <a:r>
              <a:rPr lang="sv-SE" b="1" dirty="0" smtClean="0"/>
              <a:t>  and </a:t>
            </a:r>
            <a:r>
              <a:rPr lang="sv-SE" b="1" dirty="0" err="1" smtClean="0"/>
              <a:t>effective</a:t>
            </a:r>
            <a:r>
              <a:rPr lang="sv-SE" b="1" dirty="0" smtClean="0"/>
              <a:t> </a:t>
            </a:r>
            <a:r>
              <a:rPr lang="sv-SE" b="1" dirty="0" err="1" smtClean="0"/>
              <a:t>radius</a:t>
            </a:r>
            <a:r>
              <a:rPr lang="sv-SE" b="1" dirty="0" smtClean="0"/>
              <a:t> </a:t>
            </a:r>
            <a:r>
              <a:rPr lang="sv-SE" sz="2000" b="1" i="1" dirty="0" smtClean="0"/>
              <a:t>r</a:t>
            </a:r>
            <a:r>
              <a:rPr lang="sv-SE" sz="2000" b="1" i="1" baseline="-25000" dirty="0" smtClean="0"/>
              <a:t>e</a:t>
            </a:r>
            <a:r>
              <a:rPr lang="sv-SE" b="1" dirty="0" smtClean="0"/>
              <a:t> </a:t>
            </a:r>
            <a:r>
              <a:rPr lang="sv-SE" b="1" dirty="0" err="1" smtClean="0"/>
              <a:t>using</a:t>
            </a:r>
            <a:r>
              <a:rPr lang="sv-SE" b="1" dirty="0" smtClean="0"/>
              <a:t> the </a:t>
            </a:r>
            <a:r>
              <a:rPr lang="sv-SE" b="1" dirty="0" err="1" smtClean="0"/>
              <a:t>following</a:t>
            </a:r>
            <a:r>
              <a:rPr lang="sv-SE" b="1" dirty="0" smtClean="0"/>
              <a:t> </a:t>
            </a:r>
            <a:r>
              <a:rPr lang="sv-SE" b="1" dirty="0" err="1" smtClean="0"/>
              <a:t>parameterisation</a:t>
            </a:r>
            <a:r>
              <a:rPr lang="sv-SE" b="1" dirty="0" smtClean="0"/>
              <a:t> </a:t>
            </a:r>
            <a:endParaRPr lang="sv-SE" dirty="0" smtClean="0"/>
          </a:p>
        </p:txBody>
      </p:sp>
      <p:sp>
        <p:nvSpPr>
          <p:cNvPr id="8" name="textruta 7"/>
          <p:cNvSpPr txBox="1"/>
          <p:nvPr/>
        </p:nvSpPr>
        <p:spPr>
          <a:xfrm>
            <a:off x="2501655" y="208549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</a:t>
            </a:r>
            <a:r>
              <a:rPr lang="sv-SE" sz="2400" b="1" dirty="0" err="1" smtClean="0"/>
              <a:t>Physical</a:t>
            </a:r>
            <a:r>
              <a:rPr lang="sv-SE" sz="2400" b="1" dirty="0" smtClean="0"/>
              <a:t> Products (CPP)</a:t>
            </a:r>
            <a:endParaRPr lang="sv-SE" sz="24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347832"/>
              </p:ext>
            </p:extLst>
          </p:nvPr>
        </p:nvGraphicFramePr>
        <p:xfrm>
          <a:off x="2335213" y="2703513"/>
          <a:ext cx="33464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kvation" r:id="rId3" imgW="1384200" imgH="393480" progId="Equation.3">
                  <p:embed/>
                </p:oleObj>
              </mc:Choice>
              <mc:Fallback>
                <p:oleObj name="Ekvation" r:id="rId3" imgW="138420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2703513"/>
                        <a:ext cx="3346450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371158" y="3939876"/>
            <a:ext cx="8597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where</a:t>
            </a:r>
            <a:r>
              <a:rPr lang="sv-SE" b="1" dirty="0" smtClean="0"/>
              <a:t> </a:t>
            </a:r>
            <a:r>
              <a:rPr lang="sv-SE" sz="2000" b="1" i="1" dirty="0" smtClean="0">
                <a:sym typeface="Symbol"/>
              </a:rPr>
              <a:t></a:t>
            </a:r>
            <a:r>
              <a:rPr lang="sv-SE" b="1" i="1" dirty="0" smtClean="0">
                <a:sym typeface="Symbol"/>
              </a:rPr>
              <a:t> </a:t>
            </a:r>
            <a:r>
              <a:rPr lang="sv-SE" b="1" dirty="0" smtClean="0">
                <a:sym typeface="Symbol"/>
              </a:rPr>
              <a:t>is </a:t>
            </a:r>
            <a:r>
              <a:rPr lang="sv-SE" b="1" dirty="0" err="1" smtClean="0">
                <a:sym typeface="Symbol"/>
              </a:rPr>
              <a:t>density</a:t>
            </a:r>
            <a:r>
              <a:rPr lang="sv-SE" b="1" dirty="0" smtClean="0">
                <a:sym typeface="Symbol"/>
              </a:rPr>
              <a:t>.</a:t>
            </a:r>
            <a:endParaRPr lang="sv-SE" i="1" dirty="0" smtClean="0"/>
          </a:p>
        </p:txBody>
      </p:sp>
    </p:spTree>
    <p:extLst>
      <p:ext uri="{BB962C8B-B14F-4D97-AF65-F5344CB8AC3E}">
        <p14:creationId xmlns:p14="http://schemas.microsoft.com/office/powerpoint/2010/main" val="20362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71159" y="890092"/>
            <a:ext cx="8597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Flow</a:t>
            </a:r>
            <a:r>
              <a:rPr lang="sv-SE" b="1" dirty="0" smtClean="0"/>
              <a:t> </a:t>
            </a:r>
            <a:r>
              <a:rPr lang="sv-SE" b="1" dirty="0" err="1" smtClean="0"/>
              <a:t>chart</a:t>
            </a:r>
            <a:r>
              <a:rPr lang="sv-SE" b="1" dirty="0" smtClean="0"/>
              <a:t> for CPP </a:t>
            </a:r>
            <a:r>
              <a:rPr lang="sv-SE" b="1" dirty="0" err="1" smtClean="0"/>
              <a:t>retrievals</a:t>
            </a:r>
            <a:r>
              <a:rPr lang="sv-SE" b="1" dirty="0" smtClean="0"/>
              <a:t>:</a:t>
            </a:r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501655" y="208549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</a:t>
            </a:r>
            <a:r>
              <a:rPr lang="sv-SE" sz="2400" b="1" dirty="0" err="1" smtClean="0"/>
              <a:t>Physical</a:t>
            </a:r>
            <a:r>
              <a:rPr lang="sv-SE" sz="2400" b="1" dirty="0" smtClean="0"/>
              <a:t> Products (CPP)</a:t>
            </a:r>
            <a:endParaRPr lang="sv-SE" sz="2400" b="1" dirty="0"/>
          </a:p>
        </p:txBody>
      </p:sp>
      <p:pic>
        <p:nvPicPr>
          <p:cNvPr id="5122" name="Picture 2" descr="flowchart_CPP_up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6" y="1351758"/>
            <a:ext cx="6931437" cy="520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8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75" y="0"/>
            <a:ext cx="9269173" cy="695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7457704" y="6661775"/>
            <a:ext cx="2648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>
                <a:solidFill>
                  <a:schemeClr val="bg1"/>
                </a:solidFill>
              </a:rPr>
              <a:t>Photo by Karin </a:t>
            </a:r>
            <a:r>
              <a:rPr lang="sv-SE" sz="700" dirty="0" err="1" smtClean="0">
                <a:solidFill>
                  <a:schemeClr val="bg1"/>
                </a:solidFill>
              </a:rPr>
              <a:t>Dalziel</a:t>
            </a:r>
            <a:r>
              <a:rPr lang="sv-SE" sz="700" dirty="0" smtClean="0">
                <a:solidFill>
                  <a:schemeClr val="bg1"/>
                </a:solidFill>
              </a:rPr>
              <a:t> </a:t>
            </a:r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90005" y="617517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What</a:t>
            </a:r>
            <a:r>
              <a:rPr lang="sv-SE" b="1" dirty="0" smtClean="0"/>
              <a:t> is a </a:t>
            </a:r>
            <a:r>
              <a:rPr lang="sv-SE" b="1" dirty="0" err="1" smtClean="0"/>
              <a:t>cloud</a:t>
            </a:r>
            <a:r>
              <a:rPr lang="sv-SE" b="1" dirty="0" smtClean="0"/>
              <a:t>?</a:t>
            </a:r>
            <a:endParaRPr lang="sv-SE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190005" y="2148054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What</a:t>
            </a:r>
            <a:r>
              <a:rPr lang="sv-SE" b="1" dirty="0" smtClean="0"/>
              <a:t> makes </a:t>
            </a:r>
            <a:r>
              <a:rPr lang="sv-SE" b="1" dirty="0" err="1" smtClean="0"/>
              <a:t>us</a:t>
            </a:r>
            <a:r>
              <a:rPr lang="sv-SE" b="1" dirty="0" smtClean="0"/>
              <a:t> </a:t>
            </a:r>
            <a:r>
              <a:rPr lang="sv-SE" b="1" dirty="0" err="1" smtClean="0"/>
              <a:t>observe</a:t>
            </a:r>
            <a:r>
              <a:rPr lang="sv-SE" b="1" dirty="0" smtClean="0"/>
              <a:t> </a:t>
            </a:r>
            <a:r>
              <a:rPr lang="sv-SE" b="1" dirty="0" err="1" smtClean="0"/>
              <a:t>them</a:t>
            </a:r>
            <a:r>
              <a:rPr lang="sv-SE" b="1" dirty="0" smtClean="0"/>
              <a:t>?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5682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71159" y="890092"/>
            <a:ext cx="8597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Demonstration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liquid</a:t>
            </a:r>
            <a:r>
              <a:rPr lang="sv-SE" b="1" dirty="0" smtClean="0"/>
              <a:t> </a:t>
            </a:r>
            <a:r>
              <a:rPr lang="sv-SE" b="1" dirty="0" err="1" smtClean="0"/>
              <a:t>water</a:t>
            </a:r>
            <a:r>
              <a:rPr lang="sv-SE" b="1" dirty="0" smtClean="0"/>
              <a:t> </a:t>
            </a:r>
            <a:r>
              <a:rPr lang="sv-SE" b="1" dirty="0" err="1" smtClean="0"/>
              <a:t>path</a:t>
            </a:r>
            <a:r>
              <a:rPr lang="sv-SE" b="1" dirty="0" smtClean="0"/>
              <a:t> </a:t>
            </a:r>
            <a:r>
              <a:rPr lang="sv-SE" b="1" dirty="0" err="1" smtClean="0"/>
              <a:t>product</a:t>
            </a:r>
            <a:r>
              <a:rPr lang="sv-SE" b="1" dirty="0" smtClean="0"/>
              <a:t> (</a:t>
            </a:r>
            <a:r>
              <a:rPr lang="sv-SE" b="1" dirty="0" err="1" smtClean="0"/>
              <a:t>hurricane</a:t>
            </a:r>
            <a:r>
              <a:rPr lang="sv-SE" b="1" dirty="0" smtClean="0"/>
              <a:t> Helene Feb 2009):</a:t>
            </a:r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2501655" y="208549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Cloud </a:t>
            </a:r>
            <a:r>
              <a:rPr lang="sv-SE" sz="2400" b="1" dirty="0" err="1" smtClean="0"/>
              <a:t>Physical</a:t>
            </a:r>
            <a:r>
              <a:rPr lang="sv-SE" sz="2400" b="1" dirty="0" smtClean="0"/>
              <a:t> Products (CPP)</a:t>
            </a:r>
            <a:endParaRPr lang="sv-SE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9" y="1278489"/>
            <a:ext cx="8023706" cy="557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2983980" y="6052638"/>
            <a:ext cx="4874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i="1" dirty="0" smtClean="0"/>
              <a:t>(SEVIRI animation </a:t>
            </a:r>
            <a:r>
              <a:rPr lang="sv-SE" sz="1400" b="1" i="1" dirty="0" err="1" smtClean="0"/>
              <a:t>available</a:t>
            </a:r>
            <a:r>
              <a:rPr lang="sv-SE" sz="1400" b="1" i="1" dirty="0" smtClean="0"/>
              <a:t> for </a:t>
            </a:r>
            <a:r>
              <a:rPr lang="sv-SE" sz="1400" b="1" i="1" dirty="0" err="1" smtClean="0"/>
              <a:t>download</a:t>
            </a:r>
            <a:r>
              <a:rPr lang="sv-SE" sz="1400" b="1" i="1" dirty="0" smtClean="0"/>
              <a:t>!)</a:t>
            </a:r>
            <a:endParaRPr lang="sv-SE" sz="1400" b="1" i="1" dirty="0"/>
          </a:p>
        </p:txBody>
      </p:sp>
    </p:spTree>
    <p:extLst>
      <p:ext uri="{BB962C8B-B14F-4D97-AF65-F5344CB8AC3E}">
        <p14:creationId xmlns:p14="http://schemas.microsoft.com/office/powerpoint/2010/main" val="31940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3444630" y="131348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/>
              <a:t>Conclusions</a:t>
            </a:r>
            <a:endParaRPr lang="sv-SE" sz="24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190005" y="998724"/>
            <a:ext cx="85977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b="1" dirty="0" err="1" smtClean="0"/>
              <a:t>Multispectral</a:t>
            </a:r>
            <a:r>
              <a:rPr lang="sv-SE" b="1" dirty="0" smtClean="0"/>
              <a:t> </a:t>
            </a:r>
            <a:r>
              <a:rPr lang="sv-SE" b="1" dirty="0" err="1" smtClean="0"/>
              <a:t>analysis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SEVIRI and AVHRR </a:t>
            </a:r>
            <a:r>
              <a:rPr lang="sv-SE" b="1" dirty="0" err="1" smtClean="0"/>
              <a:t>radiances</a:t>
            </a:r>
            <a:r>
              <a:rPr lang="sv-SE" b="1" dirty="0" smtClean="0"/>
              <a:t> </a:t>
            </a:r>
            <a:r>
              <a:rPr lang="sv-SE" b="1" dirty="0" err="1" smtClean="0"/>
              <a:t>allows</a:t>
            </a:r>
            <a:r>
              <a:rPr lang="sv-SE" b="1" dirty="0" smtClean="0"/>
              <a:t> </a:t>
            </a:r>
            <a:r>
              <a:rPr lang="sv-SE" b="1" dirty="0" err="1" smtClean="0"/>
              <a:t>efficient</a:t>
            </a:r>
            <a:r>
              <a:rPr lang="sv-SE" b="1" dirty="0" smtClean="0"/>
              <a:t> </a:t>
            </a:r>
            <a:r>
              <a:rPr lang="sv-SE" b="1" dirty="0" err="1" smtClean="0"/>
              <a:t>cloud</a:t>
            </a:r>
            <a:r>
              <a:rPr lang="sv-SE" b="1" dirty="0" smtClean="0"/>
              <a:t> </a:t>
            </a:r>
            <a:r>
              <a:rPr lang="sv-SE" b="1" dirty="0" err="1" smtClean="0"/>
              <a:t>detection</a:t>
            </a:r>
            <a:r>
              <a:rPr lang="sv-SE" b="1" dirty="0" smtClean="0"/>
              <a:t> and </a:t>
            </a:r>
            <a:r>
              <a:rPr lang="sv-SE" b="1" dirty="0" err="1" smtClean="0"/>
              <a:t>cloud</a:t>
            </a:r>
            <a:r>
              <a:rPr lang="sv-SE" b="1" dirty="0" smtClean="0"/>
              <a:t> </a:t>
            </a:r>
            <a:r>
              <a:rPr lang="sv-SE" b="1" dirty="0" err="1" smtClean="0"/>
              <a:t>type</a:t>
            </a:r>
            <a:r>
              <a:rPr lang="sv-SE" b="1" dirty="0" smtClean="0"/>
              <a:t> </a:t>
            </a:r>
            <a:r>
              <a:rPr lang="sv-SE" b="1" dirty="0" err="1" smtClean="0"/>
              <a:t>identification</a:t>
            </a:r>
            <a:r>
              <a:rPr lang="sv-SE" b="1" dirty="0" smtClean="0"/>
              <a:t> </a:t>
            </a:r>
            <a:br>
              <a:rPr lang="sv-SE" b="1" dirty="0" smtClean="0"/>
            </a:br>
            <a:r>
              <a:rPr lang="sv-SE" i="1" dirty="0" smtClean="0"/>
              <a:t>- NWC SAF </a:t>
            </a:r>
            <a:r>
              <a:rPr lang="sv-SE" i="1" dirty="0" err="1" smtClean="0"/>
              <a:t>algorithms</a:t>
            </a:r>
            <a:r>
              <a:rPr lang="sv-SE" i="1" dirty="0" smtClean="0"/>
              <a:t> </a:t>
            </a:r>
            <a:r>
              <a:rPr lang="sv-SE" i="1" dirty="0" err="1" smtClean="0"/>
              <a:t>used</a:t>
            </a:r>
            <a:r>
              <a:rPr lang="sv-SE" i="1" dirty="0" smtClean="0"/>
              <a:t> by CM SAF</a:t>
            </a:r>
            <a:br>
              <a:rPr lang="sv-SE" i="1" dirty="0" smtClean="0"/>
            </a:br>
            <a:r>
              <a:rPr lang="sv-SE" i="1" dirty="0" smtClean="0"/>
              <a:t>- </a:t>
            </a:r>
            <a:r>
              <a:rPr lang="sv-SE" i="1" dirty="0" err="1" smtClean="0"/>
              <a:t>Some</a:t>
            </a:r>
            <a:r>
              <a:rPr lang="sv-SE" i="1" dirty="0" smtClean="0"/>
              <a:t> problems at </a:t>
            </a:r>
            <a:r>
              <a:rPr lang="sv-SE" i="1" dirty="0" err="1" smtClean="0"/>
              <a:t>twilight</a:t>
            </a:r>
            <a:r>
              <a:rPr lang="sv-SE" i="1" dirty="0" smtClean="0"/>
              <a:t> and in </a:t>
            </a:r>
            <a:r>
              <a:rPr lang="sv-SE" i="1" dirty="0" err="1" smtClean="0"/>
              <a:t>cold</a:t>
            </a:r>
            <a:r>
              <a:rPr lang="sv-SE" i="1" dirty="0" smtClean="0"/>
              <a:t> </a:t>
            </a:r>
            <a:r>
              <a:rPr lang="sv-SE" i="1" dirty="0" err="1" smtClean="0"/>
              <a:t>winter</a:t>
            </a:r>
            <a:r>
              <a:rPr lang="sv-SE" i="1" dirty="0" smtClean="0"/>
              <a:t> situations</a:t>
            </a:r>
            <a:br>
              <a:rPr lang="sv-SE" i="1" dirty="0" smtClean="0"/>
            </a:br>
            <a:endParaRPr lang="sv-SE" i="1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b="1" dirty="0" smtClean="0"/>
              <a:t>Cloud </a:t>
            </a:r>
            <a:r>
              <a:rPr lang="sv-SE" b="1" dirty="0" err="1" smtClean="0"/>
              <a:t>top</a:t>
            </a:r>
            <a:r>
              <a:rPr lang="sv-SE" b="1" dirty="0" smtClean="0"/>
              <a:t> determination is </a:t>
            </a:r>
            <a:r>
              <a:rPr lang="sv-SE" b="1" dirty="0" err="1" smtClean="0"/>
              <a:t>more</a:t>
            </a:r>
            <a:r>
              <a:rPr lang="sv-SE" b="1" dirty="0" smtClean="0"/>
              <a:t> </a:t>
            </a:r>
            <a:r>
              <a:rPr lang="sv-SE" b="1" dirty="0" err="1" smtClean="0"/>
              <a:t>difficult</a:t>
            </a:r>
            <a:r>
              <a:rPr lang="sv-SE" b="1" dirty="0" smtClean="0"/>
              <a:t> and </a:t>
            </a:r>
            <a:r>
              <a:rPr lang="sv-SE" b="1" dirty="0" err="1" smtClean="0"/>
              <a:t>requires</a:t>
            </a:r>
            <a:r>
              <a:rPr lang="sv-SE" b="1" dirty="0" smtClean="0"/>
              <a:t> </a:t>
            </a:r>
            <a:r>
              <a:rPr lang="sv-SE" b="1" dirty="0" err="1" smtClean="0"/>
              <a:t>sophisticated</a:t>
            </a:r>
            <a:r>
              <a:rPr lang="sv-SE" b="1" dirty="0" smtClean="0"/>
              <a:t> </a:t>
            </a:r>
            <a:r>
              <a:rPr lang="sv-SE" b="1" dirty="0" err="1" smtClean="0"/>
              <a:t>methods</a:t>
            </a:r>
            <a:r>
              <a:rPr lang="sv-SE" b="1" dirty="0" smtClean="0"/>
              <a:t> </a:t>
            </a:r>
            <a:r>
              <a:rPr lang="sv-SE" b="1" dirty="0" err="1" smtClean="0"/>
              <a:t>heavily</a:t>
            </a:r>
            <a:r>
              <a:rPr lang="sv-SE" b="1" dirty="0" smtClean="0"/>
              <a:t> </a:t>
            </a:r>
            <a:r>
              <a:rPr lang="sv-SE" b="1" dirty="0" err="1" smtClean="0"/>
              <a:t>depending</a:t>
            </a:r>
            <a:r>
              <a:rPr lang="sv-SE" b="1" dirty="0" smtClean="0"/>
              <a:t> on </a:t>
            </a:r>
            <a:r>
              <a:rPr lang="sv-SE" b="1" dirty="0" err="1" smtClean="0"/>
              <a:t>radiative</a:t>
            </a:r>
            <a:r>
              <a:rPr lang="sv-SE" b="1" dirty="0" smtClean="0"/>
              <a:t> transfer </a:t>
            </a:r>
            <a:r>
              <a:rPr lang="sv-SE" b="1" dirty="0" err="1" smtClean="0"/>
              <a:t>calculations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b="1" dirty="0" err="1" smtClean="0"/>
              <a:t>Deeper</a:t>
            </a:r>
            <a:r>
              <a:rPr lang="sv-SE" b="1" dirty="0" smtClean="0"/>
              <a:t> </a:t>
            </a:r>
            <a:r>
              <a:rPr lang="sv-SE" b="1" dirty="0" err="1" smtClean="0"/>
              <a:t>analysis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cloud</a:t>
            </a:r>
            <a:r>
              <a:rPr lang="sv-SE" b="1" dirty="0" smtClean="0"/>
              <a:t> </a:t>
            </a:r>
            <a:r>
              <a:rPr lang="sv-SE" b="1" dirty="0" err="1" smtClean="0"/>
              <a:t>properties</a:t>
            </a:r>
            <a:r>
              <a:rPr lang="sv-SE" b="1" dirty="0" smtClean="0"/>
              <a:t> on the </a:t>
            </a:r>
            <a:r>
              <a:rPr lang="sv-SE" b="1" dirty="0" err="1" smtClean="0"/>
              <a:t>microscale</a:t>
            </a:r>
            <a:r>
              <a:rPr lang="sv-SE" b="1" dirty="0" smtClean="0"/>
              <a:t> is </a:t>
            </a:r>
            <a:r>
              <a:rPr lang="sv-SE" b="1" dirty="0" err="1" smtClean="0"/>
              <a:t>possible</a:t>
            </a:r>
            <a:r>
              <a:rPr lang="sv-SE" b="1" dirty="0" smtClean="0"/>
              <a:t> by </a:t>
            </a:r>
            <a:r>
              <a:rPr lang="sv-SE" b="1" dirty="0" err="1" smtClean="0"/>
              <a:t>use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near</a:t>
            </a:r>
            <a:r>
              <a:rPr lang="sv-SE" b="1" dirty="0" smtClean="0"/>
              <a:t>-infrared and </a:t>
            </a:r>
            <a:r>
              <a:rPr lang="sv-SE" b="1" dirty="0" err="1" smtClean="0"/>
              <a:t>and</a:t>
            </a:r>
            <a:r>
              <a:rPr lang="sv-SE" b="1" dirty="0" smtClean="0"/>
              <a:t> short-</a:t>
            </a:r>
            <a:r>
              <a:rPr lang="sv-SE" b="1" dirty="0" err="1" smtClean="0"/>
              <a:t>wave</a:t>
            </a:r>
            <a:r>
              <a:rPr lang="sv-SE" b="1" dirty="0" smtClean="0"/>
              <a:t> infrared </a:t>
            </a:r>
            <a:r>
              <a:rPr lang="sv-SE" b="1" dirty="0" err="1" smtClean="0"/>
              <a:t>channels</a:t>
            </a:r>
            <a:r>
              <a:rPr lang="sv-SE" b="1" dirty="0" smtClean="0"/>
              <a:t> at 1.6 and 3.7 </a:t>
            </a:r>
            <a:r>
              <a:rPr lang="sv-SE" b="1" dirty="0" err="1" smtClean="0"/>
              <a:t>microns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i="1" dirty="0" smtClean="0"/>
              <a:t>- CM SAF </a:t>
            </a:r>
            <a:r>
              <a:rPr lang="sv-SE" i="1" dirty="0" err="1" smtClean="0"/>
              <a:t>relying</a:t>
            </a:r>
            <a:r>
              <a:rPr lang="sv-SE" i="1" dirty="0" smtClean="0"/>
              <a:t> on </a:t>
            </a:r>
            <a:r>
              <a:rPr lang="sv-SE" i="1" dirty="0" err="1" smtClean="0"/>
              <a:t>methods</a:t>
            </a:r>
            <a:r>
              <a:rPr lang="sv-SE" i="1" dirty="0" smtClean="0"/>
              <a:t> </a:t>
            </a:r>
            <a:r>
              <a:rPr lang="sv-SE" i="1" dirty="0" err="1" smtClean="0"/>
              <a:t>developed</a:t>
            </a:r>
            <a:r>
              <a:rPr lang="sv-SE" i="1" dirty="0" smtClean="0"/>
              <a:t> by KNMI</a:t>
            </a:r>
            <a:endParaRPr lang="sv-SE" b="1" dirty="0" smtClean="0"/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1843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3444630" y="131348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The end</a:t>
            </a:r>
            <a:endParaRPr lang="sv-SE" sz="2400" b="1" dirty="0"/>
          </a:p>
        </p:txBody>
      </p:sp>
      <p:pic>
        <p:nvPicPr>
          <p:cNvPr id="10244" name="Picture 4" descr="http://gnosistsc.com/images/Thank%20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082800"/>
            <a:ext cx="49625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75" y="0"/>
            <a:ext cx="9269173" cy="695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7457704" y="6661775"/>
            <a:ext cx="2648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dirty="0" smtClean="0">
                <a:solidFill>
                  <a:schemeClr val="bg1"/>
                </a:solidFill>
              </a:rPr>
              <a:t>Photo by Karin </a:t>
            </a:r>
            <a:r>
              <a:rPr lang="sv-SE" sz="700" dirty="0" err="1" smtClean="0">
                <a:solidFill>
                  <a:schemeClr val="bg1"/>
                </a:solidFill>
              </a:rPr>
              <a:t>Dalziel</a:t>
            </a:r>
            <a:r>
              <a:rPr lang="sv-SE" sz="700" dirty="0" smtClean="0">
                <a:solidFill>
                  <a:schemeClr val="bg1"/>
                </a:solidFill>
              </a:rPr>
              <a:t> </a:t>
            </a:r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90005" y="617517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What</a:t>
            </a:r>
            <a:r>
              <a:rPr lang="sv-SE" b="1" dirty="0" smtClean="0"/>
              <a:t> is a </a:t>
            </a:r>
            <a:r>
              <a:rPr lang="sv-SE" b="1" dirty="0" err="1" smtClean="0"/>
              <a:t>cloud</a:t>
            </a:r>
            <a:r>
              <a:rPr lang="sv-SE" b="1" dirty="0" smtClean="0"/>
              <a:t>?</a:t>
            </a:r>
            <a:endParaRPr lang="sv-SE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190005" y="1223158"/>
            <a:ext cx="87758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A </a:t>
            </a:r>
            <a:r>
              <a:rPr lang="sv-SE" dirty="0" err="1" smtClean="0"/>
              <a:t>collection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liquid</a:t>
            </a:r>
            <a:r>
              <a:rPr lang="sv-SE" dirty="0" smtClean="0"/>
              <a:t> or </a:t>
            </a:r>
            <a:r>
              <a:rPr lang="sv-SE" dirty="0" err="1" smtClean="0"/>
              <a:t>frozen</a:t>
            </a:r>
            <a:r>
              <a:rPr lang="sv-SE" dirty="0" smtClean="0"/>
              <a:t> </a:t>
            </a:r>
            <a:r>
              <a:rPr lang="sv-SE" dirty="0" err="1" smtClean="0"/>
              <a:t>particles</a:t>
            </a:r>
            <a:r>
              <a:rPr lang="sv-SE" dirty="0" smtClean="0"/>
              <a:t> </a:t>
            </a:r>
            <a:r>
              <a:rPr lang="sv-SE" dirty="0" err="1" smtClean="0"/>
              <a:t>floating</a:t>
            </a:r>
            <a:r>
              <a:rPr lang="sv-SE" dirty="0" smtClean="0"/>
              <a:t> in the </a:t>
            </a:r>
            <a:r>
              <a:rPr lang="sv-SE" dirty="0" err="1" smtClean="0"/>
              <a:t>atmosphere</a:t>
            </a:r>
            <a:r>
              <a:rPr lang="sv-SE" dirty="0" smtClean="0"/>
              <a:t> and </a:t>
            </a:r>
            <a:r>
              <a:rPr lang="sv-SE" dirty="0" err="1" smtClean="0"/>
              <a:t>sustained</a:t>
            </a:r>
            <a:r>
              <a:rPr lang="sv-SE" dirty="0" smtClean="0"/>
              <a:t> by </a:t>
            </a:r>
            <a:r>
              <a:rPr lang="sv-SE" dirty="0" err="1" smtClean="0"/>
              <a:t>vertical</a:t>
            </a:r>
            <a:r>
              <a:rPr lang="sv-SE" dirty="0" smtClean="0"/>
              <a:t> motion (</a:t>
            </a:r>
            <a:r>
              <a:rPr lang="sv-SE" dirty="0" err="1" smtClean="0"/>
              <a:t>updrafts</a:t>
            </a:r>
            <a:r>
              <a:rPr lang="sv-SE" dirty="0" smtClean="0"/>
              <a:t>) 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90005" y="2148054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What</a:t>
            </a:r>
            <a:r>
              <a:rPr lang="sv-SE" b="1" dirty="0" smtClean="0"/>
              <a:t> makes </a:t>
            </a:r>
            <a:r>
              <a:rPr lang="sv-SE" b="1" dirty="0" err="1" smtClean="0"/>
              <a:t>us</a:t>
            </a:r>
            <a:r>
              <a:rPr lang="sv-SE" b="1" dirty="0" smtClean="0"/>
              <a:t> </a:t>
            </a:r>
            <a:r>
              <a:rPr lang="sv-SE" b="1" dirty="0" err="1" smtClean="0"/>
              <a:t>observe</a:t>
            </a:r>
            <a:r>
              <a:rPr lang="sv-SE" b="1" dirty="0" smtClean="0"/>
              <a:t> </a:t>
            </a:r>
            <a:r>
              <a:rPr lang="sv-SE" b="1" dirty="0" err="1" smtClean="0"/>
              <a:t>them</a:t>
            </a:r>
            <a:r>
              <a:rPr lang="sv-SE" b="1" dirty="0" smtClean="0"/>
              <a:t>?</a:t>
            </a:r>
            <a:endParaRPr lang="sv-SE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190004" y="2829609"/>
            <a:ext cx="87758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identify</a:t>
            </a:r>
            <a:r>
              <a:rPr lang="sv-SE" dirty="0" smtClean="0"/>
              <a:t> </a:t>
            </a:r>
            <a:r>
              <a:rPr lang="sv-SE" dirty="0" err="1" smtClean="0"/>
              <a:t>clouds</a:t>
            </a:r>
            <a:r>
              <a:rPr lang="sv-SE" dirty="0" smtClean="0"/>
              <a:t> by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ability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reflect</a:t>
            </a:r>
            <a:r>
              <a:rPr lang="sv-SE" dirty="0" smtClean="0"/>
              <a:t> </a:t>
            </a:r>
            <a:r>
              <a:rPr lang="sv-SE" dirty="0" err="1" smtClean="0"/>
              <a:t>sunlight</a:t>
            </a:r>
            <a:r>
              <a:rPr lang="sv-SE" dirty="0" smtClean="0"/>
              <a:t> and by the </a:t>
            </a:r>
            <a:r>
              <a:rPr lang="sv-SE" dirty="0" err="1" smtClean="0"/>
              <a:t>temperature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cloud</a:t>
            </a:r>
            <a:r>
              <a:rPr lang="sv-SE" dirty="0" smtClean="0"/>
              <a:t> tops, i.e.,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brightness</a:t>
            </a:r>
            <a:r>
              <a:rPr lang="sv-SE" dirty="0" smtClean="0"/>
              <a:t> in </a:t>
            </a:r>
            <a:r>
              <a:rPr lang="sv-SE" dirty="0" err="1" smtClean="0"/>
              <a:t>visible</a:t>
            </a:r>
            <a:r>
              <a:rPr lang="sv-SE" dirty="0" smtClean="0"/>
              <a:t> and </a:t>
            </a:r>
            <a:r>
              <a:rPr lang="sv-SE" dirty="0" err="1" smtClean="0"/>
              <a:t>thermal</a:t>
            </a:r>
            <a:r>
              <a:rPr lang="sv-SE" dirty="0" smtClean="0"/>
              <a:t> </a:t>
            </a:r>
            <a:r>
              <a:rPr lang="sv-SE" dirty="0" err="1" smtClean="0"/>
              <a:t>imagery</a:t>
            </a:r>
            <a:r>
              <a:rPr lang="sv-SE" dirty="0" smtClean="0"/>
              <a:t>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24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005" y="998724"/>
            <a:ext cx="859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What</a:t>
            </a:r>
            <a:r>
              <a:rPr lang="sv-SE" b="1" dirty="0" smtClean="0"/>
              <a:t> </a:t>
            </a:r>
            <a:r>
              <a:rPr lang="sv-SE" b="1" dirty="0" err="1" smtClean="0"/>
              <a:t>other</a:t>
            </a:r>
            <a:r>
              <a:rPr lang="sv-SE" b="1" dirty="0" smtClean="0"/>
              <a:t> </a:t>
            </a:r>
            <a:r>
              <a:rPr lang="sv-SE" b="1" dirty="0" err="1" smtClean="0"/>
              <a:t>conditions</a:t>
            </a:r>
            <a:r>
              <a:rPr lang="sv-SE" b="1" dirty="0" smtClean="0"/>
              <a:t> </a:t>
            </a:r>
            <a:r>
              <a:rPr lang="sv-SE" b="1" dirty="0" err="1" smtClean="0"/>
              <a:t>need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be fulfilled for </a:t>
            </a:r>
            <a:r>
              <a:rPr lang="sv-SE" b="1" dirty="0" err="1" smtClean="0"/>
              <a:t>successful</a:t>
            </a:r>
            <a:r>
              <a:rPr lang="sv-SE" b="1" dirty="0" smtClean="0"/>
              <a:t> </a:t>
            </a:r>
            <a:r>
              <a:rPr lang="sv-SE" b="1" dirty="0" err="1" smtClean="0"/>
              <a:t>cloud</a:t>
            </a:r>
            <a:r>
              <a:rPr lang="sv-SE" b="1" dirty="0" smtClean="0"/>
              <a:t> </a:t>
            </a:r>
            <a:r>
              <a:rPr lang="sv-SE" b="1" dirty="0" err="1" smtClean="0"/>
              <a:t>detection</a:t>
            </a:r>
            <a:r>
              <a:rPr lang="sv-SE" b="1" dirty="0" smtClean="0"/>
              <a:t> from space (</a:t>
            </a:r>
            <a:r>
              <a:rPr lang="sv-SE" b="1" dirty="0" err="1" smtClean="0"/>
              <a:t>please</a:t>
            </a:r>
            <a:r>
              <a:rPr lang="sv-SE" b="1" dirty="0" smtClean="0"/>
              <a:t> tick!)?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617517" y="1828800"/>
            <a:ext cx="6994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Clouds must be </a:t>
            </a:r>
            <a:r>
              <a:rPr lang="sv-SE" dirty="0" err="1" smtClean="0"/>
              <a:t>precipitating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err="1" smtClean="0"/>
              <a:t>Rocket</a:t>
            </a:r>
            <a:r>
              <a:rPr lang="sv-SE" dirty="0" smtClean="0"/>
              <a:t> </a:t>
            </a:r>
            <a:r>
              <a:rPr lang="sv-SE" dirty="0" err="1" smtClean="0"/>
              <a:t>engines</a:t>
            </a:r>
            <a:r>
              <a:rPr lang="sv-SE" dirty="0" smtClean="0"/>
              <a:t> must be </a:t>
            </a:r>
            <a:r>
              <a:rPr lang="sv-SE" dirty="0" err="1" smtClean="0"/>
              <a:t>active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/>
              <a:t>The </a:t>
            </a:r>
            <a:r>
              <a:rPr lang="sv-SE" dirty="0" err="1"/>
              <a:t>atmosphere</a:t>
            </a:r>
            <a:r>
              <a:rPr lang="sv-SE" dirty="0"/>
              <a:t> </a:t>
            </a:r>
            <a:r>
              <a:rPr lang="sv-SE" dirty="0" err="1"/>
              <a:t>itself</a:t>
            </a:r>
            <a:r>
              <a:rPr lang="sv-SE" dirty="0"/>
              <a:t> must be </a:t>
            </a:r>
            <a:r>
              <a:rPr lang="sv-SE" dirty="0" smtClean="0"/>
              <a:t>transparent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No </a:t>
            </a:r>
            <a:r>
              <a:rPr lang="sv-SE" dirty="0" err="1" smtClean="0"/>
              <a:t>airplanes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</a:t>
            </a:r>
            <a:r>
              <a:rPr lang="sv-SE" dirty="0" err="1" smtClean="0"/>
              <a:t>intersect</a:t>
            </a:r>
            <a:r>
              <a:rPr lang="sv-SE" dirty="0" smtClean="0"/>
              <a:t> at observation </a:t>
            </a:r>
            <a:r>
              <a:rPr lang="sv-SE" dirty="0" err="1" smtClean="0"/>
              <a:t>time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International Space Station must be </a:t>
            </a:r>
            <a:r>
              <a:rPr lang="sv-SE" dirty="0" err="1" smtClean="0"/>
              <a:t>out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sight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/>
              <a:t>Clouds must </a:t>
            </a:r>
            <a:r>
              <a:rPr lang="sv-SE" dirty="0" err="1"/>
              <a:t>appear</a:t>
            </a:r>
            <a:r>
              <a:rPr lang="sv-SE" dirty="0"/>
              <a:t> </a:t>
            </a:r>
            <a:r>
              <a:rPr lang="sv-SE" dirty="0" err="1"/>
              <a:t>brighter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the Earth </a:t>
            </a:r>
            <a:r>
              <a:rPr lang="sv-SE" dirty="0" err="1" smtClean="0"/>
              <a:t>surface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err="1" smtClean="0"/>
              <a:t>Migrating</a:t>
            </a:r>
            <a:r>
              <a:rPr lang="sv-SE" dirty="0" smtClean="0"/>
              <a:t> </a:t>
            </a:r>
            <a:r>
              <a:rPr lang="sv-SE" dirty="0" err="1" smtClean="0"/>
              <a:t>birds</a:t>
            </a:r>
            <a:r>
              <a:rPr lang="sv-SE" dirty="0" smtClean="0"/>
              <a:t> must be on </a:t>
            </a:r>
            <a:r>
              <a:rPr lang="sv-SE" dirty="0" err="1" smtClean="0"/>
              <a:t>ground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No </a:t>
            </a:r>
            <a:r>
              <a:rPr lang="sv-SE" dirty="0" err="1" smtClean="0"/>
              <a:t>rainbows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</a:t>
            </a:r>
            <a:r>
              <a:rPr lang="sv-SE" dirty="0" err="1" smtClean="0"/>
              <a:t>interfere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Cloud tops must be </a:t>
            </a:r>
            <a:r>
              <a:rPr lang="sv-SE" dirty="0" err="1" smtClean="0"/>
              <a:t>colder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the Earth </a:t>
            </a:r>
            <a:r>
              <a:rPr lang="sv-SE" dirty="0" err="1" smtClean="0"/>
              <a:t>surface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No </a:t>
            </a:r>
            <a:r>
              <a:rPr lang="sv-SE" dirty="0" err="1"/>
              <a:t>Q</a:t>
            </a:r>
            <a:r>
              <a:rPr lang="sv-SE" dirty="0" err="1" smtClean="0"/>
              <a:t>uidditch</a:t>
            </a:r>
            <a:r>
              <a:rPr lang="sv-SE" dirty="0" smtClean="0"/>
              <a:t> games </a:t>
            </a:r>
            <a:r>
              <a:rPr lang="sv-SE" dirty="0" err="1" smtClean="0"/>
              <a:t>allowed</a:t>
            </a:r>
            <a:r>
              <a:rPr lang="sv-SE" dirty="0" smtClean="0"/>
              <a:t> at observation </a:t>
            </a:r>
            <a:r>
              <a:rPr lang="sv-SE" dirty="0" err="1" smtClean="0"/>
              <a:t>times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endParaRPr lang="sv-SE" dirty="0"/>
          </a:p>
          <a:p>
            <a:pPr marL="285750" indent="-285750">
              <a:buFont typeface="Wingdings" pitchFamily="2" charset="2"/>
              <a:buChar char="q"/>
            </a:pP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2821421" y="208554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Observation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clouds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6241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005" y="998724"/>
            <a:ext cx="859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What</a:t>
            </a:r>
            <a:r>
              <a:rPr lang="sv-SE" b="1" dirty="0" smtClean="0"/>
              <a:t> </a:t>
            </a:r>
            <a:r>
              <a:rPr lang="sv-SE" b="1" dirty="0" err="1" smtClean="0"/>
              <a:t>other</a:t>
            </a:r>
            <a:r>
              <a:rPr lang="sv-SE" b="1" dirty="0" smtClean="0"/>
              <a:t> </a:t>
            </a:r>
            <a:r>
              <a:rPr lang="sv-SE" b="1" dirty="0" err="1" smtClean="0"/>
              <a:t>conditions</a:t>
            </a:r>
            <a:r>
              <a:rPr lang="sv-SE" b="1" dirty="0" smtClean="0"/>
              <a:t> </a:t>
            </a:r>
            <a:r>
              <a:rPr lang="sv-SE" b="1" dirty="0" err="1" smtClean="0"/>
              <a:t>need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be fulfilled for </a:t>
            </a:r>
            <a:r>
              <a:rPr lang="sv-SE" b="1" dirty="0" err="1" smtClean="0"/>
              <a:t>successful</a:t>
            </a:r>
            <a:r>
              <a:rPr lang="sv-SE" b="1" dirty="0" smtClean="0"/>
              <a:t> </a:t>
            </a:r>
            <a:r>
              <a:rPr lang="sv-SE" b="1" dirty="0" err="1" smtClean="0"/>
              <a:t>cloud</a:t>
            </a:r>
            <a:r>
              <a:rPr lang="sv-SE" b="1" dirty="0" smtClean="0"/>
              <a:t> </a:t>
            </a:r>
            <a:r>
              <a:rPr lang="sv-SE" b="1" dirty="0" err="1" smtClean="0"/>
              <a:t>detection</a:t>
            </a:r>
            <a:r>
              <a:rPr lang="sv-SE" b="1" dirty="0" smtClean="0"/>
              <a:t> from space (</a:t>
            </a:r>
            <a:r>
              <a:rPr lang="sv-SE" b="1" dirty="0" err="1" smtClean="0"/>
              <a:t>please</a:t>
            </a:r>
            <a:r>
              <a:rPr lang="sv-SE" b="1" dirty="0" smtClean="0"/>
              <a:t> tick!)?  </a:t>
            </a:r>
            <a:r>
              <a:rPr lang="sv-SE" b="1" dirty="0" err="1" smtClean="0"/>
              <a:t>Correct</a:t>
            </a:r>
            <a:r>
              <a:rPr lang="sv-SE" b="1" dirty="0" smtClean="0"/>
              <a:t> </a:t>
            </a:r>
            <a:r>
              <a:rPr lang="sv-SE" b="1" dirty="0" err="1" smtClean="0"/>
              <a:t>choices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617517" y="1828800"/>
            <a:ext cx="6994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Clouds must be </a:t>
            </a:r>
            <a:r>
              <a:rPr lang="sv-SE" dirty="0" err="1" smtClean="0"/>
              <a:t>precipitating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err="1" smtClean="0"/>
              <a:t>Rocket</a:t>
            </a:r>
            <a:r>
              <a:rPr lang="sv-SE" dirty="0" smtClean="0"/>
              <a:t> </a:t>
            </a:r>
            <a:r>
              <a:rPr lang="sv-SE" dirty="0" err="1" smtClean="0"/>
              <a:t>engines</a:t>
            </a:r>
            <a:r>
              <a:rPr lang="sv-SE" dirty="0" smtClean="0"/>
              <a:t> must be </a:t>
            </a:r>
            <a:r>
              <a:rPr lang="sv-SE" dirty="0" err="1" smtClean="0"/>
              <a:t>active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b="1" u="sng" dirty="0"/>
              <a:t>The </a:t>
            </a:r>
            <a:r>
              <a:rPr lang="sv-SE" b="1" u="sng" dirty="0" err="1"/>
              <a:t>atmosphere</a:t>
            </a:r>
            <a:r>
              <a:rPr lang="sv-SE" b="1" u="sng" dirty="0"/>
              <a:t> </a:t>
            </a:r>
            <a:r>
              <a:rPr lang="sv-SE" b="1" u="sng" dirty="0" err="1"/>
              <a:t>itself</a:t>
            </a:r>
            <a:r>
              <a:rPr lang="sv-SE" b="1" u="sng" dirty="0"/>
              <a:t> must be </a:t>
            </a:r>
            <a:r>
              <a:rPr lang="sv-SE" b="1" u="sng" dirty="0" smtClean="0"/>
              <a:t>transparent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No </a:t>
            </a:r>
            <a:r>
              <a:rPr lang="sv-SE" dirty="0" err="1" smtClean="0"/>
              <a:t>airplanes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</a:t>
            </a:r>
            <a:r>
              <a:rPr lang="sv-SE" dirty="0" err="1" smtClean="0"/>
              <a:t>intersect</a:t>
            </a:r>
            <a:r>
              <a:rPr lang="sv-SE" dirty="0" smtClean="0"/>
              <a:t> at observation </a:t>
            </a:r>
            <a:r>
              <a:rPr lang="sv-SE" dirty="0" err="1" smtClean="0"/>
              <a:t>time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International Space Station must be </a:t>
            </a:r>
            <a:r>
              <a:rPr lang="sv-SE" dirty="0" err="1" smtClean="0"/>
              <a:t>out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sight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b="1" u="sng" dirty="0"/>
              <a:t>Clouds must </a:t>
            </a:r>
            <a:r>
              <a:rPr lang="sv-SE" b="1" u="sng" dirty="0" err="1"/>
              <a:t>appear</a:t>
            </a:r>
            <a:r>
              <a:rPr lang="sv-SE" b="1" u="sng" dirty="0"/>
              <a:t> </a:t>
            </a:r>
            <a:r>
              <a:rPr lang="sv-SE" b="1" u="sng" dirty="0" err="1"/>
              <a:t>brighter</a:t>
            </a:r>
            <a:r>
              <a:rPr lang="sv-SE" b="1" u="sng" dirty="0"/>
              <a:t> </a:t>
            </a:r>
            <a:r>
              <a:rPr lang="sv-SE" b="1" u="sng" dirty="0" err="1"/>
              <a:t>than</a:t>
            </a:r>
            <a:r>
              <a:rPr lang="sv-SE" b="1" u="sng" dirty="0"/>
              <a:t> the Earth </a:t>
            </a:r>
            <a:r>
              <a:rPr lang="sv-SE" b="1" u="sng" dirty="0" err="1" smtClean="0"/>
              <a:t>surface</a:t>
            </a:r>
            <a:endParaRPr lang="sv-SE" b="1" u="sng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err="1" smtClean="0"/>
              <a:t>Migrating</a:t>
            </a:r>
            <a:r>
              <a:rPr lang="sv-SE" dirty="0" smtClean="0"/>
              <a:t> </a:t>
            </a:r>
            <a:r>
              <a:rPr lang="sv-SE" dirty="0" err="1" smtClean="0"/>
              <a:t>birds</a:t>
            </a:r>
            <a:r>
              <a:rPr lang="sv-SE" dirty="0" smtClean="0"/>
              <a:t> must be on </a:t>
            </a:r>
            <a:r>
              <a:rPr lang="sv-SE" dirty="0" err="1" smtClean="0"/>
              <a:t>ground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No </a:t>
            </a:r>
            <a:r>
              <a:rPr lang="sv-SE" dirty="0" err="1" smtClean="0"/>
              <a:t>rainbows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</a:t>
            </a:r>
            <a:r>
              <a:rPr lang="sv-SE" dirty="0" err="1" smtClean="0"/>
              <a:t>interfere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b="1" u="sng" dirty="0" smtClean="0"/>
              <a:t>Cloud tops must be </a:t>
            </a:r>
            <a:r>
              <a:rPr lang="sv-SE" b="1" u="sng" dirty="0" err="1" smtClean="0"/>
              <a:t>colder</a:t>
            </a:r>
            <a:r>
              <a:rPr lang="sv-SE" b="1" u="sng" dirty="0" smtClean="0"/>
              <a:t> </a:t>
            </a:r>
            <a:r>
              <a:rPr lang="sv-SE" b="1" u="sng" dirty="0" err="1" smtClean="0"/>
              <a:t>than</a:t>
            </a:r>
            <a:r>
              <a:rPr lang="sv-SE" b="1" u="sng" dirty="0" smtClean="0"/>
              <a:t> the Earth </a:t>
            </a:r>
            <a:r>
              <a:rPr lang="sv-SE" b="1" u="sng" dirty="0" err="1" smtClean="0"/>
              <a:t>surface</a:t>
            </a:r>
            <a:endParaRPr lang="sv-SE" b="1" u="sng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v-SE" dirty="0" smtClean="0"/>
              <a:t>No </a:t>
            </a:r>
            <a:r>
              <a:rPr lang="sv-SE" dirty="0" err="1"/>
              <a:t>Q</a:t>
            </a:r>
            <a:r>
              <a:rPr lang="sv-SE" dirty="0" err="1" smtClean="0"/>
              <a:t>uidditch</a:t>
            </a:r>
            <a:r>
              <a:rPr lang="sv-SE" dirty="0" smtClean="0"/>
              <a:t> games </a:t>
            </a:r>
            <a:r>
              <a:rPr lang="sv-SE" dirty="0" err="1" smtClean="0"/>
              <a:t>allowed</a:t>
            </a:r>
            <a:r>
              <a:rPr lang="sv-SE" dirty="0" smtClean="0"/>
              <a:t> at observation </a:t>
            </a:r>
            <a:r>
              <a:rPr lang="sv-SE" dirty="0" err="1" smtClean="0"/>
              <a:t>times</a:t>
            </a: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endParaRPr lang="sv-SE" dirty="0"/>
          </a:p>
          <a:p>
            <a:pPr marL="285750" indent="-285750">
              <a:buFont typeface="Wingdings" pitchFamily="2" charset="2"/>
              <a:buChar char="q"/>
            </a:pPr>
            <a:endParaRPr lang="sv-SE" dirty="0" smtClean="0"/>
          </a:p>
          <a:p>
            <a:pPr marL="285750" indent="-285750">
              <a:buFont typeface="Wingdings" pitchFamily="2" charset="2"/>
              <a:buChar char="q"/>
            </a:pP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2821421" y="208554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Observation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clouds</a:t>
            </a:r>
            <a:endParaRPr lang="sv-SE" sz="2400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643089" y="2360023"/>
            <a:ext cx="233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x</a:t>
            </a:r>
            <a:endParaRPr lang="sv-SE" sz="1400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663592" y="3235842"/>
            <a:ext cx="21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x</a:t>
            </a:r>
            <a:endParaRPr lang="sv-SE" sz="1400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663592" y="4036826"/>
            <a:ext cx="21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x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13042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821421" y="208554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Observation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clouds</a:t>
            </a:r>
            <a:endParaRPr lang="sv-SE" sz="24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43906" y="903721"/>
            <a:ext cx="859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We</a:t>
            </a:r>
            <a:r>
              <a:rPr lang="sv-SE" b="1" dirty="0" smtClean="0"/>
              <a:t> </a:t>
            </a:r>
            <a:r>
              <a:rPr lang="sv-SE" b="1" dirty="0" err="1" smtClean="0"/>
              <a:t>need</a:t>
            </a:r>
            <a:r>
              <a:rPr lang="sv-SE" b="1" dirty="0" smtClean="0"/>
              <a:t> a transparent </a:t>
            </a:r>
            <a:r>
              <a:rPr lang="sv-SE" b="1" dirty="0" err="1" smtClean="0"/>
              <a:t>atmosphere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be </a:t>
            </a:r>
            <a:r>
              <a:rPr lang="sv-SE" b="1" dirty="0" err="1" smtClean="0"/>
              <a:t>able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</a:t>
            </a:r>
            <a:r>
              <a:rPr lang="sv-SE" b="1" dirty="0" err="1" smtClean="0"/>
              <a:t>observe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in </a:t>
            </a:r>
            <a:r>
              <a:rPr lang="sv-SE" b="1" dirty="0" err="1" smtClean="0"/>
              <a:t>imagery</a:t>
            </a:r>
            <a:r>
              <a:rPr lang="sv-SE" b="1" dirty="0" smtClean="0"/>
              <a:t>!</a:t>
            </a:r>
          </a:p>
          <a:p>
            <a:endParaRPr lang="sv-SE" b="1" dirty="0"/>
          </a:p>
        </p:txBody>
      </p:sp>
      <p:pic>
        <p:nvPicPr>
          <p:cNvPr id="3074" name="Picture 2" descr="http://upload.wikimedia.org/wikipedia/commons/7/7c/Atmospheric_Trans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35" y="1352313"/>
            <a:ext cx="5156078" cy="520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821421" y="208554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Observation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clouds</a:t>
            </a:r>
            <a:endParaRPr lang="sv-SE" sz="24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43906" y="903721"/>
            <a:ext cx="859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We</a:t>
            </a:r>
            <a:r>
              <a:rPr lang="sv-SE" b="1" dirty="0" smtClean="0"/>
              <a:t> </a:t>
            </a:r>
            <a:r>
              <a:rPr lang="sv-SE" b="1" dirty="0" err="1" smtClean="0"/>
              <a:t>need</a:t>
            </a:r>
            <a:r>
              <a:rPr lang="sv-SE" b="1" dirty="0" smtClean="0"/>
              <a:t> a transparent </a:t>
            </a:r>
            <a:r>
              <a:rPr lang="sv-SE" b="1" dirty="0" err="1" smtClean="0"/>
              <a:t>atmosphere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be </a:t>
            </a:r>
            <a:r>
              <a:rPr lang="sv-SE" b="1" dirty="0" err="1" smtClean="0"/>
              <a:t>able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</a:t>
            </a:r>
            <a:r>
              <a:rPr lang="sv-SE" b="1" dirty="0" err="1" smtClean="0"/>
              <a:t>observe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in </a:t>
            </a:r>
            <a:r>
              <a:rPr lang="sv-SE" b="1" dirty="0" err="1" smtClean="0"/>
              <a:t>imagery</a:t>
            </a:r>
            <a:r>
              <a:rPr lang="sv-SE" b="1" dirty="0" smtClean="0"/>
              <a:t>!</a:t>
            </a:r>
          </a:p>
          <a:p>
            <a:endParaRPr lang="sv-SE" b="1" dirty="0"/>
          </a:p>
        </p:txBody>
      </p:sp>
      <p:pic>
        <p:nvPicPr>
          <p:cNvPr id="3074" name="Picture 2" descr="http://upload.wikimedia.org/wikipedia/commons/7/7c/Atmospheric_Trans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35" y="1352313"/>
            <a:ext cx="5156078" cy="520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 6"/>
          <p:cNvGrpSpPr/>
          <p:nvPr/>
        </p:nvGrpSpPr>
        <p:grpSpPr>
          <a:xfrm>
            <a:off x="3098745" y="4198285"/>
            <a:ext cx="2407560" cy="532741"/>
            <a:chOff x="3098745" y="4198285"/>
            <a:chExt cx="2407560" cy="532741"/>
          </a:xfrm>
        </p:grpSpPr>
        <p:sp>
          <p:nvSpPr>
            <p:cNvPr id="3" name="Upp 2"/>
            <p:cNvSpPr/>
            <p:nvPr/>
          </p:nvSpPr>
          <p:spPr>
            <a:xfrm>
              <a:off x="5355177" y="4198289"/>
              <a:ext cx="151128" cy="532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Upp 7"/>
            <p:cNvSpPr/>
            <p:nvPr/>
          </p:nvSpPr>
          <p:spPr>
            <a:xfrm>
              <a:off x="5197423" y="4198286"/>
              <a:ext cx="151128" cy="532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Upp 8"/>
            <p:cNvSpPr/>
            <p:nvPr/>
          </p:nvSpPr>
          <p:spPr>
            <a:xfrm>
              <a:off x="4522941" y="4198287"/>
              <a:ext cx="151128" cy="532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Upp 9"/>
            <p:cNvSpPr/>
            <p:nvPr/>
          </p:nvSpPr>
          <p:spPr>
            <a:xfrm>
              <a:off x="3896112" y="4198289"/>
              <a:ext cx="151128" cy="532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Upp 10"/>
            <p:cNvSpPr/>
            <p:nvPr/>
          </p:nvSpPr>
          <p:spPr>
            <a:xfrm>
              <a:off x="3098745" y="4198288"/>
              <a:ext cx="151128" cy="532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Upp 11"/>
            <p:cNvSpPr/>
            <p:nvPr/>
          </p:nvSpPr>
          <p:spPr>
            <a:xfrm>
              <a:off x="3333525" y="4198285"/>
              <a:ext cx="151128" cy="532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5" name="textruta 14"/>
          <p:cNvSpPr txBox="1"/>
          <p:nvPr/>
        </p:nvSpPr>
        <p:spPr>
          <a:xfrm>
            <a:off x="2569044" y="4876800"/>
            <a:ext cx="42100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sym typeface="Symbol"/>
              </a:rPr>
              <a:t>Common </a:t>
            </a:r>
            <a:r>
              <a:rPr lang="sv-SE" sz="1200" b="1" dirty="0" err="1" smtClean="0">
                <a:sym typeface="Symbol"/>
              </a:rPr>
              <a:t>spectral</a:t>
            </a:r>
            <a:r>
              <a:rPr lang="sv-SE" sz="1200" b="1" dirty="0" smtClean="0">
                <a:sym typeface="Symbol"/>
              </a:rPr>
              <a:t> bands</a:t>
            </a:r>
            <a:r>
              <a:rPr lang="sv-SE" sz="1200" dirty="0" smtClean="0">
                <a:sym typeface="Symbol"/>
              </a:rPr>
              <a:t>: </a:t>
            </a:r>
            <a:br>
              <a:rPr lang="sv-SE" sz="1200" dirty="0" smtClean="0">
                <a:sym typeface="Symbol"/>
              </a:rPr>
            </a:br>
            <a:r>
              <a:rPr lang="sv-SE" sz="1200" dirty="0" smtClean="0">
                <a:sym typeface="Symbol"/>
              </a:rPr>
              <a:t>0.6 m, 0.8 </a:t>
            </a:r>
            <a:r>
              <a:rPr lang="sv-SE" sz="1200" dirty="0">
                <a:sym typeface="Symbol"/>
              </a:rPr>
              <a:t></a:t>
            </a:r>
            <a:r>
              <a:rPr lang="sv-SE" sz="1200" dirty="0" smtClean="0">
                <a:sym typeface="Symbol"/>
              </a:rPr>
              <a:t>m, 1.6 </a:t>
            </a:r>
            <a:r>
              <a:rPr lang="sv-SE" sz="1200" dirty="0">
                <a:sym typeface="Symbol"/>
              </a:rPr>
              <a:t></a:t>
            </a:r>
            <a:r>
              <a:rPr lang="sv-SE" sz="1200" dirty="0" smtClean="0">
                <a:sym typeface="Symbol"/>
              </a:rPr>
              <a:t>m, 3.7 </a:t>
            </a:r>
            <a:r>
              <a:rPr lang="sv-SE" sz="1200" dirty="0">
                <a:sym typeface="Symbol"/>
              </a:rPr>
              <a:t></a:t>
            </a:r>
            <a:r>
              <a:rPr lang="sv-SE" sz="1200" dirty="0" smtClean="0">
                <a:sym typeface="Symbol"/>
              </a:rPr>
              <a:t>m, 8.7 </a:t>
            </a:r>
            <a:r>
              <a:rPr lang="sv-SE" sz="1200" dirty="0">
                <a:sym typeface="Symbol"/>
              </a:rPr>
              <a:t></a:t>
            </a:r>
            <a:r>
              <a:rPr lang="sv-SE" sz="1200" dirty="0" smtClean="0">
                <a:sym typeface="Symbol"/>
              </a:rPr>
              <a:t>m, 11 </a:t>
            </a:r>
            <a:r>
              <a:rPr lang="sv-SE" sz="1200" dirty="0">
                <a:sym typeface="Symbol"/>
              </a:rPr>
              <a:t></a:t>
            </a:r>
            <a:r>
              <a:rPr lang="sv-SE" sz="1200" dirty="0" smtClean="0">
                <a:sym typeface="Symbol"/>
              </a:rPr>
              <a:t>m and 12 </a:t>
            </a:r>
            <a:r>
              <a:rPr lang="sv-SE" sz="1200" dirty="0">
                <a:sym typeface="Symbol"/>
              </a:rPr>
              <a:t></a:t>
            </a:r>
            <a:r>
              <a:rPr lang="sv-SE" sz="1200" dirty="0" smtClean="0">
                <a:sym typeface="Symbol"/>
              </a:rPr>
              <a:t>m.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714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821421" y="208554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Observation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clouds</a:t>
            </a:r>
            <a:endParaRPr lang="sv-SE" sz="24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90005" y="998724"/>
            <a:ext cx="8597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We</a:t>
            </a:r>
            <a:r>
              <a:rPr lang="sv-SE" b="1" dirty="0" smtClean="0"/>
              <a:t> </a:t>
            </a:r>
            <a:r>
              <a:rPr lang="sv-SE" b="1" dirty="0" err="1" smtClean="0"/>
              <a:t>need</a:t>
            </a:r>
            <a:r>
              <a:rPr lang="sv-SE" b="1" dirty="0" smtClean="0"/>
              <a:t> </a:t>
            </a:r>
            <a:r>
              <a:rPr lang="sv-SE" b="1" dirty="0" err="1" smtClean="0"/>
              <a:t>contrast</a:t>
            </a:r>
            <a:r>
              <a:rPr lang="sv-SE" b="1" dirty="0" smtClean="0"/>
              <a:t> </a:t>
            </a:r>
            <a:r>
              <a:rPr lang="sv-SE" b="1" dirty="0" err="1" smtClean="0"/>
              <a:t>between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and </a:t>
            </a:r>
            <a:r>
              <a:rPr lang="sv-SE" b="1" dirty="0" err="1" smtClean="0"/>
              <a:t>other</a:t>
            </a:r>
            <a:r>
              <a:rPr lang="sv-SE" b="1" dirty="0" smtClean="0"/>
              <a:t> </a:t>
            </a:r>
            <a:r>
              <a:rPr lang="sv-SE" b="1" dirty="0" err="1" smtClean="0"/>
              <a:t>objects</a:t>
            </a:r>
            <a:r>
              <a:rPr lang="sv-SE" b="1" dirty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be </a:t>
            </a:r>
            <a:r>
              <a:rPr lang="sv-SE" b="1" dirty="0" err="1" smtClean="0"/>
              <a:t>able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</a:t>
            </a:r>
            <a:r>
              <a:rPr lang="sv-SE" b="1" dirty="0" err="1" smtClean="0"/>
              <a:t>detect</a:t>
            </a:r>
            <a:r>
              <a:rPr lang="sv-SE" b="1" dirty="0" smtClean="0"/>
              <a:t> </a:t>
            </a:r>
            <a:r>
              <a:rPr lang="sv-SE" b="1" dirty="0" err="1" smtClean="0"/>
              <a:t>clouds</a:t>
            </a:r>
            <a:r>
              <a:rPr lang="sv-SE" b="1" dirty="0" smtClean="0"/>
              <a:t> in </a:t>
            </a:r>
            <a:r>
              <a:rPr lang="sv-SE" b="1" dirty="0" err="1" smtClean="0"/>
              <a:t>imagery</a:t>
            </a:r>
            <a:r>
              <a:rPr lang="sv-SE" b="1" dirty="0" smtClean="0"/>
              <a:t>!</a:t>
            </a:r>
          </a:p>
          <a:p>
            <a:endParaRPr lang="sv-SE" b="1" dirty="0"/>
          </a:p>
        </p:txBody>
      </p:sp>
      <p:pic>
        <p:nvPicPr>
          <p:cNvPr id="4098" name="Picture 2" descr="Hurricane Earl as it approaches The Baham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22" y="1637414"/>
            <a:ext cx="6059599" cy="493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HI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3334</TotalTime>
  <Words>1335</Words>
  <Application>Microsoft Office PowerPoint</Application>
  <PresentationFormat>Bildspel på skärmen (4:3)</PresentationFormat>
  <Paragraphs>213</Paragraphs>
  <Slides>32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9" baseType="lpstr">
      <vt:lpstr>SMHI - Svart</vt:lpstr>
      <vt:lpstr>Anpassad formgivning</vt:lpstr>
      <vt:lpstr>SMHI-vit</vt:lpstr>
      <vt:lpstr>1_SMHI - Svart</vt:lpstr>
      <vt:lpstr>SMHI-PPT-vit</vt:lpstr>
      <vt:lpstr>2_SMHI - Svart</vt:lpstr>
      <vt:lpstr>Ekvation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Karl-G.Karlsson</dc:creator>
  <cp:lastModifiedBy>Karlsson Karl-Göran</cp:lastModifiedBy>
  <cp:revision>155</cp:revision>
  <dcterms:created xsi:type="dcterms:W3CDTF">2010-08-31T12:32:03Z</dcterms:created>
  <dcterms:modified xsi:type="dcterms:W3CDTF">2012-06-19T10:04:28Z</dcterms:modified>
</cp:coreProperties>
</file>