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15" r:id="rId3"/>
    <p:sldId id="257" r:id="rId4"/>
    <p:sldId id="340" r:id="rId5"/>
    <p:sldId id="341" r:id="rId6"/>
    <p:sldId id="342" r:id="rId7"/>
    <p:sldId id="343" r:id="rId8"/>
    <p:sldId id="344" r:id="rId9"/>
    <p:sldId id="345" r:id="rId10"/>
    <p:sldId id="346" r:id="rId11"/>
    <p:sldId id="347" r:id="rId12"/>
    <p:sldId id="260" r:id="rId13"/>
    <p:sldId id="337" r:id="rId14"/>
    <p:sldId id="338" r:id="rId15"/>
    <p:sldId id="268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87" r:id="rId25"/>
    <p:sldId id="290" r:id="rId26"/>
    <p:sldId id="291" r:id="rId27"/>
    <p:sldId id="292" r:id="rId28"/>
    <p:sldId id="293" r:id="rId29"/>
    <p:sldId id="297" r:id="rId30"/>
    <p:sldId id="317" r:id="rId31"/>
    <p:sldId id="318" r:id="rId32"/>
    <p:sldId id="350" r:id="rId33"/>
    <p:sldId id="349" r:id="rId34"/>
    <p:sldId id="319" r:id="rId35"/>
    <p:sldId id="329" r:id="rId36"/>
    <p:sldId id="333" r:id="rId37"/>
    <p:sldId id="334" r:id="rId38"/>
    <p:sldId id="34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B1B"/>
    <a:srgbClr val="99AEB5"/>
    <a:srgbClr val="DC1B1B"/>
    <a:srgbClr val="B23334"/>
    <a:srgbClr val="FF8F00"/>
    <a:srgbClr val="2B2B2B"/>
    <a:srgbClr val="5A8F29"/>
    <a:srgbClr val="AA1111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99" autoAdjust="0"/>
  </p:normalViewPr>
  <p:slideViewPr>
    <p:cSldViewPr>
      <p:cViewPr>
        <p:scale>
          <a:sx n="100" d="100"/>
          <a:sy n="100" d="100"/>
        </p:scale>
        <p:origin x="-130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200CD-6731-45FC-A88C-6D0333BF9BD8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95578-F6D8-4E9D-BDE0-C69341C05C3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922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95578-F6D8-4E9D-BDE0-C69341C05C3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8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95578-F6D8-4E9D-BDE0-C69341C05C3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1345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95578-F6D8-4E9D-BDE0-C69341C05C3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900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18499-9D3B-4170-9AD2-0EC980C5CD33}" type="slidenum">
              <a:rPr lang="en-GB"/>
              <a:pPr/>
              <a:t>11</a:t>
            </a:fld>
            <a:endParaRPr lang="en-GB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95578-F6D8-4E9D-BDE0-C69341C05C37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88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71D52-28DB-4E66-9670-1980151DAF60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02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4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1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56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61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64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35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57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39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5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3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E87DC-2C0C-423C-8A69-841A54055469}" type="datetimeFigureOut">
              <a:rPr lang="en-GB" smtClean="0"/>
              <a:pPr/>
              <a:t>24/05/2012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FF21-4363-49C8-8185-E8E9680A39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8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11052720" y="255085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 txBox="1">
            <a:spLocks/>
          </p:cNvSpPr>
          <p:nvPr/>
        </p:nvSpPr>
        <p:spPr>
          <a:xfrm>
            <a:off x="1370136" y="1598935"/>
            <a:ext cx="640372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Upper-level fronts </a:t>
            </a:r>
            <a:b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</a:br>
            <a: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tropopause disturbances </a:t>
            </a:r>
            <a:b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</a:br>
            <a:r>
              <a:rPr lang="en-GB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and convection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4746088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Gill Sans MT" pitchFamily="34" charset="0"/>
              </a:rPr>
              <a:t>Prof.</a:t>
            </a:r>
            <a:r>
              <a:rPr lang="en-GB" sz="2400" dirty="0" smtClean="0">
                <a:latin typeface="Gill Sans MT" pitchFamily="34" charset="0"/>
              </a:rPr>
              <a:t> Geraint Vaughan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69" y="482524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Centre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for Atmospheric Science</a:t>
            </a: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</a:b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School of Earth, </a:t>
            </a:r>
            <a:r>
              <a:rPr lang="en-GB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 Atmospheric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and Environmental Sciences</a:t>
            </a:r>
            <a:b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</a:b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474608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latin typeface="Gill Sans MT" pitchFamily="34" charset="0"/>
              </a:rPr>
              <a:t>Bogdan Antonescu</a:t>
            </a:r>
          </a:p>
          <a:p>
            <a:endParaRPr lang="en-GB" sz="2400" dirty="0"/>
          </a:p>
        </p:txBody>
      </p:sp>
      <p:pic>
        <p:nvPicPr>
          <p:cNvPr id="1028" name="Picture 4" descr="Prof Geraint Vaug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90459"/>
            <a:ext cx="1190625" cy="142875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63" y="4290459"/>
            <a:ext cx="1190625" cy="142875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://www.nactem.ac.uk/images/manchester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44" y="5719209"/>
            <a:ext cx="1564060" cy="66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5025"/>
          </a:xfrm>
        </p:spPr>
        <p:txBody>
          <a:bodyPr/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Tropopause folds can cap convection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3725" y="738188"/>
            <a:ext cx="2616200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 l="6737" t="16655" r="17474" b="19107"/>
          <a:stretch>
            <a:fillRect/>
          </a:stretch>
        </p:blipFill>
        <p:spPr bwMode="auto">
          <a:xfrm>
            <a:off x="0" y="698500"/>
            <a:ext cx="2525713" cy="30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/>
          <a:srcRect l="10106" t="7138" r="9053" b="3644"/>
          <a:stretch>
            <a:fillRect/>
          </a:stretch>
        </p:blipFill>
        <p:spPr bwMode="auto">
          <a:xfrm>
            <a:off x="6189663" y="720725"/>
            <a:ext cx="27797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875" y="3729038"/>
            <a:ext cx="35687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7534275" y="969963"/>
            <a:ext cx="11461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Ozone </a:t>
            </a:r>
            <a:r>
              <a:rPr lang="en-GB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sonde</a:t>
            </a:r>
            <a:r>
              <a:rPr lang="en-GB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, 1700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 rot="-2649531">
            <a:off x="4683125" y="2809875"/>
            <a:ext cx="1300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CC0000"/>
                </a:solidFill>
              </a:rPr>
              <a:t>Front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802188" y="749300"/>
            <a:ext cx="11350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Deeper convection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4727575" y="1331913"/>
            <a:ext cx="1377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Shallower convection</a:t>
            </a:r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 rot="2660992">
            <a:off x="3128963" y="352425"/>
            <a:ext cx="1090612" cy="2292350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Oval 15"/>
          <p:cNvSpPr>
            <a:spLocks noChangeArrowheads="1"/>
          </p:cNvSpPr>
          <p:nvPr/>
        </p:nvSpPr>
        <p:spPr bwMode="auto">
          <a:xfrm rot="2660992">
            <a:off x="3498850" y="1416050"/>
            <a:ext cx="1090613" cy="22923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663" y="3878263"/>
            <a:ext cx="2678112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45455"/>
            <a:ext cx="9144000" cy="403225"/>
          </a:xfrm>
        </p:spPr>
        <p:txBody>
          <a:bodyPr>
            <a:noAutofit/>
          </a:bodyPr>
          <a:lstStyle/>
          <a:p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Dry intrusions can release convection</a:t>
            </a:r>
          </a:p>
        </p:txBody>
      </p:sp>
      <p:pic>
        <p:nvPicPr>
          <p:cNvPr id="1843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03263" y="801688"/>
            <a:ext cx="7678737" cy="4525962"/>
          </a:xfrm>
          <a:noFill/>
          <a:ln/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11560" y="5301208"/>
            <a:ext cx="846296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latin typeface="Gill Sans MT" pitchFamily="34" charset="0"/>
              </a:rPr>
              <a:t>Scalloped line: eastern edge of dry intrusion over-running cold front</a:t>
            </a:r>
          </a:p>
          <a:p>
            <a:pPr>
              <a:spcBef>
                <a:spcPct val="50000"/>
              </a:spcBef>
            </a:pPr>
            <a:r>
              <a:rPr lang="en-GB" sz="2000" dirty="0">
                <a:latin typeface="Gill Sans MT" pitchFamily="34" charset="0"/>
              </a:rPr>
              <a:t>Colours: </a:t>
            </a:r>
            <a:r>
              <a:rPr lang="en-GB" sz="2000" dirty="0" err="1">
                <a:latin typeface="Gill Sans MT" pitchFamily="34" charset="0"/>
              </a:rPr>
              <a:t>Meteosat</a:t>
            </a:r>
            <a:r>
              <a:rPr lang="en-GB" sz="2000" dirty="0">
                <a:latin typeface="Gill Sans MT" pitchFamily="34" charset="0"/>
              </a:rPr>
              <a:t> IR image; orange &lt; -28</a:t>
            </a:r>
            <a:r>
              <a:rPr lang="en-US" sz="2000" dirty="0">
                <a:latin typeface="Gill Sans MT" pitchFamily="34" charset="0"/>
              </a:rPr>
              <a:t>°C. A and B are regions of thunderstorms confirmed by </a:t>
            </a:r>
            <a:r>
              <a:rPr lang="en-US" sz="2000" dirty="0" err="1">
                <a:latin typeface="Gill Sans MT" pitchFamily="34" charset="0"/>
              </a:rPr>
              <a:t>sferic</a:t>
            </a:r>
            <a:r>
              <a:rPr lang="en-US" sz="2000" dirty="0">
                <a:latin typeface="Gill Sans MT" pitchFamily="34" charset="0"/>
              </a:rPr>
              <a:t> observations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228184" y="6577607"/>
            <a:ext cx="29194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i="1" dirty="0">
                <a:latin typeface="Gill Sans MT" pitchFamily="34" charset="0"/>
              </a:rPr>
              <a:t>Browning and Roberts  1994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7032"/>
            <a:ext cx="5357072" cy="61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116632" y="332656"/>
            <a:ext cx="910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</a:t>
            </a:r>
            <a:r>
              <a:rPr lang="en-GB" sz="5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ropopause folds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116632" y="586856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DC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</a:t>
            </a:r>
            <a:r>
              <a:rPr lang="en-GB" sz="5400" dirty="0" smtClean="0">
                <a:solidFill>
                  <a:srgbClr val="DC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eep, moist convection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512" y="4077073"/>
            <a:ext cx="190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C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moisture</a:t>
            </a:r>
            <a:endParaRPr lang="en-GB" sz="3600" dirty="0">
              <a:solidFill>
                <a:srgbClr val="DC1B1B"/>
              </a:solidFill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4079975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DC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conditional instability</a:t>
            </a:r>
            <a:endParaRPr lang="en-GB" sz="3600" dirty="0">
              <a:solidFill>
                <a:srgbClr val="DC1B1B"/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2040" y="4077072"/>
            <a:ext cx="82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C1B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lift</a:t>
            </a:r>
            <a:endParaRPr lang="en-GB" sz="3600" dirty="0" smtClean="0">
              <a:solidFill>
                <a:srgbClr val="DC1B1B"/>
              </a:solidFill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2340169"/>
            <a:ext cx="82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dry</a:t>
            </a:r>
            <a:endParaRPr lang="en-GB" sz="3600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1700" y="2207766"/>
            <a:ext cx="3060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</a:t>
            </a:r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tatic </a:t>
            </a:r>
          </a:p>
          <a:p>
            <a:pPr algn="ctr"/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stability</a:t>
            </a:r>
            <a:endParaRPr lang="en-GB" sz="3600" dirty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32040" y="23488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h</a:t>
            </a:r>
            <a:r>
              <a:rPr lang="en-GB" sz="3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igh PV</a:t>
            </a:r>
            <a:endParaRPr lang="en-GB" sz="3600" dirty="0" smtClean="0">
              <a:solidFill>
                <a:schemeClr val="bg1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27" name="Elbow Connector 26"/>
          <p:cNvCxnSpPr>
            <a:stCxn id="4" idx="2"/>
            <a:endCxn id="13" idx="0"/>
          </p:cNvCxnSpPr>
          <p:nvPr/>
        </p:nvCxnSpPr>
        <p:spPr>
          <a:xfrm rot="5400000">
            <a:off x="1905546" y="808094"/>
            <a:ext cx="1084183" cy="1979966"/>
          </a:xfrm>
          <a:prstGeom prst="bentConnector3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  <a:effectLst>
            <a:outerShdw blurRad="50800" dist="38100" dir="2700000" algn="tl" rotWithShape="0">
              <a:schemeClr val="tx2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4" idx="2"/>
            <a:endCxn id="18" idx="0"/>
          </p:cNvCxnSpPr>
          <p:nvPr/>
        </p:nvCxnSpPr>
        <p:spPr>
          <a:xfrm rot="16200000" flipH="1">
            <a:off x="4088433" y="605173"/>
            <a:ext cx="1092894" cy="2394520"/>
          </a:xfrm>
          <a:prstGeom prst="bentConnector3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" idx="2"/>
          </p:cNvCxnSpPr>
          <p:nvPr/>
        </p:nvCxnSpPr>
        <p:spPr>
          <a:xfrm>
            <a:off x="3437620" y="1255986"/>
            <a:ext cx="0" cy="1084183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  <a:effectLst>
            <a:outerShdw blurRad="50800" dist="38100" dir="2700000" algn="tl" rotWithShape="0">
              <a:srgbClr val="002060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9" idx="2"/>
            <a:endCxn id="6" idx="0"/>
          </p:cNvCxnSpPr>
          <p:nvPr/>
        </p:nvCxnSpPr>
        <p:spPr>
          <a:xfrm flipH="1">
            <a:off x="3455368" y="5280304"/>
            <a:ext cx="508" cy="58825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0" idx="2"/>
            <a:endCxn id="6" idx="0"/>
          </p:cNvCxnSpPr>
          <p:nvPr/>
        </p:nvCxnSpPr>
        <p:spPr>
          <a:xfrm rot="5400000">
            <a:off x="3828148" y="4350623"/>
            <a:ext cx="1145158" cy="1890718"/>
          </a:xfrm>
          <a:prstGeom prst="bentConnector3">
            <a:avLst/>
          </a:prstGeom>
          <a:ln w="38100">
            <a:solidFill>
              <a:srgbClr val="EC1B1B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8" idx="2"/>
            <a:endCxn id="6" idx="0"/>
          </p:cNvCxnSpPr>
          <p:nvPr/>
        </p:nvCxnSpPr>
        <p:spPr>
          <a:xfrm rot="16200000" flipH="1">
            <a:off x="1613903" y="4027095"/>
            <a:ext cx="1145157" cy="2537774"/>
          </a:xfrm>
          <a:prstGeom prst="bentConnector3">
            <a:avLst/>
          </a:prstGeom>
          <a:ln w="38100">
            <a:solidFill>
              <a:srgbClr val="EC1B1B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2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68960"/>
            <a:ext cx="2800282" cy="373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79574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Enhanced convection on the eastern side of a trough through release of potential instability</a:t>
            </a:r>
          </a:p>
          <a:p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                                        - Danielsen (1968)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435404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Convective destabilization by a tropopause fold </a:t>
            </a:r>
          </a:p>
          <a:p>
            <a:pPr fontAlgn="base"/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                       </a:t>
            </a:r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- Griffiths et al. (2000)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595644"/>
            <a:ext cx="6480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Convection forced by a descending dry layer and low-level moist convergence</a:t>
            </a:r>
          </a:p>
          <a:p>
            <a:r>
              <a:rPr lang="en-GB" sz="3200" dirty="0" smtClean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                         </a:t>
            </a:r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- Russell et al. (2008)</a:t>
            </a: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0" y="1454919"/>
            <a:ext cx="65527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GB" sz="3600" dirty="0" smtClean="0">
                <a:solidFill>
                  <a:schemeClr val="bg1"/>
                </a:solidFill>
                <a:latin typeface="Gill Sans MT" pitchFamily="34" charset="0"/>
              </a:rPr>
              <a:t>Tropopause folding</a:t>
            </a:r>
          </a:p>
          <a:p>
            <a:pPr algn="l">
              <a:spcBef>
                <a:spcPts val="0"/>
              </a:spcBef>
            </a:pPr>
            <a:r>
              <a:rPr lang="en-GB" sz="3600" dirty="0">
                <a:solidFill>
                  <a:schemeClr val="bg1"/>
                </a:solidFill>
                <a:latin typeface="Gill Sans MT" pitchFamily="34" charset="0"/>
              </a:rPr>
              <a:t>stratospheric </a:t>
            </a:r>
            <a:r>
              <a:rPr lang="en-GB" sz="3600" dirty="0" smtClean="0">
                <a:solidFill>
                  <a:schemeClr val="bg1"/>
                </a:solidFill>
                <a:latin typeface="Gill Sans MT" pitchFamily="34" charset="0"/>
              </a:rPr>
              <a:t>intrusions</a:t>
            </a:r>
          </a:p>
          <a:p>
            <a:pPr algn="l">
              <a:spcBef>
                <a:spcPts val="0"/>
              </a:spcBef>
            </a:pPr>
            <a:r>
              <a:rPr lang="en-GB" sz="3600" dirty="0" smtClean="0">
                <a:solidFill>
                  <a:schemeClr val="bg1"/>
                </a:solidFill>
                <a:latin typeface="Gill Sans MT" pitchFamily="34" charset="0"/>
              </a:rPr>
              <a:t>and </a:t>
            </a:r>
            <a:r>
              <a:rPr lang="en-GB" sz="3600" dirty="0">
                <a:solidFill>
                  <a:schemeClr val="bg1"/>
                </a:solidFill>
                <a:latin typeface="Gill Sans MT" pitchFamily="34" charset="0"/>
              </a:rPr>
              <a:t>deep convection</a:t>
            </a:r>
            <a:r>
              <a:rPr lang="en-GB" sz="3600" dirty="0" smtClean="0">
                <a:solidFill>
                  <a:schemeClr val="bg1"/>
                </a:solidFill>
                <a:latin typeface="Gill Sans MT" pitchFamily="34" charset="0"/>
              </a:rPr>
              <a:t> </a:t>
            </a:r>
            <a:endParaRPr lang="en-GB" sz="3600" dirty="0">
              <a:solidFill>
                <a:schemeClr val="bg1"/>
              </a:solidFill>
              <a:latin typeface="Gill Sans MT" pitchFamily="34" charset="0"/>
            </a:endParaRPr>
          </a:p>
          <a:p>
            <a:pPr algn="l">
              <a:spcBef>
                <a:spcPts val="0"/>
              </a:spcBef>
            </a:pPr>
            <a:endParaRPr lang="en-GB" sz="45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algn="l">
              <a:spcBef>
                <a:spcPts val="0"/>
              </a:spcBef>
            </a:pPr>
            <a:endParaRPr lang="en-GB" sz="4500" dirty="0">
              <a:solidFill>
                <a:schemeClr val="bg1"/>
              </a:solidFill>
              <a:latin typeface="Gill Sans MT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1052736"/>
            <a:ext cx="857526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2400"/>
              </a:spcBef>
            </a:pPr>
            <a:r>
              <a:rPr lang="en-GB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TROSIAD</a:t>
            </a:r>
            <a:endParaRPr lang="en-GB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15" name="Picture 14" descr="DSCF5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1359" y="3259578"/>
            <a:ext cx="4251121" cy="2977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5592"/>
            <a:ext cx="4251121" cy="300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21425353">
            <a:off x="3587802" y="3635609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  <a:latin typeface="Gill Sans MT" pitchFamily="34" charset="0"/>
              </a:rPr>
              <a:t>The MST radar provides </a:t>
            </a:r>
          </a:p>
          <a:p>
            <a:pPr algn="r"/>
            <a:r>
              <a:rPr lang="en-GB" sz="1600" dirty="0" smtClean="0">
                <a:solidFill>
                  <a:schemeClr val="bg1"/>
                </a:solidFill>
                <a:latin typeface="Gill Sans MT" pitchFamily="34" charset="0"/>
              </a:rPr>
              <a:t>measurements of the </a:t>
            </a:r>
          </a:p>
          <a:p>
            <a:pPr algn="r"/>
            <a:r>
              <a:rPr lang="en-GB" sz="1600" dirty="0" smtClean="0">
                <a:solidFill>
                  <a:schemeClr val="bg1"/>
                </a:solidFill>
                <a:latin typeface="Gill Sans MT" pitchFamily="34" charset="0"/>
              </a:rPr>
              <a:t>vertical as well as the horizontal </a:t>
            </a:r>
          </a:p>
          <a:p>
            <a:pPr algn="r"/>
            <a:r>
              <a:rPr lang="en-GB" sz="1600" dirty="0" smtClean="0">
                <a:solidFill>
                  <a:schemeClr val="bg1"/>
                </a:solidFill>
                <a:latin typeface="Gill Sans MT" pitchFamily="34" charset="0"/>
              </a:rPr>
              <a:t>components of the wind</a:t>
            </a:r>
            <a:endParaRPr lang="en-GB" sz="16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368670"/>
            <a:ext cx="5588722" cy="558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488" y="2249577"/>
            <a:ext cx="471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TROSIAD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7984" y="3041665"/>
            <a:ext cx="471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</a:t>
            </a:r>
            <a:r>
              <a:rPr lang="en-GB" sz="8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ase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7984" y="4725144"/>
            <a:ext cx="471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29/11/2011</a:t>
            </a:r>
          </a:p>
        </p:txBody>
      </p:sp>
    </p:spTree>
    <p:extLst>
      <p:ext uri="{BB962C8B-B14F-4D97-AF65-F5344CB8AC3E}">
        <p14:creationId xmlns:p14="http://schemas.microsoft.com/office/powerpoint/2010/main" val="31700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SII_20111129_0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789039"/>
            <a:ext cx="3660020" cy="274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3528" y="416858"/>
            <a:ext cx="5112568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Cold front W of Ireland</a:t>
            </a:r>
            <a:endParaRPr lang="en-GB" sz="40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0000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213041" y="391949"/>
                <a:ext cx="25799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©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http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://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www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wetter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3.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de</m:t>
                      </m:r>
                    </m:oMath>
                  </m:oMathPara>
                </a14:m>
                <a:endParaRPr lang="en-GB" dirty="0">
                  <a:latin typeface="Gill Sans MT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041" y="391949"/>
                <a:ext cx="2579900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235" b="-12698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079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_10_8_29112011_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987" y="266700"/>
            <a:ext cx="8582025" cy="63246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11960" y="5949280"/>
            <a:ext cx="4580981" cy="584775"/>
          </a:xfrm>
          <a:prstGeom prst="rect">
            <a:avLst/>
          </a:prstGeom>
          <a:solidFill>
            <a:schemeClr val="bg1">
              <a:alpha val="76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Meteosat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8 - </a:t>
            </a:r>
            <a:r>
              <a:rPr lang="en-GB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Airmass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RBG </a:t>
            </a:r>
          </a:p>
        </p:txBody>
      </p:sp>
      <p:sp>
        <p:nvSpPr>
          <p:cNvPr id="10" name="Freeform 9"/>
          <p:cNvSpPr/>
          <p:nvPr/>
        </p:nvSpPr>
        <p:spPr>
          <a:xfrm>
            <a:off x="2200564" y="1620982"/>
            <a:ext cx="2038927" cy="2473036"/>
          </a:xfrm>
          <a:custGeom>
            <a:avLst/>
            <a:gdLst>
              <a:gd name="connsiteX0" fmla="*/ 127000 w 2038927"/>
              <a:gd name="connsiteY0" fmla="*/ 0 h 2473036"/>
              <a:gd name="connsiteX1" fmla="*/ 348672 w 2038927"/>
              <a:gd name="connsiteY1" fmla="*/ 720436 h 2473036"/>
              <a:gd name="connsiteX2" fmla="*/ 404091 w 2038927"/>
              <a:gd name="connsiteY2" fmla="*/ 1246909 h 2473036"/>
              <a:gd name="connsiteX3" fmla="*/ 57727 w 2038927"/>
              <a:gd name="connsiteY3" fmla="*/ 1911927 h 2473036"/>
              <a:gd name="connsiteX4" fmla="*/ 127000 w 2038927"/>
              <a:gd name="connsiteY4" fmla="*/ 2438400 h 2473036"/>
              <a:gd name="connsiteX5" fmla="*/ 819727 w 2038927"/>
              <a:gd name="connsiteY5" fmla="*/ 2119745 h 2473036"/>
              <a:gd name="connsiteX6" fmla="*/ 1207654 w 2038927"/>
              <a:gd name="connsiteY6" fmla="*/ 1330036 h 2473036"/>
              <a:gd name="connsiteX7" fmla="*/ 1817254 w 2038927"/>
              <a:gd name="connsiteY7" fmla="*/ 665018 h 2473036"/>
              <a:gd name="connsiteX8" fmla="*/ 2038927 w 2038927"/>
              <a:gd name="connsiteY8" fmla="*/ 554182 h 247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927" h="2473036">
                <a:moveTo>
                  <a:pt x="127000" y="0"/>
                </a:moveTo>
                <a:cubicBezTo>
                  <a:pt x="214745" y="256309"/>
                  <a:pt x="302490" y="512618"/>
                  <a:pt x="348672" y="720436"/>
                </a:cubicBezTo>
                <a:cubicBezTo>
                  <a:pt x="394854" y="928254"/>
                  <a:pt x="452582" y="1048327"/>
                  <a:pt x="404091" y="1246909"/>
                </a:cubicBezTo>
                <a:cubicBezTo>
                  <a:pt x="355600" y="1445491"/>
                  <a:pt x="103909" y="1713345"/>
                  <a:pt x="57727" y="1911927"/>
                </a:cubicBezTo>
                <a:cubicBezTo>
                  <a:pt x="11545" y="2110509"/>
                  <a:pt x="0" y="2403764"/>
                  <a:pt x="127000" y="2438400"/>
                </a:cubicBezTo>
                <a:cubicBezTo>
                  <a:pt x="254000" y="2473036"/>
                  <a:pt x="639618" y="2304472"/>
                  <a:pt x="819727" y="2119745"/>
                </a:cubicBezTo>
                <a:cubicBezTo>
                  <a:pt x="999836" y="1935018"/>
                  <a:pt x="1041400" y="1572491"/>
                  <a:pt x="1207654" y="1330036"/>
                </a:cubicBezTo>
                <a:cubicBezTo>
                  <a:pt x="1373909" y="1087582"/>
                  <a:pt x="1678709" y="794327"/>
                  <a:pt x="1817254" y="665018"/>
                </a:cubicBezTo>
                <a:cubicBezTo>
                  <a:pt x="1955799" y="535709"/>
                  <a:pt x="1997363" y="544945"/>
                  <a:pt x="2038927" y="554182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11560" y="4437112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1880" y="692696"/>
            <a:ext cx="1440160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mid level</a:t>
            </a:r>
          </a:p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clouds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692696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  <a:latin typeface="Gill Sans MT" pitchFamily="34" charset="0"/>
              </a:rPr>
              <a:t>cold air mass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Gill Sans MT" pitchFamily="34" charset="0"/>
              </a:rPr>
              <a:t>low </a:t>
            </a:r>
            <a:r>
              <a:rPr lang="en-GB" sz="2400" dirty="0" err="1" smtClean="0">
                <a:solidFill>
                  <a:srgbClr val="0070C0"/>
                </a:solidFill>
                <a:latin typeface="Gill Sans MT" pitchFamily="34" charset="0"/>
              </a:rPr>
              <a:t>tropopause</a:t>
            </a:r>
            <a:endParaRPr lang="en-GB" sz="24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1880" y="4438853"/>
            <a:ext cx="158417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high level</a:t>
            </a:r>
          </a:p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clouds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18" name="Straight Arrow Connector 17"/>
          <p:cNvCxnSpPr>
            <a:stCxn id="15" idx="2"/>
          </p:cNvCxnSpPr>
          <p:nvPr/>
        </p:nvCxnSpPr>
        <p:spPr>
          <a:xfrm>
            <a:off x="1763688" y="1523693"/>
            <a:ext cx="288032" cy="132924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1763688" y="3429000"/>
            <a:ext cx="936104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2"/>
          </p:cNvCxnSpPr>
          <p:nvPr/>
        </p:nvCxnSpPr>
        <p:spPr>
          <a:xfrm flipH="1">
            <a:off x="3779912" y="1523693"/>
            <a:ext cx="432048" cy="118522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0"/>
          </p:cNvCxnSpPr>
          <p:nvPr/>
        </p:nvCxnSpPr>
        <p:spPr>
          <a:xfrm flipH="1" flipV="1">
            <a:off x="3851920" y="2996953"/>
            <a:ext cx="432048" cy="14419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0000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79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W_6_2_29112011_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2752"/>
            <a:ext cx="8582025" cy="63246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92080" y="5949280"/>
            <a:ext cx="3456384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MSG VW 6.2 µm</a:t>
            </a:r>
          </a:p>
        </p:txBody>
      </p:sp>
      <p:sp>
        <p:nvSpPr>
          <p:cNvPr id="8" name="Freeform 7"/>
          <p:cNvSpPr/>
          <p:nvPr/>
        </p:nvSpPr>
        <p:spPr>
          <a:xfrm>
            <a:off x="2200564" y="1620982"/>
            <a:ext cx="2038927" cy="2473036"/>
          </a:xfrm>
          <a:custGeom>
            <a:avLst/>
            <a:gdLst>
              <a:gd name="connsiteX0" fmla="*/ 127000 w 2038927"/>
              <a:gd name="connsiteY0" fmla="*/ 0 h 2473036"/>
              <a:gd name="connsiteX1" fmla="*/ 348672 w 2038927"/>
              <a:gd name="connsiteY1" fmla="*/ 720436 h 2473036"/>
              <a:gd name="connsiteX2" fmla="*/ 404091 w 2038927"/>
              <a:gd name="connsiteY2" fmla="*/ 1246909 h 2473036"/>
              <a:gd name="connsiteX3" fmla="*/ 57727 w 2038927"/>
              <a:gd name="connsiteY3" fmla="*/ 1911927 h 2473036"/>
              <a:gd name="connsiteX4" fmla="*/ 127000 w 2038927"/>
              <a:gd name="connsiteY4" fmla="*/ 2438400 h 2473036"/>
              <a:gd name="connsiteX5" fmla="*/ 819727 w 2038927"/>
              <a:gd name="connsiteY5" fmla="*/ 2119745 h 2473036"/>
              <a:gd name="connsiteX6" fmla="*/ 1207654 w 2038927"/>
              <a:gd name="connsiteY6" fmla="*/ 1330036 h 2473036"/>
              <a:gd name="connsiteX7" fmla="*/ 1817254 w 2038927"/>
              <a:gd name="connsiteY7" fmla="*/ 665018 h 2473036"/>
              <a:gd name="connsiteX8" fmla="*/ 2038927 w 2038927"/>
              <a:gd name="connsiteY8" fmla="*/ 554182 h 247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927" h="2473036">
                <a:moveTo>
                  <a:pt x="127000" y="0"/>
                </a:moveTo>
                <a:cubicBezTo>
                  <a:pt x="214745" y="256309"/>
                  <a:pt x="302490" y="512618"/>
                  <a:pt x="348672" y="720436"/>
                </a:cubicBezTo>
                <a:cubicBezTo>
                  <a:pt x="394854" y="928254"/>
                  <a:pt x="452582" y="1048327"/>
                  <a:pt x="404091" y="1246909"/>
                </a:cubicBezTo>
                <a:cubicBezTo>
                  <a:pt x="355600" y="1445491"/>
                  <a:pt x="103909" y="1713345"/>
                  <a:pt x="57727" y="1911927"/>
                </a:cubicBezTo>
                <a:cubicBezTo>
                  <a:pt x="11545" y="2110509"/>
                  <a:pt x="0" y="2403764"/>
                  <a:pt x="127000" y="2438400"/>
                </a:cubicBezTo>
                <a:cubicBezTo>
                  <a:pt x="254000" y="2473036"/>
                  <a:pt x="639618" y="2304472"/>
                  <a:pt x="819727" y="2119745"/>
                </a:cubicBezTo>
                <a:cubicBezTo>
                  <a:pt x="999836" y="1935018"/>
                  <a:pt x="1041400" y="1572491"/>
                  <a:pt x="1207654" y="1330036"/>
                </a:cubicBezTo>
                <a:cubicBezTo>
                  <a:pt x="1373909" y="1087582"/>
                  <a:pt x="1678709" y="794327"/>
                  <a:pt x="1817254" y="665018"/>
                </a:cubicBezTo>
                <a:cubicBezTo>
                  <a:pt x="1955799" y="535709"/>
                  <a:pt x="1997363" y="544945"/>
                  <a:pt x="2038927" y="554182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11560" y="4437112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1763688" y="3429000"/>
            <a:ext cx="936104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0000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62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W_6_2__PV320K_29112011_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6700"/>
            <a:ext cx="8572500" cy="632460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2200564" y="1620982"/>
            <a:ext cx="2038927" cy="2473036"/>
          </a:xfrm>
          <a:custGeom>
            <a:avLst/>
            <a:gdLst>
              <a:gd name="connsiteX0" fmla="*/ 127000 w 2038927"/>
              <a:gd name="connsiteY0" fmla="*/ 0 h 2473036"/>
              <a:gd name="connsiteX1" fmla="*/ 348672 w 2038927"/>
              <a:gd name="connsiteY1" fmla="*/ 720436 h 2473036"/>
              <a:gd name="connsiteX2" fmla="*/ 404091 w 2038927"/>
              <a:gd name="connsiteY2" fmla="*/ 1246909 h 2473036"/>
              <a:gd name="connsiteX3" fmla="*/ 57727 w 2038927"/>
              <a:gd name="connsiteY3" fmla="*/ 1911927 h 2473036"/>
              <a:gd name="connsiteX4" fmla="*/ 127000 w 2038927"/>
              <a:gd name="connsiteY4" fmla="*/ 2438400 h 2473036"/>
              <a:gd name="connsiteX5" fmla="*/ 819727 w 2038927"/>
              <a:gd name="connsiteY5" fmla="*/ 2119745 h 2473036"/>
              <a:gd name="connsiteX6" fmla="*/ 1207654 w 2038927"/>
              <a:gd name="connsiteY6" fmla="*/ 1330036 h 2473036"/>
              <a:gd name="connsiteX7" fmla="*/ 1817254 w 2038927"/>
              <a:gd name="connsiteY7" fmla="*/ 665018 h 2473036"/>
              <a:gd name="connsiteX8" fmla="*/ 2038927 w 2038927"/>
              <a:gd name="connsiteY8" fmla="*/ 554182 h 247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927" h="2473036">
                <a:moveTo>
                  <a:pt x="127000" y="0"/>
                </a:moveTo>
                <a:cubicBezTo>
                  <a:pt x="214745" y="256309"/>
                  <a:pt x="302490" y="512618"/>
                  <a:pt x="348672" y="720436"/>
                </a:cubicBezTo>
                <a:cubicBezTo>
                  <a:pt x="394854" y="928254"/>
                  <a:pt x="452582" y="1048327"/>
                  <a:pt x="404091" y="1246909"/>
                </a:cubicBezTo>
                <a:cubicBezTo>
                  <a:pt x="355600" y="1445491"/>
                  <a:pt x="103909" y="1713345"/>
                  <a:pt x="57727" y="1911927"/>
                </a:cubicBezTo>
                <a:cubicBezTo>
                  <a:pt x="11545" y="2110509"/>
                  <a:pt x="0" y="2403764"/>
                  <a:pt x="127000" y="2438400"/>
                </a:cubicBezTo>
                <a:cubicBezTo>
                  <a:pt x="254000" y="2473036"/>
                  <a:pt x="639618" y="2304472"/>
                  <a:pt x="819727" y="2119745"/>
                </a:cubicBezTo>
                <a:cubicBezTo>
                  <a:pt x="999836" y="1935018"/>
                  <a:pt x="1041400" y="1572491"/>
                  <a:pt x="1207654" y="1330036"/>
                </a:cubicBezTo>
                <a:cubicBezTo>
                  <a:pt x="1373909" y="1087582"/>
                  <a:pt x="1678709" y="794327"/>
                  <a:pt x="1817254" y="665018"/>
                </a:cubicBezTo>
                <a:cubicBezTo>
                  <a:pt x="1955799" y="535709"/>
                  <a:pt x="1997363" y="544945"/>
                  <a:pt x="2038927" y="554182"/>
                </a:cubicBezTo>
              </a:path>
            </a:pathLst>
          </a:custGeom>
          <a:ln w="38100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131840" y="4437112"/>
            <a:ext cx="1872208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</a:rPr>
              <a:t>PV at 320K</a:t>
            </a:r>
          </a:p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</a:rPr>
              <a:t>&gt;2 PVU</a:t>
            </a:r>
            <a:endParaRPr lang="en-GB" sz="2400" dirty="0">
              <a:solidFill>
                <a:schemeClr val="accent3">
                  <a:lumMod val="50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3635896" y="2780928"/>
            <a:ext cx="432048" cy="1656184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11560" y="4437112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1763688" y="3429000"/>
            <a:ext cx="936104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0000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2080" y="5949280"/>
            <a:ext cx="3456384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MSG VW 6.2 µm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8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9042" y="-27384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he meteorological effects of folding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2060848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ntensification of cyclones 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2033553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amaging surface winds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5235" y="3102059"/>
            <a:ext cx="2972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B233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convection</a:t>
            </a:r>
            <a:endParaRPr lang="en-GB" sz="4800" dirty="0">
              <a:solidFill>
                <a:srgbClr val="B233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8" name="Elbow Connector 7"/>
          <p:cNvCxnSpPr>
            <a:stCxn id="3" idx="1"/>
            <a:endCxn id="4" idx="0"/>
          </p:cNvCxnSpPr>
          <p:nvPr/>
        </p:nvCxnSpPr>
        <p:spPr>
          <a:xfrm rot="10800000" flipH="1" flipV="1">
            <a:off x="1059042" y="757446"/>
            <a:ext cx="1208702" cy="1303402"/>
          </a:xfrm>
          <a:prstGeom prst="bentConnector4">
            <a:avLst>
              <a:gd name="adj1" fmla="val -18913"/>
              <a:gd name="adj2" fmla="val 80107"/>
            </a:avLst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3" idx="3"/>
            <a:endCxn id="5" idx="0"/>
          </p:cNvCxnSpPr>
          <p:nvPr/>
        </p:nvCxnSpPr>
        <p:spPr>
          <a:xfrm flipH="1">
            <a:off x="6732240" y="757446"/>
            <a:ext cx="1311578" cy="1276107"/>
          </a:xfrm>
          <a:prstGeom prst="bentConnector4">
            <a:avLst>
              <a:gd name="adj1" fmla="val -17429"/>
              <a:gd name="adj2" fmla="val 80751"/>
            </a:avLst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42" y="3672408"/>
            <a:ext cx="3212976" cy="32129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371" y="3894147"/>
            <a:ext cx="288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B233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promotion</a:t>
            </a:r>
            <a:endParaRPr lang="en-GB" sz="4800" dirty="0">
              <a:solidFill>
                <a:srgbClr val="B233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3861048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B233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suppression</a:t>
            </a:r>
            <a:endParaRPr lang="en-GB" sz="4800" dirty="0">
              <a:solidFill>
                <a:srgbClr val="B233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15" name="Straight Arrow Connector 14"/>
          <p:cNvCxnSpPr>
            <a:stCxn id="3" idx="2"/>
            <a:endCxn id="6" idx="0"/>
          </p:cNvCxnSpPr>
          <p:nvPr/>
        </p:nvCxnSpPr>
        <p:spPr>
          <a:xfrm>
            <a:off x="4551430" y="1542276"/>
            <a:ext cx="0" cy="15597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15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3528" y="416858"/>
            <a:ext cx="5112568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Cold front W of Ireland</a:t>
            </a:r>
            <a:endParaRPr lang="en-GB" sz="40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0600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9" name="Picture 8" descr="ASII_20111129_06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789039"/>
            <a:ext cx="3660019" cy="274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213041" y="391949"/>
                <a:ext cx="25799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©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http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://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www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wetter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3.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de</m:t>
                      </m:r>
                    </m:oMath>
                  </m:oMathPara>
                </a14:m>
                <a:endParaRPr lang="en-GB" dirty="0">
                  <a:latin typeface="Gill Sans MT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041" y="391949"/>
                <a:ext cx="2579900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235" b="-12698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2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_10_8_29112011_0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33670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1511660" y="2131115"/>
            <a:ext cx="1404156" cy="129788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619672" y="3645024"/>
            <a:ext cx="1800200" cy="1009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544792" y="1889185"/>
            <a:ext cx="2018582" cy="2402456"/>
          </a:xfrm>
          <a:custGeom>
            <a:avLst/>
            <a:gdLst>
              <a:gd name="connsiteX0" fmla="*/ 0 w 2018582"/>
              <a:gd name="connsiteY0" fmla="*/ 69011 h 2402456"/>
              <a:gd name="connsiteX1" fmla="*/ 267419 w 2018582"/>
              <a:gd name="connsiteY1" fmla="*/ 534838 h 2402456"/>
              <a:gd name="connsiteX2" fmla="*/ 508959 w 2018582"/>
              <a:gd name="connsiteY2" fmla="*/ 879894 h 2402456"/>
              <a:gd name="connsiteX3" fmla="*/ 664234 w 2018582"/>
              <a:gd name="connsiteY3" fmla="*/ 1173192 h 2402456"/>
              <a:gd name="connsiteX4" fmla="*/ 664234 w 2018582"/>
              <a:gd name="connsiteY4" fmla="*/ 1457864 h 2402456"/>
              <a:gd name="connsiteX5" fmla="*/ 500333 w 2018582"/>
              <a:gd name="connsiteY5" fmla="*/ 1880558 h 2402456"/>
              <a:gd name="connsiteX6" fmla="*/ 215661 w 2018582"/>
              <a:gd name="connsiteY6" fmla="*/ 2294626 h 2402456"/>
              <a:gd name="connsiteX7" fmla="*/ 405442 w 2018582"/>
              <a:gd name="connsiteY7" fmla="*/ 2389517 h 2402456"/>
              <a:gd name="connsiteX8" fmla="*/ 862642 w 2018582"/>
              <a:gd name="connsiteY8" fmla="*/ 2216989 h 2402456"/>
              <a:gd name="connsiteX9" fmla="*/ 1190446 w 2018582"/>
              <a:gd name="connsiteY9" fmla="*/ 1595887 h 2402456"/>
              <a:gd name="connsiteX10" fmla="*/ 1328468 w 2018582"/>
              <a:gd name="connsiteY10" fmla="*/ 974785 h 2402456"/>
              <a:gd name="connsiteX11" fmla="*/ 1673525 w 2018582"/>
              <a:gd name="connsiteY11" fmla="*/ 439947 h 2402456"/>
              <a:gd name="connsiteX12" fmla="*/ 2018582 w 2018582"/>
              <a:gd name="connsiteY12" fmla="*/ 0 h 24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8582" h="2402456">
                <a:moveTo>
                  <a:pt x="0" y="69011"/>
                </a:moveTo>
                <a:cubicBezTo>
                  <a:pt x="91296" y="234351"/>
                  <a:pt x="182592" y="399691"/>
                  <a:pt x="267419" y="534838"/>
                </a:cubicBezTo>
                <a:cubicBezTo>
                  <a:pt x="352246" y="669985"/>
                  <a:pt x="442823" y="773502"/>
                  <a:pt x="508959" y="879894"/>
                </a:cubicBezTo>
                <a:cubicBezTo>
                  <a:pt x="575095" y="986286"/>
                  <a:pt x="638355" y="1076864"/>
                  <a:pt x="664234" y="1173192"/>
                </a:cubicBezTo>
                <a:cubicBezTo>
                  <a:pt x="690113" y="1269520"/>
                  <a:pt x="691551" y="1339970"/>
                  <a:pt x="664234" y="1457864"/>
                </a:cubicBezTo>
                <a:cubicBezTo>
                  <a:pt x="636917" y="1575758"/>
                  <a:pt x="575095" y="1741098"/>
                  <a:pt x="500333" y="1880558"/>
                </a:cubicBezTo>
                <a:cubicBezTo>
                  <a:pt x="425571" y="2020018"/>
                  <a:pt x="231476" y="2209800"/>
                  <a:pt x="215661" y="2294626"/>
                </a:cubicBezTo>
                <a:cubicBezTo>
                  <a:pt x="199846" y="2379452"/>
                  <a:pt x="297612" y="2402456"/>
                  <a:pt x="405442" y="2389517"/>
                </a:cubicBezTo>
                <a:cubicBezTo>
                  <a:pt x="513272" y="2376578"/>
                  <a:pt x="731808" y="2349261"/>
                  <a:pt x="862642" y="2216989"/>
                </a:cubicBezTo>
                <a:cubicBezTo>
                  <a:pt x="993476" y="2084717"/>
                  <a:pt x="1112808" y="1802921"/>
                  <a:pt x="1190446" y="1595887"/>
                </a:cubicBezTo>
                <a:cubicBezTo>
                  <a:pt x="1268084" y="1388853"/>
                  <a:pt x="1247955" y="1167442"/>
                  <a:pt x="1328468" y="974785"/>
                </a:cubicBezTo>
                <a:cubicBezTo>
                  <a:pt x="1408981" y="782128"/>
                  <a:pt x="1558506" y="602411"/>
                  <a:pt x="1673525" y="439947"/>
                </a:cubicBezTo>
                <a:cubicBezTo>
                  <a:pt x="1788544" y="277483"/>
                  <a:pt x="1903563" y="138741"/>
                  <a:pt x="2018582" y="0"/>
                </a:cubicBezTo>
              </a:path>
            </a:pathLst>
          </a:custGeom>
          <a:ln w="41275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95536" y="1268760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  <a:latin typeface="Gill Sans MT" pitchFamily="34" charset="0"/>
              </a:rPr>
              <a:t>cold air mass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Gill Sans MT" pitchFamily="34" charset="0"/>
              </a:rPr>
              <a:t>low </a:t>
            </a:r>
            <a:r>
              <a:rPr lang="en-GB" sz="2400" dirty="0" err="1" smtClean="0">
                <a:solidFill>
                  <a:srgbClr val="0070C0"/>
                </a:solidFill>
                <a:latin typeface="Gill Sans MT" pitchFamily="34" charset="0"/>
              </a:rPr>
              <a:t>tropopause</a:t>
            </a:r>
            <a:endParaRPr lang="en-GB" sz="24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4653136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0600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60" y="5949280"/>
            <a:ext cx="4580981" cy="584775"/>
          </a:xfrm>
          <a:prstGeom prst="rect">
            <a:avLst/>
          </a:prstGeom>
          <a:solidFill>
            <a:schemeClr val="bg1">
              <a:alpha val="76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Meteosat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8 - </a:t>
            </a:r>
            <a:r>
              <a:rPr lang="en-GB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Airmass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RBG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4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W_6_2_29112011_0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33670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779912" y="4653136"/>
            <a:ext cx="792088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7030A0"/>
                </a:solidFill>
                <a:latin typeface="Comic Sans MS" pitchFamily="66" charset="0"/>
              </a:rPr>
              <a:t>wave</a:t>
            </a:r>
            <a:endParaRPr lang="en-GB" dirty="0">
              <a:solidFill>
                <a:srgbClr val="7030A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635896" y="3933056"/>
            <a:ext cx="504056" cy="72008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619672" y="3645024"/>
            <a:ext cx="1800200" cy="1009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2544792" y="1889185"/>
            <a:ext cx="2018582" cy="2402456"/>
          </a:xfrm>
          <a:custGeom>
            <a:avLst/>
            <a:gdLst>
              <a:gd name="connsiteX0" fmla="*/ 0 w 2018582"/>
              <a:gd name="connsiteY0" fmla="*/ 69011 h 2402456"/>
              <a:gd name="connsiteX1" fmla="*/ 267419 w 2018582"/>
              <a:gd name="connsiteY1" fmla="*/ 534838 h 2402456"/>
              <a:gd name="connsiteX2" fmla="*/ 508959 w 2018582"/>
              <a:gd name="connsiteY2" fmla="*/ 879894 h 2402456"/>
              <a:gd name="connsiteX3" fmla="*/ 664234 w 2018582"/>
              <a:gd name="connsiteY3" fmla="*/ 1173192 h 2402456"/>
              <a:gd name="connsiteX4" fmla="*/ 664234 w 2018582"/>
              <a:gd name="connsiteY4" fmla="*/ 1457864 h 2402456"/>
              <a:gd name="connsiteX5" fmla="*/ 500333 w 2018582"/>
              <a:gd name="connsiteY5" fmla="*/ 1880558 h 2402456"/>
              <a:gd name="connsiteX6" fmla="*/ 215661 w 2018582"/>
              <a:gd name="connsiteY6" fmla="*/ 2294626 h 2402456"/>
              <a:gd name="connsiteX7" fmla="*/ 405442 w 2018582"/>
              <a:gd name="connsiteY7" fmla="*/ 2389517 h 2402456"/>
              <a:gd name="connsiteX8" fmla="*/ 862642 w 2018582"/>
              <a:gd name="connsiteY8" fmla="*/ 2216989 h 2402456"/>
              <a:gd name="connsiteX9" fmla="*/ 1190446 w 2018582"/>
              <a:gd name="connsiteY9" fmla="*/ 1595887 h 2402456"/>
              <a:gd name="connsiteX10" fmla="*/ 1328468 w 2018582"/>
              <a:gd name="connsiteY10" fmla="*/ 974785 h 2402456"/>
              <a:gd name="connsiteX11" fmla="*/ 1673525 w 2018582"/>
              <a:gd name="connsiteY11" fmla="*/ 439947 h 2402456"/>
              <a:gd name="connsiteX12" fmla="*/ 2018582 w 2018582"/>
              <a:gd name="connsiteY12" fmla="*/ 0 h 24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8582" h="2402456">
                <a:moveTo>
                  <a:pt x="0" y="69011"/>
                </a:moveTo>
                <a:cubicBezTo>
                  <a:pt x="91296" y="234351"/>
                  <a:pt x="182592" y="399691"/>
                  <a:pt x="267419" y="534838"/>
                </a:cubicBezTo>
                <a:cubicBezTo>
                  <a:pt x="352246" y="669985"/>
                  <a:pt x="442823" y="773502"/>
                  <a:pt x="508959" y="879894"/>
                </a:cubicBezTo>
                <a:cubicBezTo>
                  <a:pt x="575095" y="986286"/>
                  <a:pt x="638355" y="1076864"/>
                  <a:pt x="664234" y="1173192"/>
                </a:cubicBezTo>
                <a:cubicBezTo>
                  <a:pt x="690113" y="1269520"/>
                  <a:pt x="691551" y="1339970"/>
                  <a:pt x="664234" y="1457864"/>
                </a:cubicBezTo>
                <a:cubicBezTo>
                  <a:pt x="636917" y="1575758"/>
                  <a:pt x="575095" y="1741098"/>
                  <a:pt x="500333" y="1880558"/>
                </a:cubicBezTo>
                <a:cubicBezTo>
                  <a:pt x="425571" y="2020018"/>
                  <a:pt x="231476" y="2209800"/>
                  <a:pt x="215661" y="2294626"/>
                </a:cubicBezTo>
                <a:cubicBezTo>
                  <a:pt x="199846" y="2379452"/>
                  <a:pt x="297612" y="2402456"/>
                  <a:pt x="405442" y="2389517"/>
                </a:cubicBezTo>
                <a:cubicBezTo>
                  <a:pt x="513272" y="2376578"/>
                  <a:pt x="731808" y="2349261"/>
                  <a:pt x="862642" y="2216989"/>
                </a:cubicBezTo>
                <a:cubicBezTo>
                  <a:pt x="993476" y="2084717"/>
                  <a:pt x="1112808" y="1802921"/>
                  <a:pt x="1190446" y="1595887"/>
                </a:cubicBezTo>
                <a:cubicBezTo>
                  <a:pt x="1268084" y="1388853"/>
                  <a:pt x="1247955" y="1167442"/>
                  <a:pt x="1328468" y="974785"/>
                </a:cubicBezTo>
                <a:cubicBezTo>
                  <a:pt x="1408981" y="782128"/>
                  <a:pt x="1558506" y="602411"/>
                  <a:pt x="1673525" y="439947"/>
                </a:cubicBezTo>
                <a:cubicBezTo>
                  <a:pt x="1788544" y="277483"/>
                  <a:pt x="1903563" y="138741"/>
                  <a:pt x="2018582" y="0"/>
                </a:cubicBezTo>
              </a:path>
            </a:pathLst>
          </a:custGeom>
          <a:ln w="41275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0600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4653136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2080" y="5949280"/>
            <a:ext cx="3456384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MSG VW 6.2 µm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92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VW_6_2__PV320K_29112011_0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000" y="252000"/>
            <a:ext cx="8568000" cy="6345352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554083" y="4653136"/>
            <a:ext cx="1017917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7030A0"/>
                </a:solidFill>
                <a:latin typeface="Gill Sans MT" pitchFamily="34" charset="0"/>
              </a:rPr>
              <a:t>wave</a:t>
            </a:r>
            <a:endParaRPr lang="en-GB" sz="2400" dirty="0">
              <a:solidFill>
                <a:srgbClr val="7030A0"/>
              </a:solidFill>
              <a:latin typeface="Gill Sans MT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635896" y="3933056"/>
            <a:ext cx="504056" cy="72008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19672" y="3645024"/>
            <a:ext cx="1800200" cy="10098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2544792" y="1889185"/>
            <a:ext cx="2018582" cy="2402456"/>
          </a:xfrm>
          <a:custGeom>
            <a:avLst/>
            <a:gdLst>
              <a:gd name="connsiteX0" fmla="*/ 0 w 2018582"/>
              <a:gd name="connsiteY0" fmla="*/ 69011 h 2402456"/>
              <a:gd name="connsiteX1" fmla="*/ 267419 w 2018582"/>
              <a:gd name="connsiteY1" fmla="*/ 534838 h 2402456"/>
              <a:gd name="connsiteX2" fmla="*/ 508959 w 2018582"/>
              <a:gd name="connsiteY2" fmla="*/ 879894 h 2402456"/>
              <a:gd name="connsiteX3" fmla="*/ 664234 w 2018582"/>
              <a:gd name="connsiteY3" fmla="*/ 1173192 h 2402456"/>
              <a:gd name="connsiteX4" fmla="*/ 664234 w 2018582"/>
              <a:gd name="connsiteY4" fmla="*/ 1457864 h 2402456"/>
              <a:gd name="connsiteX5" fmla="*/ 500333 w 2018582"/>
              <a:gd name="connsiteY5" fmla="*/ 1880558 h 2402456"/>
              <a:gd name="connsiteX6" fmla="*/ 215661 w 2018582"/>
              <a:gd name="connsiteY6" fmla="*/ 2294626 h 2402456"/>
              <a:gd name="connsiteX7" fmla="*/ 405442 w 2018582"/>
              <a:gd name="connsiteY7" fmla="*/ 2389517 h 2402456"/>
              <a:gd name="connsiteX8" fmla="*/ 862642 w 2018582"/>
              <a:gd name="connsiteY8" fmla="*/ 2216989 h 2402456"/>
              <a:gd name="connsiteX9" fmla="*/ 1190446 w 2018582"/>
              <a:gd name="connsiteY9" fmla="*/ 1595887 h 2402456"/>
              <a:gd name="connsiteX10" fmla="*/ 1328468 w 2018582"/>
              <a:gd name="connsiteY10" fmla="*/ 974785 h 2402456"/>
              <a:gd name="connsiteX11" fmla="*/ 1673525 w 2018582"/>
              <a:gd name="connsiteY11" fmla="*/ 439947 h 2402456"/>
              <a:gd name="connsiteX12" fmla="*/ 2018582 w 2018582"/>
              <a:gd name="connsiteY12" fmla="*/ 0 h 240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18582" h="2402456">
                <a:moveTo>
                  <a:pt x="0" y="69011"/>
                </a:moveTo>
                <a:cubicBezTo>
                  <a:pt x="91296" y="234351"/>
                  <a:pt x="182592" y="399691"/>
                  <a:pt x="267419" y="534838"/>
                </a:cubicBezTo>
                <a:cubicBezTo>
                  <a:pt x="352246" y="669985"/>
                  <a:pt x="442823" y="773502"/>
                  <a:pt x="508959" y="879894"/>
                </a:cubicBezTo>
                <a:cubicBezTo>
                  <a:pt x="575095" y="986286"/>
                  <a:pt x="638355" y="1076864"/>
                  <a:pt x="664234" y="1173192"/>
                </a:cubicBezTo>
                <a:cubicBezTo>
                  <a:pt x="690113" y="1269520"/>
                  <a:pt x="691551" y="1339970"/>
                  <a:pt x="664234" y="1457864"/>
                </a:cubicBezTo>
                <a:cubicBezTo>
                  <a:pt x="636917" y="1575758"/>
                  <a:pt x="575095" y="1741098"/>
                  <a:pt x="500333" y="1880558"/>
                </a:cubicBezTo>
                <a:cubicBezTo>
                  <a:pt x="425571" y="2020018"/>
                  <a:pt x="231476" y="2209800"/>
                  <a:pt x="215661" y="2294626"/>
                </a:cubicBezTo>
                <a:cubicBezTo>
                  <a:pt x="199846" y="2379452"/>
                  <a:pt x="297612" y="2402456"/>
                  <a:pt x="405442" y="2389517"/>
                </a:cubicBezTo>
                <a:cubicBezTo>
                  <a:pt x="513272" y="2376578"/>
                  <a:pt x="731808" y="2349261"/>
                  <a:pt x="862642" y="2216989"/>
                </a:cubicBezTo>
                <a:cubicBezTo>
                  <a:pt x="993476" y="2084717"/>
                  <a:pt x="1112808" y="1802921"/>
                  <a:pt x="1190446" y="1595887"/>
                </a:cubicBezTo>
                <a:cubicBezTo>
                  <a:pt x="1268084" y="1388853"/>
                  <a:pt x="1247955" y="1167442"/>
                  <a:pt x="1328468" y="974785"/>
                </a:cubicBezTo>
                <a:cubicBezTo>
                  <a:pt x="1408981" y="782128"/>
                  <a:pt x="1558506" y="602411"/>
                  <a:pt x="1673525" y="439947"/>
                </a:cubicBezTo>
                <a:cubicBezTo>
                  <a:pt x="1788544" y="277483"/>
                  <a:pt x="1903563" y="138741"/>
                  <a:pt x="2018582" y="0"/>
                </a:cubicBezTo>
              </a:path>
            </a:pathLst>
          </a:custGeom>
          <a:ln w="41275">
            <a:solidFill>
              <a:srgbClr val="FF0000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851920" y="3068960"/>
            <a:ext cx="1836204" cy="1368152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5536" y="4653136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4437112"/>
            <a:ext cx="1872208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</a:rPr>
              <a:t>PV at 320K</a:t>
            </a:r>
          </a:p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</a:rPr>
              <a:t>&gt;2 PVU</a:t>
            </a:r>
            <a:endParaRPr lang="en-GB" sz="2400" dirty="0">
              <a:solidFill>
                <a:schemeClr val="accent3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0600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2080" y="5949280"/>
            <a:ext cx="3456384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MSG VW 6.2 µm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2656"/>
            <a:ext cx="3773052" cy="3684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Arrow Connector 2"/>
          <p:cNvCxnSpPr/>
          <p:nvPr/>
        </p:nvCxnSpPr>
        <p:spPr>
          <a:xfrm flipH="1">
            <a:off x="4563374" y="2175107"/>
            <a:ext cx="440674" cy="1109877"/>
          </a:xfrm>
          <a:prstGeom prst="straightConnector1">
            <a:avLst/>
          </a:prstGeom>
          <a:ln w="85725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8648"/>
            <a:ext cx="3744416" cy="3708911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3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7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SII_20111129_1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041" y="2492896"/>
            <a:ext cx="4096455" cy="4032448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923928" y="2780928"/>
            <a:ext cx="288032" cy="288032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1015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7" name="Straight Arrow Connector 6"/>
          <p:cNvCxnSpPr>
            <a:stCxn id="4" idx="1"/>
            <a:endCxn id="12" idx="2"/>
          </p:cNvCxnSpPr>
          <p:nvPr/>
        </p:nvCxnSpPr>
        <p:spPr>
          <a:xfrm flipH="1" flipV="1">
            <a:off x="4067944" y="3068960"/>
            <a:ext cx="872097" cy="1440160"/>
          </a:xfrm>
          <a:prstGeom prst="straightConnector1">
            <a:avLst/>
          </a:prstGeom>
          <a:ln w="85725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1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336704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3528" y="416858"/>
            <a:ext cx="4824536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Cold front over Wales</a:t>
            </a:r>
            <a:endParaRPr lang="en-GB" sz="40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1200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6" name="Picture 5" descr="ASII_20111129_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789038"/>
            <a:ext cx="3660019" cy="274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213041" y="391949"/>
                <a:ext cx="25799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©</m:t>
                      </m:r>
                      <m:r>
                        <a:rPr lang="en-GB" b="0" i="1" smtClean="0"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http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://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www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wetter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3.</m:t>
                      </m:r>
                      <m:r>
                        <m:rPr>
                          <m:nor/>
                        </m:rPr>
                        <a:rPr lang="en-GB">
                          <a:latin typeface="Gill Sans MT" pitchFamily="34" charset="0"/>
                        </a:rPr>
                        <m:t>de</m:t>
                      </m:r>
                    </m:oMath>
                  </m:oMathPara>
                </a14:m>
                <a:endParaRPr lang="en-GB" dirty="0">
                  <a:latin typeface="Gill Sans MT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041" y="391949"/>
                <a:ext cx="2579900" cy="369332"/>
              </a:xfrm>
              <a:prstGeom prst="rect">
                <a:avLst/>
              </a:prstGeom>
              <a:blipFill rotWithShape="1">
                <a:blip r:embed="rId4"/>
                <a:stretch>
                  <a:fillRect r="-235" b="-12698"/>
                </a:stretch>
              </a:blipFill>
              <a:ln>
                <a:solidFill>
                  <a:schemeClr val="bg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6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R_10_8_29112011_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33670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03848" y="437763"/>
            <a:ext cx="158417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mid level</a:t>
            </a:r>
          </a:p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clouds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4437112"/>
            <a:ext cx="158417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high level</a:t>
            </a:r>
          </a:p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clouds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11660" y="1339027"/>
            <a:ext cx="1836204" cy="194595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619672" y="3068960"/>
            <a:ext cx="2376264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0"/>
          </p:cNvCxnSpPr>
          <p:nvPr/>
        </p:nvCxnSpPr>
        <p:spPr>
          <a:xfrm flipV="1">
            <a:off x="4283968" y="3429000"/>
            <a:ext cx="72008" cy="100811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3166281" y="2019869"/>
            <a:ext cx="1282889" cy="2072185"/>
          </a:xfrm>
          <a:custGeom>
            <a:avLst/>
            <a:gdLst>
              <a:gd name="connsiteX0" fmla="*/ 1282889 w 1282889"/>
              <a:gd name="connsiteY0" fmla="*/ 0 h 2072185"/>
              <a:gd name="connsiteX1" fmla="*/ 1160059 w 1282889"/>
              <a:gd name="connsiteY1" fmla="*/ 532262 h 2072185"/>
              <a:gd name="connsiteX2" fmla="*/ 1146412 w 1282889"/>
              <a:gd name="connsiteY2" fmla="*/ 1296537 h 2072185"/>
              <a:gd name="connsiteX3" fmla="*/ 900752 w 1282889"/>
              <a:gd name="connsiteY3" fmla="*/ 1869743 h 2072185"/>
              <a:gd name="connsiteX4" fmla="*/ 736979 w 1282889"/>
              <a:gd name="connsiteY4" fmla="*/ 2060812 h 2072185"/>
              <a:gd name="connsiteX5" fmla="*/ 655092 w 1282889"/>
              <a:gd name="connsiteY5" fmla="*/ 1937982 h 2072185"/>
              <a:gd name="connsiteX6" fmla="*/ 641444 w 1282889"/>
              <a:gd name="connsiteY6" fmla="*/ 1405719 h 2072185"/>
              <a:gd name="connsiteX7" fmla="*/ 286603 w 1282889"/>
              <a:gd name="connsiteY7" fmla="*/ 832513 h 2072185"/>
              <a:gd name="connsiteX8" fmla="*/ 68238 w 1282889"/>
              <a:gd name="connsiteY8" fmla="*/ 450376 h 2072185"/>
              <a:gd name="connsiteX9" fmla="*/ 0 w 1282889"/>
              <a:gd name="connsiteY9" fmla="*/ 0 h 207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889" h="2072185">
                <a:moveTo>
                  <a:pt x="1282889" y="0"/>
                </a:moveTo>
                <a:cubicBezTo>
                  <a:pt x="1232847" y="158086"/>
                  <a:pt x="1182805" y="316173"/>
                  <a:pt x="1160059" y="532262"/>
                </a:cubicBezTo>
                <a:cubicBezTo>
                  <a:pt x="1137313" y="748351"/>
                  <a:pt x="1189630" y="1073624"/>
                  <a:pt x="1146412" y="1296537"/>
                </a:cubicBezTo>
                <a:cubicBezTo>
                  <a:pt x="1103194" y="1519450"/>
                  <a:pt x="968991" y="1742364"/>
                  <a:pt x="900752" y="1869743"/>
                </a:cubicBezTo>
                <a:cubicBezTo>
                  <a:pt x="832513" y="1997122"/>
                  <a:pt x="777922" y="2049439"/>
                  <a:pt x="736979" y="2060812"/>
                </a:cubicBezTo>
                <a:cubicBezTo>
                  <a:pt x="696036" y="2072185"/>
                  <a:pt x="671015" y="2047164"/>
                  <a:pt x="655092" y="1937982"/>
                </a:cubicBezTo>
                <a:cubicBezTo>
                  <a:pt x="639170" y="1828800"/>
                  <a:pt x="702859" y="1589964"/>
                  <a:pt x="641444" y="1405719"/>
                </a:cubicBezTo>
                <a:cubicBezTo>
                  <a:pt x="580029" y="1221474"/>
                  <a:pt x="382137" y="991737"/>
                  <a:pt x="286603" y="832513"/>
                </a:cubicBezTo>
                <a:cubicBezTo>
                  <a:pt x="191069" y="673289"/>
                  <a:pt x="116005" y="589128"/>
                  <a:pt x="68238" y="450376"/>
                </a:cubicBezTo>
                <a:cubicBezTo>
                  <a:pt x="20471" y="311624"/>
                  <a:pt x="10235" y="155812"/>
                  <a:pt x="0" y="0"/>
                </a:cubicBezTo>
              </a:path>
            </a:pathLst>
          </a:custGeom>
          <a:ln w="41275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95936" y="1268760"/>
            <a:ext cx="576064" cy="201796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1200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1960" y="5949280"/>
            <a:ext cx="4580981" cy="584775"/>
          </a:xfrm>
          <a:prstGeom prst="rect">
            <a:avLst/>
          </a:prstGeom>
          <a:solidFill>
            <a:schemeClr val="bg1">
              <a:alpha val="76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Meteosat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8 - </a:t>
            </a:r>
            <a:r>
              <a:rPr lang="en-GB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Airmass</a:t>
            </a:r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RBG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5536" y="437763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  <a:latin typeface="Gill Sans MT" pitchFamily="34" charset="0"/>
              </a:rPr>
              <a:t>cold air mass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  <a:latin typeface="Gill Sans MT" pitchFamily="34" charset="0"/>
              </a:rPr>
              <a:t>low </a:t>
            </a:r>
            <a:r>
              <a:rPr lang="en-GB" sz="2400" dirty="0" err="1" smtClean="0">
                <a:solidFill>
                  <a:srgbClr val="0070C0"/>
                </a:solidFill>
                <a:latin typeface="Gill Sans MT" pitchFamily="34" charset="0"/>
              </a:rPr>
              <a:t>tropopause</a:t>
            </a:r>
            <a:endParaRPr lang="en-GB" sz="2400" dirty="0">
              <a:solidFill>
                <a:srgbClr val="0070C0"/>
              </a:solidFill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536" y="4470211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6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W_6_2_29112011_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68952" cy="6336704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6" name="Freeform 5"/>
          <p:cNvSpPr/>
          <p:nvPr/>
        </p:nvSpPr>
        <p:spPr>
          <a:xfrm>
            <a:off x="3166281" y="2019869"/>
            <a:ext cx="1282889" cy="2072185"/>
          </a:xfrm>
          <a:custGeom>
            <a:avLst/>
            <a:gdLst>
              <a:gd name="connsiteX0" fmla="*/ 1282889 w 1282889"/>
              <a:gd name="connsiteY0" fmla="*/ 0 h 2072185"/>
              <a:gd name="connsiteX1" fmla="*/ 1160059 w 1282889"/>
              <a:gd name="connsiteY1" fmla="*/ 532262 h 2072185"/>
              <a:gd name="connsiteX2" fmla="*/ 1146412 w 1282889"/>
              <a:gd name="connsiteY2" fmla="*/ 1296537 h 2072185"/>
              <a:gd name="connsiteX3" fmla="*/ 900752 w 1282889"/>
              <a:gd name="connsiteY3" fmla="*/ 1869743 h 2072185"/>
              <a:gd name="connsiteX4" fmla="*/ 736979 w 1282889"/>
              <a:gd name="connsiteY4" fmla="*/ 2060812 h 2072185"/>
              <a:gd name="connsiteX5" fmla="*/ 655092 w 1282889"/>
              <a:gd name="connsiteY5" fmla="*/ 1937982 h 2072185"/>
              <a:gd name="connsiteX6" fmla="*/ 641444 w 1282889"/>
              <a:gd name="connsiteY6" fmla="*/ 1405719 h 2072185"/>
              <a:gd name="connsiteX7" fmla="*/ 286603 w 1282889"/>
              <a:gd name="connsiteY7" fmla="*/ 832513 h 2072185"/>
              <a:gd name="connsiteX8" fmla="*/ 68238 w 1282889"/>
              <a:gd name="connsiteY8" fmla="*/ 450376 h 2072185"/>
              <a:gd name="connsiteX9" fmla="*/ 0 w 1282889"/>
              <a:gd name="connsiteY9" fmla="*/ 0 h 207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889" h="2072185">
                <a:moveTo>
                  <a:pt x="1282889" y="0"/>
                </a:moveTo>
                <a:cubicBezTo>
                  <a:pt x="1232847" y="158086"/>
                  <a:pt x="1182805" y="316173"/>
                  <a:pt x="1160059" y="532262"/>
                </a:cubicBezTo>
                <a:cubicBezTo>
                  <a:pt x="1137313" y="748351"/>
                  <a:pt x="1189630" y="1073624"/>
                  <a:pt x="1146412" y="1296537"/>
                </a:cubicBezTo>
                <a:cubicBezTo>
                  <a:pt x="1103194" y="1519450"/>
                  <a:pt x="968991" y="1742364"/>
                  <a:pt x="900752" y="1869743"/>
                </a:cubicBezTo>
                <a:cubicBezTo>
                  <a:pt x="832513" y="1997122"/>
                  <a:pt x="777922" y="2049439"/>
                  <a:pt x="736979" y="2060812"/>
                </a:cubicBezTo>
                <a:cubicBezTo>
                  <a:pt x="696036" y="2072185"/>
                  <a:pt x="671015" y="2047164"/>
                  <a:pt x="655092" y="1937982"/>
                </a:cubicBezTo>
                <a:cubicBezTo>
                  <a:pt x="639170" y="1828800"/>
                  <a:pt x="702859" y="1589964"/>
                  <a:pt x="641444" y="1405719"/>
                </a:cubicBezTo>
                <a:cubicBezTo>
                  <a:pt x="580029" y="1221474"/>
                  <a:pt x="382137" y="991737"/>
                  <a:pt x="286603" y="832513"/>
                </a:cubicBezTo>
                <a:cubicBezTo>
                  <a:pt x="191069" y="673289"/>
                  <a:pt x="116005" y="589128"/>
                  <a:pt x="68238" y="450376"/>
                </a:cubicBezTo>
                <a:cubicBezTo>
                  <a:pt x="20471" y="311624"/>
                  <a:pt x="10235" y="155812"/>
                  <a:pt x="0" y="0"/>
                </a:cubicBezTo>
              </a:path>
            </a:pathLst>
          </a:custGeom>
          <a:ln w="41275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19672" y="3068960"/>
            <a:ext cx="2376264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1200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4470211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5949280"/>
            <a:ext cx="3456384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MSG VW 6.2 µm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966" y="332656"/>
            <a:ext cx="2085975" cy="428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W_6_2__PV320K_29112011_1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2" y="260648"/>
            <a:ext cx="8601075" cy="6336704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619672" y="3068960"/>
            <a:ext cx="2376264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166281" y="2019869"/>
            <a:ext cx="1282889" cy="2072185"/>
          </a:xfrm>
          <a:custGeom>
            <a:avLst/>
            <a:gdLst>
              <a:gd name="connsiteX0" fmla="*/ 1282889 w 1282889"/>
              <a:gd name="connsiteY0" fmla="*/ 0 h 2072185"/>
              <a:gd name="connsiteX1" fmla="*/ 1160059 w 1282889"/>
              <a:gd name="connsiteY1" fmla="*/ 532262 h 2072185"/>
              <a:gd name="connsiteX2" fmla="*/ 1146412 w 1282889"/>
              <a:gd name="connsiteY2" fmla="*/ 1296537 h 2072185"/>
              <a:gd name="connsiteX3" fmla="*/ 900752 w 1282889"/>
              <a:gd name="connsiteY3" fmla="*/ 1869743 h 2072185"/>
              <a:gd name="connsiteX4" fmla="*/ 736979 w 1282889"/>
              <a:gd name="connsiteY4" fmla="*/ 2060812 h 2072185"/>
              <a:gd name="connsiteX5" fmla="*/ 655092 w 1282889"/>
              <a:gd name="connsiteY5" fmla="*/ 1937982 h 2072185"/>
              <a:gd name="connsiteX6" fmla="*/ 641444 w 1282889"/>
              <a:gd name="connsiteY6" fmla="*/ 1405719 h 2072185"/>
              <a:gd name="connsiteX7" fmla="*/ 286603 w 1282889"/>
              <a:gd name="connsiteY7" fmla="*/ 832513 h 2072185"/>
              <a:gd name="connsiteX8" fmla="*/ 68238 w 1282889"/>
              <a:gd name="connsiteY8" fmla="*/ 450376 h 2072185"/>
              <a:gd name="connsiteX9" fmla="*/ 0 w 1282889"/>
              <a:gd name="connsiteY9" fmla="*/ 0 h 207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82889" h="2072185">
                <a:moveTo>
                  <a:pt x="1282889" y="0"/>
                </a:moveTo>
                <a:cubicBezTo>
                  <a:pt x="1232847" y="158086"/>
                  <a:pt x="1182805" y="316173"/>
                  <a:pt x="1160059" y="532262"/>
                </a:cubicBezTo>
                <a:cubicBezTo>
                  <a:pt x="1137313" y="748351"/>
                  <a:pt x="1189630" y="1073624"/>
                  <a:pt x="1146412" y="1296537"/>
                </a:cubicBezTo>
                <a:cubicBezTo>
                  <a:pt x="1103194" y="1519450"/>
                  <a:pt x="968991" y="1742364"/>
                  <a:pt x="900752" y="1869743"/>
                </a:cubicBezTo>
                <a:cubicBezTo>
                  <a:pt x="832513" y="1997122"/>
                  <a:pt x="777922" y="2049439"/>
                  <a:pt x="736979" y="2060812"/>
                </a:cubicBezTo>
                <a:cubicBezTo>
                  <a:pt x="696036" y="2072185"/>
                  <a:pt x="671015" y="2047164"/>
                  <a:pt x="655092" y="1937982"/>
                </a:cubicBezTo>
                <a:cubicBezTo>
                  <a:pt x="639170" y="1828800"/>
                  <a:pt x="702859" y="1589964"/>
                  <a:pt x="641444" y="1405719"/>
                </a:cubicBezTo>
                <a:cubicBezTo>
                  <a:pt x="580029" y="1221474"/>
                  <a:pt x="382137" y="991737"/>
                  <a:pt x="286603" y="832513"/>
                </a:cubicBezTo>
                <a:cubicBezTo>
                  <a:pt x="191069" y="673289"/>
                  <a:pt x="116005" y="589128"/>
                  <a:pt x="68238" y="450376"/>
                </a:cubicBezTo>
                <a:cubicBezTo>
                  <a:pt x="20471" y="311624"/>
                  <a:pt x="10235" y="155812"/>
                  <a:pt x="0" y="0"/>
                </a:cubicBezTo>
              </a:path>
            </a:pathLst>
          </a:custGeom>
          <a:ln w="41275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3316406" y="2483893"/>
            <a:ext cx="584579" cy="2197289"/>
          </a:xfrm>
          <a:custGeom>
            <a:avLst/>
            <a:gdLst>
              <a:gd name="connsiteX0" fmla="*/ 436728 w 584579"/>
              <a:gd name="connsiteY0" fmla="*/ 0 h 2197289"/>
              <a:gd name="connsiteX1" fmla="*/ 518615 w 584579"/>
              <a:gd name="connsiteY1" fmla="*/ 491319 h 2197289"/>
              <a:gd name="connsiteX2" fmla="*/ 573206 w 584579"/>
              <a:gd name="connsiteY2" fmla="*/ 1187355 h 2197289"/>
              <a:gd name="connsiteX3" fmla="*/ 450376 w 584579"/>
              <a:gd name="connsiteY3" fmla="*/ 1665026 h 2197289"/>
              <a:gd name="connsiteX4" fmla="*/ 0 w 584579"/>
              <a:gd name="connsiteY4" fmla="*/ 2197289 h 2197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579" h="2197289">
                <a:moveTo>
                  <a:pt x="436728" y="0"/>
                </a:moveTo>
                <a:cubicBezTo>
                  <a:pt x="466298" y="146713"/>
                  <a:pt x="495869" y="293427"/>
                  <a:pt x="518615" y="491319"/>
                </a:cubicBezTo>
                <a:cubicBezTo>
                  <a:pt x="541361" y="689211"/>
                  <a:pt x="584579" y="991737"/>
                  <a:pt x="573206" y="1187355"/>
                </a:cubicBezTo>
                <a:cubicBezTo>
                  <a:pt x="561833" y="1382973"/>
                  <a:pt x="545910" y="1496704"/>
                  <a:pt x="450376" y="1665026"/>
                </a:cubicBezTo>
                <a:cubicBezTo>
                  <a:pt x="354842" y="1833348"/>
                  <a:pt x="177421" y="2015318"/>
                  <a:pt x="0" y="2197289"/>
                </a:cubicBezTo>
              </a:path>
            </a:pathLst>
          </a:custGeom>
          <a:ln w="412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5220072" y="4437112"/>
            <a:ext cx="1656184" cy="1200329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Upper level trough axis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(300 </a:t>
            </a:r>
            <a:r>
              <a:rPr lang="en-GB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hPa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)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>
          <a:xfrm flipH="1" flipV="1">
            <a:off x="3851920" y="4221092"/>
            <a:ext cx="1368152" cy="81618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211960" y="3284984"/>
            <a:ext cx="1764196" cy="43204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3528" y="5949280"/>
            <a:ext cx="208823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1200 UTC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4470211"/>
            <a:ext cx="230425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latin typeface="Gill Sans MT" pitchFamily="34" charset="0"/>
              </a:rPr>
              <a:t>dry descending stratospheric air</a:t>
            </a:r>
            <a:endParaRPr lang="en-GB" sz="2400" dirty="0"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2160" y="3284984"/>
            <a:ext cx="158417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</a:rPr>
              <a:t>PV at 320K</a:t>
            </a:r>
          </a:p>
          <a:p>
            <a:pPr algn="ctr"/>
            <a:r>
              <a:rPr lang="en-GB" sz="2400" dirty="0" smtClean="0">
                <a:solidFill>
                  <a:schemeClr val="accent3">
                    <a:lumMod val="50000"/>
                  </a:schemeClr>
                </a:solidFill>
                <a:latin typeface="Gill Sans MT" pitchFamily="34" charset="0"/>
              </a:rPr>
              <a:t>&gt;2 PVU</a:t>
            </a:r>
            <a:endParaRPr lang="en-GB" sz="2400" dirty="0">
              <a:solidFill>
                <a:schemeClr val="accent3">
                  <a:lumMod val="50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92080" y="5949280"/>
            <a:ext cx="3456384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MSG VW 6.2 µm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32656"/>
            <a:ext cx="3744416" cy="368490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3" name="Straight Arrow Connector 22"/>
          <p:cNvCxnSpPr/>
          <p:nvPr/>
        </p:nvCxnSpPr>
        <p:spPr>
          <a:xfrm flipH="1">
            <a:off x="4563374" y="2175107"/>
            <a:ext cx="440674" cy="1109877"/>
          </a:xfrm>
          <a:prstGeom prst="straightConnector1">
            <a:avLst/>
          </a:prstGeom>
          <a:ln w="85725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5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75" y="188640"/>
            <a:ext cx="4147222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167176">
            <a:off x="3277506" y="1881582"/>
            <a:ext cx="1441958" cy="190995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496" y="5499229"/>
            <a:ext cx="3528392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IR and NIMROD data</a:t>
            </a:r>
          </a:p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1230 UTC</a:t>
            </a:r>
            <a:endParaRPr lang="en-GB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5301208"/>
            <a:ext cx="3168352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Narrow band of intense precipitation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5122" name="Picture 2" descr="http://badc.nerc.ac.uk/graphics/logos/metlogo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589240"/>
            <a:ext cx="5429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72" y="0"/>
            <a:ext cx="9161347" cy="687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008" y="5301208"/>
            <a:ext cx="8964488" cy="1446550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Deep, moist convection requires a triad of ingredients: moisture, conditional instability and a source of lift.</a:t>
            </a:r>
          </a:p>
          <a:p>
            <a:pPr algn="r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  - Doswell (1987)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	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4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67176">
            <a:off x="3277506" y="1881582"/>
            <a:ext cx="1441958" cy="190995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496" y="5499229"/>
            <a:ext cx="3528392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IR and NIMROD data</a:t>
            </a:r>
          </a:p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1415 UTC</a:t>
            </a:r>
            <a:endParaRPr lang="en-GB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40768"/>
            <a:ext cx="3024336" cy="297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59" y="200539"/>
            <a:ext cx="4120838" cy="593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badc.nerc.ac.uk/graphics/logos/metlogo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564896"/>
            <a:ext cx="5429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8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167176">
            <a:off x="3277506" y="1881582"/>
            <a:ext cx="1441958" cy="190995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5496" y="5499229"/>
            <a:ext cx="3528392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IR and NIMROD data</a:t>
            </a:r>
          </a:p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1615 UTC</a:t>
            </a:r>
            <a:endParaRPr lang="en-GB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40768"/>
            <a:ext cx="3024336" cy="297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59" y="200539"/>
            <a:ext cx="4120838" cy="593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badc.nerc.ac.uk/graphics/logos/metlogo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564896"/>
            <a:ext cx="5429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04048" y="5229200"/>
            <a:ext cx="338437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isolated cells beneath the  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PV anomaly</a:t>
            </a:r>
          </a:p>
        </p:txBody>
      </p:sp>
    </p:spTree>
    <p:extLst>
      <p:ext uri="{BB962C8B-B14F-4D97-AF65-F5344CB8AC3E}">
        <p14:creationId xmlns:p14="http://schemas.microsoft.com/office/powerpoint/2010/main" val="29454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167176">
            <a:off x="3277506" y="1881582"/>
            <a:ext cx="1441958" cy="1909956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5496" y="5499229"/>
            <a:ext cx="3528392" cy="95410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IR and NIMROD data</a:t>
            </a:r>
          </a:p>
          <a:p>
            <a:pPr algn="ctr"/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1715 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UTC</a:t>
            </a:r>
            <a:endParaRPr lang="en-GB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659" y="227999"/>
            <a:ext cx="4120838" cy="590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4048" y="5229200"/>
            <a:ext cx="3384376" cy="830997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isolated cells beneath the  </a:t>
            </a:r>
          </a:p>
          <a:p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Gill Sans MT" pitchFamily="34" charset="0"/>
              </a:rPr>
              <a:t>PV anomaly</a:t>
            </a:r>
          </a:p>
        </p:txBody>
      </p:sp>
      <p:pic>
        <p:nvPicPr>
          <p:cNvPr id="15" name="Picture 2" descr="http://badc.nerc.ac.uk/graphics/logos/metlogo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5564896"/>
            <a:ext cx="542925" cy="4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60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/>
          <p:nvPr/>
        </p:nvGrpSpPr>
        <p:grpSpPr>
          <a:xfrm>
            <a:off x="755576" y="116632"/>
            <a:ext cx="4608512" cy="2880320"/>
            <a:chOff x="82649" y="116632"/>
            <a:chExt cx="8965371" cy="5040560"/>
          </a:xfrm>
        </p:grpSpPr>
        <p:pic>
          <p:nvPicPr>
            <p:cNvPr id="7" name="Picture 6" descr="_MST_20111129_power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49" y="116632"/>
              <a:ext cx="8965371" cy="5040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oup 26"/>
            <p:cNvGrpSpPr/>
            <p:nvPr/>
          </p:nvGrpSpPr>
          <p:grpSpPr>
            <a:xfrm>
              <a:off x="1705970" y="1392072"/>
              <a:ext cx="6837529" cy="996286"/>
              <a:chOff x="1705970" y="1392072"/>
              <a:chExt cx="6837529" cy="99628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1705970" y="1392072"/>
                <a:ext cx="4476466" cy="614149"/>
              </a:xfrm>
              <a:custGeom>
                <a:avLst/>
                <a:gdLst>
                  <a:gd name="connsiteX0" fmla="*/ 0 w 4476466"/>
                  <a:gd name="connsiteY0" fmla="*/ 0 h 614149"/>
                  <a:gd name="connsiteX1" fmla="*/ 1091821 w 4476466"/>
                  <a:gd name="connsiteY1" fmla="*/ 95534 h 614149"/>
                  <a:gd name="connsiteX2" fmla="*/ 2129051 w 4476466"/>
                  <a:gd name="connsiteY2" fmla="*/ 68238 h 614149"/>
                  <a:gd name="connsiteX3" fmla="*/ 2906973 w 4476466"/>
                  <a:gd name="connsiteY3" fmla="*/ 40943 h 614149"/>
                  <a:gd name="connsiteX4" fmla="*/ 3698543 w 4476466"/>
                  <a:gd name="connsiteY4" fmla="*/ 122829 h 614149"/>
                  <a:gd name="connsiteX5" fmla="*/ 4476466 w 4476466"/>
                  <a:gd name="connsiteY5" fmla="*/ 614149 h 61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76466" h="614149">
                    <a:moveTo>
                      <a:pt x="0" y="0"/>
                    </a:moveTo>
                    <a:cubicBezTo>
                      <a:pt x="368489" y="42080"/>
                      <a:pt x="736979" y="84161"/>
                      <a:pt x="1091821" y="95534"/>
                    </a:cubicBezTo>
                    <a:lnTo>
                      <a:pt x="2129051" y="68238"/>
                    </a:lnTo>
                    <a:cubicBezTo>
                      <a:pt x="2431576" y="59140"/>
                      <a:pt x="2645391" y="31844"/>
                      <a:pt x="2906973" y="40943"/>
                    </a:cubicBezTo>
                    <a:cubicBezTo>
                      <a:pt x="3168555" y="50042"/>
                      <a:pt x="3436961" y="27295"/>
                      <a:pt x="3698543" y="122829"/>
                    </a:cubicBezTo>
                    <a:cubicBezTo>
                      <a:pt x="3960125" y="218363"/>
                      <a:pt x="4218295" y="416256"/>
                      <a:pt x="4476466" y="614149"/>
                    </a:cubicBezTo>
                  </a:path>
                </a:pathLst>
              </a:custGeom>
              <a:ln w="63500">
                <a:solidFill>
                  <a:srgbClr val="FF0000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7233313" y="2181367"/>
                <a:ext cx="1310186" cy="206991"/>
              </a:xfrm>
              <a:custGeom>
                <a:avLst/>
                <a:gdLst>
                  <a:gd name="connsiteX0" fmla="*/ 0 w 1310186"/>
                  <a:gd name="connsiteY0" fmla="*/ 206991 h 206991"/>
                  <a:gd name="connsiteX1" fmla="*/ 764275 w 1310186"/>
                  <a:gd name="connsiteY1" fmla="*/ 29570 h 206991"/>
                  <a:gd name="connsiteX2" fmla="*/ 1310186 w 1310186"/>
                  <a:gd name="connsiteY2" fmla="*/ 29570 h 20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0186" h="206991">
                    <a:moveTo>
                      <a:pt x="0" y="206991"/>
                    </a:moveTo>
                    <a:cubicBezTo>
                      <a:pt x="272955" y="133065"/>
                      <a:pt x="545911" y="59140"/>
                      <a:pt x="764275" y="29570"/>
                    </a:cubicBezTo>
                    <a:cubicBezTo>
                      <a:pt x="982639" y="0"/>
                      <a:pt x="1146412" y="14785"/>
                      <a:pt x="1310186" y="29570"/>
                    </a:cubicBezTo>
                  </a:path>
                </a:pathLst>
              </a:custGeom>
              <a:ln w="63500">
                <a:solidFill>
                  <a:srgbClr val="FF0000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755576" y="5912793"/>
            <a:ext cx="90364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Wind profiler data</a:t>
            </a:r>
            <a:r>
              <a:rPr lang="en-GB" sz="2400" dirty="0" smtClean="0">
                <a:latin typeface="Gill Sans MT" pitchFamily="34" charset="0"/>
              </a:rPr>
              <a:t> </a:t>
            </a:r>
          </a:p>
          <a:p>
            <a:r>
              <a:rPr lang="en-GB" dirty="0" smtClean="0">
                <a:latin typeface="Gill Sans MT" pitchFamily="34" charset="0"/>
              </a:rPr>
              <a:t>http</a:t>
            </a:r>
            <a:r>
              <a:rPr lang="en-GB" dirty="0">
                <a:latin typeface="Gill Sans MT" pitchFamily="34" charset="0"/>
              </a:rPr>
              <a:t>://www.metoffice.gov.uk/science/specialist/cwinde/profiler/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55576" y="3068960"/>
            <a:ext cx="4608512" cy="2880320"/>
            <a:chOff x="82649" y="116632"/>
            <a:chExt cx="8965371" cy="5040560"/>
          </a:xfrm>
        </p:grpSpPr>
        <p:pic>
          <p:nvPicPr>
            <p:cNvPr id="13" name="Picture 12" descr="_MST_20111129_shea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49" y="116632"/>
              <a:ext cx="8965371" cy="50405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" name="Group 22"/>
            <p:cNvGrpSpPr/>
            <p:nvPr/>
          </p:nvGrpSpPr>
          <p:grpSpPr>
            <a:xfrm>
              <a:off x="1705970" y="1392072"/>
              <a:ext cx="6837529" cy="996286"/>
              <a:chOff x="1705970" y="1392072"/>
              <a:chExt cx="6837529" cy="996286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705970" y="1392072"/>
                <a:ext cx="4476466" cy="614149"/>
              </a:xfrm>
              <a:custGeom>
                <a:avLst/>
                <a:gdLst>
                  <a:gd name="connsiteX0" fmla="*/ 0 w 4476466"/>
                  <a:gd name="connsiteY0" fmla="*/ 0 h 614149"/>
                  <a:gd name="connsiteX1" fmla="*/ 1091821 w 4476466"/>
                  <a:gd name="connsiteY1" fmla="*/ 95534 h 614149"/>
                  <a:gd name="connsiteX2" fmla="*/ 2129051 w 4476466"/>
                  <a:gd name="connsiteY2" fmla="*/ 68238 h 614149"/>
                  <a:gd name="connsiteX3" fmla="*/ 2906973 w 4476466"/>
                  <a:gd name="connsiteY3" fmla="*/ 40943 h 614149"/>
                  <a:gd name="connsiteX4" fmla="*/ 3698543 w 4476466"/>
                  <a:gd name="connsiteY4" fmla="*/ 122829 h 614149"/>
                  <a:gd name="connsiteX5" fmla="*/ 4476466 w 4476466"/>
                  <a:gd name="connsiteY5" fmla="*/ 614149 h 61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76466" h="614149">
                    <a:moveTo>
                      <a:pt x="0" y="0"/>
                    </a:moveTo>
                    <a:cubicBezTo>
                      <a:pt x="368489" y="42080"/>
                      <a:pt x="736979" y="84161"/>
                      <a:pt x="1091821" y="95534"/>
                    </a:cubicBezTo>
                    <a:lnTo>
                      <a:pt x="2129051" y="68238"/>
                    </a:lnTo>
                    <a:cubicBezTo>
                      <a:pt x="2431576" y="59140"/>
                      <a:pt x="2645391" y="31844"/>
                      <a:pt x="2906973" y="40943"/>
                    </a:cubicBezTo>
                    <a:cubicBezTo>
                      <a:pt x="3168555" y="50042"/>
                      <a:pt x="3436961" y="27295"/>
                      <a:pt x="3698543" y="122829"/>
                    </a:cubicBezTo>
                    <a:cubicBezTo>
                      <a:pt x="3960125" y="218363"/>
                      <a:pt x="4218295" y="416256"/>
                      <a:pt x="4476466" y="614149"/>
                    </a:cubicBezTo>
                  </a:path>
                </a:pathLst>
              </a:custGeom>
              <a:ln w="63500">
                <a:solidFill>
                  <a:srgbClr val="FF0000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7233313" y="2181367"/>
                <a:ext cx="1310186" cy="206991"/>
              </a:xfrm>
              <a:custGeom>
                <a:avLst/>
                <a:gdLst>
                  <a:gd name="connsiteX0" fmla="*/ 0 w 1310186"/>
                  <a:gd name="connsiteY0" fmla="*/ 206991 h 206991"/>
                  <a:gd name="connsiteX1" fmla="*/ 764275 w 1310186"/>
                  <a:gd name="connsiteY1" fmla="*/ 29570 h 206991"/>
                  <a:gd name="connsiteX2" fmla="*/ 1310186 w 1310186"/>
                  <a:gd name="connsiteY2" fmla="*/ 29570 h 206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0186" h="206991">
                    <a:moveTo>
                      <a:pt x="0" y="206991"/>
                    </a:moveTo>
                    <a:cubicBezTo>
                      <a:pt x="272955" y="133065"/>
                      <a:pt x="545911" y="59140"/>
                      <a:pt x="764275" y="29570"/>
                    </a:cubicBezTo>
                    <a:cubicBezTo>
                      <a:pt x="982639" y="0"/>
                      <a:pt x="1146412" y="14785"/>
                      <a:pt x="1310186" y="29570"/>
                    </a:cubicBezTo>
                  </a:path>
                </a:pathLst>
              </a:custGeom>
              <a:ln w="63500">
                <a:solidFill>
                  <a:srgbClr val="FF0000"/>
                </a:solidFill>
                <a:prstDash val="sysDot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068960"/>
            <a:ext cx="298138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Connector 18"/>
          <p:cNvCxnSpPr/>
          <p:nvPr/>
        </p:nvCxnSpPr>
        <p:spPr>
          <a:xfrm flipV="1">
            <a:off x="4211960" y="548680"/>
            <a:ext cx="0" cy="1728192"/>
          </a:xfrm>
          <a:prstGeom prst="line">
            <a:avLst/>
          </a:prstGeom>
          <a:ln w="444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649742" y="1245421"/>
            <a:ext cx="751028" cy="604723"/>
          </a:xfrm>
          <a:custGeom>
            <a:avLst/>
            <a:gdLst>
              <a:gd name="connsiteX0" fmla="*/ 268224 w 751028"/>
              <a:gd name="connsiteY0" fmla="*/ 0 h 604723"/>
              <a:gd name="connsiteX1" fmla="*/ 348692 w 751028"/>
              <a:gd name="connsiteY1" fmla="*/ 241401 h 604723"/>
              <a:gd name="connsiteX2" fmla="*/ 99975 w 751028"/>
              <a:gd name="connsiteY2" fmla="*/ 497433 h 604723"/>
              <a:gd name="connsiteX3" fmla="*/ 41453 w 751028"/>
              <a:gd name="connsiteY3" fmla="*/ 592531 h 604723"/>
              <a:gd name="connsiteX4" fmla="*/ 348692 w 751028"/>
              <a:gd name="connsiteY4" fmla="*/ 570585 h 604723"/>
              <a:gd name="connsiteX5" fmla="*/ 524256 w 751028"/>
              <a:gd name="connsiteY5" fmla="*/ 453542 h 604723"/>
              <a:gd name="connsiteX6" fmla="*/ 751028 w 751028"/>
              <a:gd name="connsiteY6" fmla="*/ 190195 h 60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028" h="604723">
                <a:moveTo>
                  <a:pt x="268224" y="0"/>
                </a:moveTo>
                <a:cubicBezTo>
                  <a:pt x="322478" y="79248"/>
                  <a:pt x="376733" y="158496"/>
                  <a:pt x="348692" y="241401"/>
                </a:cubicBezTo>
                <a:cubicBezTo>
                  <a:pt x="320651" y="324306"/>
                  <a:pt x="151181" y="438911"/>
                  <a:pt x="99975" y="497433"/>
                </a:cubicBezTo>
                <a:cubicBezTo>
                  <a:pt x="48769" y="555955"/>
                  <a:pt x="0" y="580339"/>
                  <a:pt x="41453" y="592531"/>
                </a:cubicBezTo>
                <a:cubicBezTo>
                  <a:pt x="82906" y="604723"/>
                  <a:pt x="268225" y="593750"/>
                  <a:pt x="348692" y="570585"/>
                </a:cubicBezTo>
                <a:cubicBezTo>
                  <a:pt x="429159" y="547420"/>
                  <a:pt x="457200" y="516940"/>
                  <a:pt x="524256" y="453542"/>
                </a:cubicBezTo>
                <a:cubicBezTo>
                  <a:pt x="591312" y="390144"/>
                  <a:pt x="671170" y="290169"/>
                  <a:pt x="751028" y="190195"/>
                </a:cubicBezTo>
              </a:path>
            </a:pathLst>
          </a:custGeom>
          <a:ln w="15875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4211960" y="170080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tropopause</a:t>
            </a:r>
            <a:r>
              <a:rPr lang="en-GB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fold</a:t>
            </a:r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3635896" y="4192429"/>
            <a:ext cx="751028" cy="604723"/>
          </a:xfrm>
          <a:custGeom>
            <a:avLst/>
            <a:gdLst>
              <a:gd name="connsiteX0" fmla="*/ 268224 w 751028"/>
              <a:gd name="connsiteY0" fmla="*/ 0 h 604723"/>
              <a:gd name="connsiteX1" fmla="*/ 348692 w 751028"/>
              <a:gd name="connsiteY1" fmla="*/ 241401 h 604723"/>
              <a:gd name="connsiteX2" fmla="*/ 99975 w 751028"/>
              <a:gd name="connsiteY2" fmla="*/ 497433 h 604723"/>
              <a:gd name="connsiteX3" fmla="*/ 41453 w 751028"/>
              <a:gd name="connsiteY3" fmla="*/ 592531 h 604723"/>
              <a:gd name="connsiteX4" fmla="*/ 348692 w 751028"/>
              <a:gd name="connsiteY4" fmla="*/ 570585 h 604723"/>
              <a:gd name="connsiteX5" fmla="*/ 524256 w 751028"/>
              <a:gd name="connsiteY5" fmla="*/ 453542 h 604723"/>
              <a:gd name="connsiteX6" fmla="*/ 751028 w 751028"/>
              <a:gd name="connsiteY6" fmla="*/ 190195 h 604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1028" h="604723">
                <a:moveTo>
                  <a:pt x="268224" y="0"/>
                </a:moveTo>
                <a:cubicBezTo>
                  <a:pt x="322478" y="79248"/>
                  <a:pt x="376733" y="158496"/>
                  <a:pt x="348692" y="241401"/>
                </a:cubicBezTo>
                <a:cubicBezTo>
                  <a:pt x="320651" y="324306"/>
                  <a:pt x="151181" y="438911"/>
                  <a:pt x="99975" y="497433"/>
                </a:cubicBezTo>
                <a:cubicBezTo>
                  <a:pt x="48769" y="555955"/>
                  <a:pt x="0" y="580339"/>
                  <a:pt x="41453" y="592531"/>
                </a:cubicBezTo>
                <a:cubicBezTo>
                  <a:pt x="82906" y="604723"/>
                  <a:pt x="268225" y="593750"/>
                  <a:pt x="348692" y="570585"/>
                </a:cubicBezTo>
                <a:cubicBezTo>
                  <a:pt x="429159" y="547420"/>
                  <a:pt x="457200" y="516940"/>
                  <a:pt x="524256" y="453542"/>
                </a:cubicBezTo>
                <a:cubicBezTo>
                  <a:pt x="591312" y="390144"/>
                  <a:pt x="671170" y="290169"/>
                  <a:pt x="751028" y="190195"/>
                </a:cubicBezTo>
              </a:path>
            </a:pathLst>
          </a:custGeom>
          <a:ln w="15875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4211960" y="3501008"/>
            <a:ext cx="0" cy="1728192"/>
          </a:xfrm>
          <a:prstGeom prst="line">
            <a:avLst/>
          </a:prstGeom>
          <a:ln w="4445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923928" y="1124744"/>
            <a:ext cx="0" cy="1152128"/>
          </a:xfrm>
          <a:prstGeom prst="line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23928" y="4077072"/>
            <a:ext cx="0" cy="1152128"/>
          </a:xfrm>
          <a:prstGeom prst="line">
            <a:avLst/>
          </a:prstGeom>
          <a:ln w="444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940152" y="3203684"/>
            <a:ext cx="2016224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1800 UTC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16632"/>
            <a:ext cx="298138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5940152" y="251356"/>
            <a:ext cx="2016224" cy="3693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1600 UTC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923928" y="2276872"/>
            <a:ext cx="1800201" cy="57606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4211960" y="5229200"/>
            <a:ext cx="1512170" cy="576066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http://badc.nerc.ac.uk/data/mst/mst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90" y="2564904"/>
            <a:ext cx="367679" cy="36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://badc.nerc.ac.uk/data/mst/mst_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89" y="5509592"/>
            <a:ext cx="367679" cy="36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0" y="2128462"/>
            <a:ext cx="4115272" cy="308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76203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GB" sz="6000" dirty="0" smtClean="0">
              <a:solidFill>
                <a:schemeClr val="bg1"/>
              </a:solidFill>
              <a:latin typeface="Gill Sans MT" pitchFamily="34" charset="0"/>
            </a:endParaRPr>
          </a:p>
          <a:p>
            <a:pPr algn="r"/>
            <a:r>
              <a:rPr lang="en-GB" sz="6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From </a:t>
            </a:r>
          </a:p>
          <a:p>
            <a:pPr algn="r"/>
            <a:r>
              <a:rPr lang="en-GB" sz="6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case studies to</a:t>
            </a:r>
          </a:p>
          <a:p>
            <a:pPr algn="r"/>
            <a:r>
              <a:rPr lang="en-GB" sz="6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</a:t>
            </a:r>
            <a:r>
              <a:rPr lang="en-GB" sz="6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limatology toward </a:t>
            </a:r>
          </a:p>
          <a:p>
            <a:pPr algn="r"/>
            <a:r>
              <a:rPr lang="en-GB" sz="60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 conceptual model </a:t>
            </a:r>
            <a:endParaRPr lang="en-GB" sz="6000" dirty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05262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627784" y="5949280"/>
            <a:ext cx="1224136" cy="0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76256" y="5949280"/>
            <a:ext cx="792088" cy="0"/>
          </a:xfrm>
          <a:prstGeom prst="straightConnector1">
            <a:avLst/>
          </a:prstGeom>
          <a:ln w="44450">
            <a:solidFill>
              <a:schemeClr val="accent6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40122" y="137186"/>
            <a:ext cx="844799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78194" y="777269"/>
            <a:ext cx="309921" cy="52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0122" y="923814"/>
            <a:ext cx="1371586" cy="310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123" y="1079139"/>
            <a:ext cx="1463024" cy="246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94586" y="1234464"/>
            <a:ext cx="6766486" cy="9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14805" y="2057415"/>
            <a:ext cx="23774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13646" y="1965976"/>
            <a:ext cx="285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harp change in the </a:t>
            </a:r>
          </a:p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ropopause height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592664" y="3657600"/>
            <a:ext cx="1572567" cy="693336"/>
          </a:xfrm>
          <a:custGeom>
            <a:avLst/>
            <a:gdLst>
              <a:gd name="connsiteX0" fmla="*/ 1256044 w 1572567"/>
              <a:gd name="connsiteY0" fmla="*/ 617974 h 693336"/>
              <a:gd name="connsiteX1" fmla="*/ 1346479 w 1572567"/>
              <a:gd name="connsiteY1" fmla="*/ 567732 h 693336"/>
              <a:gd name="connsiteX2" fmla="*/ 1436914 w 1572567"/>
              <a:gd name="connsiteY2" fmla="*/ 457200 h 693336"/>
              <a:gd name="connsiteX3" fmla="*/ 1572567 w 1572567"/>
              <a:gd name="connsiteY3" fmla="*/ 311499 h 693336"/>
              <a:gd name="connsiteX4" fmla="*/ 1557494 w 1572567"/>
              <a:gd name="connsiteY4" fmla="*/ 185895 h 693336"/>
              <a:gd name="connsiteX5" fmla="*/ 939521 w 1572567"/>
              <a:gd name="connsiteY5" fmla="*/ 55266 h 693336"/>
              <a:gd name="connsiteX6" fmla="*/ 135652 w 1572567"/>
              <a:gd name="connsiteY6" fmla="*/ 0 h 693336"/>
              <a:gd name="connsiteX7" fmla="*/ 0 w 1572567"/>
              <a:gd name="connsiteY7" fmla="*/ 487345 h 693336"/>
              <a:gd name="connsiteX8" fmla="*/ 50241 w 1572567"/>
              <a:gd name="connsiteY8" fmla="*/ 497393 h 693336"/>
              <a:gd name="connsiteX9" fmla="*/ 577780 w 1572567"/>
              <a:gd name="connsiteY9" fmla="*/ 487345 h 693336"/>
              <a:gd name="connsiteX10" fmla="*/ 753626 w 1572567"/>
              <a:gd name="connsiteY10" fmla="*/ 442127 h 693336"/>
              <a:gd name="connsiteX11" fmla="*/ 808892 w 1572567"/>
              <a:gd name="connsiteY11" fmla="*/ 653143 h 693336"/>
              <a:gd name="connsiteX12" fmla="*/ 1040004 w 1572567"/>
              <a:gd name="connsiteY12" fmla="*/ 693336 h 693336"/>
              <a:gd name="connsiteX13" fmla="*/ 1256044 w 1572567"/>
              <a:gd name="connsiteY13" fmla="*/ 617974 h 69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72567" h="693336">
                <a:moveTo>
                  <a:pt x="1256044" y="617974"/>
                </a:moveTo>
                <a:lnTo>
                  <a:pt x="1346479" y="567732"/>
                </a:lnTo>
                <a:lnTo>
                  <a:pt x="1436914" y="457200"/>
                </a:lnTo>
                <a:lnTo>
                  <a:pt x="1572567" y="311499"/>
                </a:lnTo>
                <a:lnTo>
                  <a:pt x="1557494" y="185895"/>
                </a:lnTo>
                <a:lnTo>
                  <a:pt x="939521" y="55266"/>
                </a:lnTo>
                <a:lnTo>
                  <a:pt x="135652" y="0"/>
                </a:lnTo>
                <a:lnTo>
                  <a:pt x="0" y="487345"/>
                </a:lnTo>
                <a:lnTo>
                  <a:pt x="50241" y="497393"/>
                </a:lnTo>
                <a:lnTo>
                  <a:pt x="577780" y="487345"/>
                </a:lnTo>
                <a:lnTo>
                  <a:pt x="753626" y="442127"/>
                </a:lnTo>
                <a:lnTo>
                  <a:pt x="808892" y="653143"/>
                </a:lnTo>
                <a:lnTo>
                  <a:pt x="1040004" y="693336"/>
                </a:lnTo>
                <a:lnTo>
                  <a:pt x="1256044" y="61797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97318" y="3695271"/>
            <a:ext cx="285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     tropopause</a:t>
            </a:r>
          </a:p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fold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228936" y="3786996"/>
            <a:ext cx="1362973" cy="508959"/>
          </a:xfrm>
          <a:custGeom>
            <a:avLst/>
            <a:gdLst>
              <a:gd name="connsiteX0" fmla="*/ 0 w 1362973"/>
              <a:gd name="connsiteY0" fmla="*/ 0 h 508959"/>
              <a:gd name="connsiteX1" fmla="*/ 17253 w 1362973"/>
              <a:gd name="connsiteY1" fmla="*/ 207034 h 508959"/>
              <a:gd name="connsiteX2" fmla="*/ 172528 w 1362973"/>
              <a:gd name="connsiteY2" fmla="*/ 439947 h 508959"/>
              <a:gd name="connsiteX3" fmla="*/ 232913 w 1362973"/>
              <a:gd name="connsiteY3" fmla="*/ 500332 h 508959"/>
              <a:gd name="connsiteX4" fmla="*/ 672860 w 1362973"/>
              <a:gd name="connsiteY4" fmla="*/ 508959 h 508959"/>
              <a:gd name="connsiteX5" fmla="*/ 672860 w 1362973"/>
              <a:gd name="connsiteY5" fmla="*/ 293298 h 508959"/>
              <a:gd name="connsiteX6" fmla="*/ 1250830 w 1362973"/>
              <a:gd name="connsiteY6" fmla="*/ 310551 h 508959"/>
              <a:gd name="connsiteX7" fmla="*/ 1362973 w 1362973"/>
              <a:gd name="connsiteY7" fmla="*/ 189781 h 508959"/>
              <a:gd name="connsiteX8" fmla="*/ 1319841 w 1362973"/>
              <a:gd name="connsiteY8" fmla="*/ 0 h 508959"/>
              <a:gd name="connsiteX9" fmla="*/ 577970 w 1362973"/>
              <a:gd name="connsiteY9" fmla="*/ 0 h 508959"/>
              <a:gd name="connsiteX10" fmla="*/ 0 w 1362973"/>
              <a:gd name="connsiteY10" fmla="*/ 0 h 50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973" h="508959">
                <a:moveTo>
                  <a:pt x="0" y="0"/>
                </a:moveTo>
                <a:lnTo>
                  <a:pt x="17253" y="207034"/>
                </a:lnTo>
                <a:lnTo>
                  <a:pt x="172528" y="439947"/>
                </a:lnTo>
                <a:lnTo>
                  <a:pt x="232913" y="500332"/>
                </a:lnTo>
                <a:lnTo>
                  <a:pt x="672860" y="508959"/>
                </a:lnTo>
                <a:lnTo>
                  <a:pt x="672860" y="293298"/>
                </a:lnTo>
                <a:lnTo>
                  <a:pt x="1250830" y="310551"/>
                </a:lnTo>
                <a:lnTo>
                  <a:pt x="1362973" y="189781"/>
                </a:lnTo>
                <a:lnTo>
                  <a:pt x="1319841" y="0"/>
                </a:lnTo>
                <a:lnTo>
                  <a:pt x="57797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75097" y="3703317"/>
            <a:ext cx="285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     tropopause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       fold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17537" y="5991671"/>
            <a:ext cx="4571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26098" y="5806414"/>
            <a:ext cx="731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2074" y="5991671"/>
            <a:ext cx="3657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851920" y="580641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7021902" y="5995358"/>
            <a:ext cx="1302589" cy="534838"/>
          </a:xfrm>
          <a:custGeom>
            <a:avLst/>
            <a:gdLst>
              <a:gd name="connsiteX0" fmla="*/ 284672 w 1302589"/>
              <a:gd name="connsiteY0" fmla="*/ 43133 h 534838"/>
              <a:gd name="connsiteX1" fmla="*/ 120770 w 1302589"/>
              <a:gd name="connsiteY1" fmla="*/ 34506 h 534838"/>
              <a:gd name="connsiteX2" fmla="*/ 0 w 1302589"/>
              <a:gd name="connsiteY2" fmla="*/ 112144 h 534838"/>
              <a:gd name="connsiteX3" fmla="*/ 34506 w 1302589"/>
              <a:gd name="connsiteY3" fmla="*/ 491706 h 534838"/>
              <a:gd name="connsiteX4" fmla="*/ 785004 w 1302589"/>
              <a:gd name="connsiteY4" fmla="*/ 526212 h 534838"/>
              <a:gd name="connsiteX5" fmla="*/ 1302589 w 1302589"/>
              <a:gd name="connsiteY5" fmla="*/ 534838 h 534838"/>
              <a:gd name="connsiteX6" fmla="*/ 1242204 w 1302589"/>
              <a:gd name="connsiteY6" fmla="*/ 155276 h 534838"/>
              <a:gd name="connsiteX7" fmla="*/ 1061049 w 1302589"/>
              <a:gd name="connsiteY7" fmla="*/ 60385 h 534838"/>
              <a:gd name="connsiteX8" fmla="*/ 931653 w 1302589"/>
              <a:gd name="connsiteY8" fmla="*/ 0 h 534838"/>
              <a:gd name="connsiteX9" fmla="*/ 733245 w 1302589"/>
              <a:gd name="connsiteY9" fmla="*/ 51759 h 534838"/>
              <a:gd name="connsiteX10" fmla="*/ 560717 w 1302589"/>
              <a:gd name="connsiteY10" fmla="*/ 172529 h 534838"/>
              <a:gd name="connsiteX11" fmla="*/ 284672 w 1302589"/>
              <a:gd name="connsiteY11" fmla="*/ 43133 h 53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2589" h="534838">
                <a:moveTo>
                  <a:pt x="284672" y="43133"/>
                </a:moveTo>
                <a:lnTo>
                  <a:pt x="120770" y="34506"/>
                </a:lnTo>
                <a:lnTo>
                  <a:pt x="0" y="112144"/>
                </a:lnTo>
                <a:lnTo>
                  <a:pt x="34506" y="491706"/>
                </a:lnTo>
                <a:lnTo>
                  <a:pt x="785004" y="526212"/>
                </a:lnTo>
                <a:lnTo>
                  <a:pt x="1302589" y="534838"/>
                </a:lnTo>
                <a:lnTo>
                  <a:pt x="1242204" y="155276"/>
                </a:lnTo>
                <a:lnTo>
                  <a:pt x="1061049" y="60385"/>
                </a:lnTo>
                <a:lnTo>
                  <a:pt x="931653" y="0"/>
                </a:lnTo>
                <a:lnTo>
                  <a:pt x="733245" y="51759"/>
                </a:lnTo>
                <a:lnTo>
                  <a:pt x="560717" y="172529"/>
                </a:lnTo>
                <a:lnTo>
                  <a:pt x="284672" y="43133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76256" y="5806414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350" y="5806414"/>
            <a:ext cx="79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89" y="-62667"/>
            <a:ext cx="9692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Four regions were defined for the </a:t>
            </a:r>
          </a:p>
          <a:p>
            <a:pPr algn="ctr"/>
            <a:r>
              <a:rPr lang="en-GB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classification of convective storms associated </a:t>
            </a:r>
          </a:p>
          <a:p>
            <a:pPr algn="ctr"/>
            <a:r>
              <a:rPr lang="en-GB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with tropopause folds</a:t>
            </a:r>
            <a:endParaRPr lang="en-GB" sz="3600" dirty="0">
              <a:solidFill>
                <a:srgbClr val="3B42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1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9" y="940872"/>
            <a:ext cx="8925992" cy="622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40" y="3886195"/>
            <a:ext cx="365756" cy="457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140703" y="3746800"/>
            <a:ext cx="43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B424C"/>
                </a:solidFill>
                <a:latin typeface="Gill Sans MT" pitchFamily="34" charset="0"/>
              </a:rPr>
              <a:t>%</a:t>
            </a:r>
            <a:endParaRPr lang="en-US" sz="2400" dirty="0">
              <a:solidFill>
                <a:srgbClr val="3B424C"/>
              </a:solidFill>
              <a:latin typeface="Gill Sans M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1" y="116632"/>
            <a:ext cx="9107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From the 55 tropopause folds in region </a:t>
            </a:r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I,</a:t>
            </a:r>
          </a:p>
          <a:p>
            <a:pPr algn="ctr"/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67% </a:t>
            </a:r>
            <a:r>
              <a:rPr lang="en-US" sz="3600" dirty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were associated with convective </a:t>
            </a:r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storms</a:t>
            </a:r>
            <a:endParaRPr lang="en-GB" sz="3600" dirty="0">
              <a:solidFill>
                <a:srgbClr val="3B42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737391" y="1654737"/>
            <a:ext cx="4846267" cy="2688653"/>
          </a:xfrm>
          <a:custGeom>
            <a:avLst/>
            <a:gdLst>
              <a:gd name="connsiteX0" fmla="*/ 20667 w 5756448"/>
              <a:gd name="connsiteY0" fmla="*/ 11875 h 2688653"/>
              <a:gd name="connsiteX1" fmla="*/ 816313 w 5756448"/>
              <a:gd name="connsiteY1" fmla="*/ 522514 h 2688653"/>
              <a:gd name="connsiteX2" fmla="*/ 1362578 w 5756448"/>
              <a:gd name="connsiteY2" fmla="*/ 938150 h 2688653"/>
              <a:gd name="connsiteX3" fmla="*/ 1172573 w 5756448"/>
              <a:gd name="connsiteY3" fmla="*/ 1508166 h 2688653"/>
              <a:gd name="connsiteX4" fmla="*/ 20667 w 5756448"/>
              <a:gd name="connsiteY4" fmla="*/ 2339439 h 2688653"/>
              <a:gd name="connsiteX5" fmla="*/ 495680 w 5756448"/>
              <a:gd name="connsiteY5" fmla="*/ 2268187 h 2688653"/>
              <a:gd name="connsiteX6" fmla="*/ 1291326 w 5756448"/>
              <a:gd name="connsiteY6" fmla="*/ 1864426 h 2688653"/>
              <a:gd name="connsiteX7" fmla="*/ 2181976 w 5756448"/>
              <a:gd name="connsiteY7" fmla="*/ 1472540 h 2688653"/>
              <a:gd name="connsiteX8" fmla="*/ 3345758 w 5756448"/>
              <a:gd name="connsiteY8" fmla="*/ 1448789 h 2688653"/>
              <a:gd name="connsiteX9" fmla="*/ 4058277 w 5756448"/>
              <a:gd name="connsiteY9" fmla="*/ 1662545 h 2688653"/>
              <a:gd name="connsiteX10" fmla="*/ 4699545 w 5756448"/>
              <a:gd name="connsiteY10" fmla="*/ 2291937 h 2688653"/>
              <a:gd name="connsiteX11" fmla="*/ 5233934 w 5756448"/>
              <a:gd name="connsiteY11" fmla="*/ 2636322 h 2688653"/>
              <a:gd name="connsiteX12" fmla="*/ 5352687 w 5756448"/>
              <a:gd name="connsiteY12" fmla="*/ 2636322 h 2688653"/>
              <a:gd name="connsiteX13" fmla="*/ 5079555 w 5756448"/>
              <a:gd name="connsiteY13" fmla="*/ 2149433 h 2688653"/>
              <a:gd name="connsiteX14" fmla="*/ 4782672 w 5756448"/>
              <a:gd name="connsiteY14" fmla="*/ 1733797 h 2688653"/>
              <a:gd name="connsiteX15" fmla="*/ 4568916 w 5756448"/>
              <a:gd name="connsiteY15" fmla="*/ 1270659 h 2688653"/>
              <a:gd name="connsiteX16" fmla="*/ 4687669 w 5756448"/>
              <a:gd name="connsiteY16" fmla="*/ 890649 h 2688653"/>
              <a:gd name="connsiteX17" fmla="*/ 5530817 w 5756448"/>
              <a:gd name="connsiteY17" fmla="*/ 154379 h 2688653"/>
              <a:gd name="connsiteX18" fmla="*/ 5756448 w 5756448"/>
              <a:gd name="connsiteY18" fmla="*/ 0 h 268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56448" h="2688653">
                <a:moveTo>
                  <a:pt x="20667" y="11875"/>
                </a:moveTo>
                <a:cubicBezTo>
                  <a:pt x="306664" y="190005"/>
                  <a:pt x="592661" y="368135"/>
                  <a:pt x="816313" y="522514"/>
                </a:cubicBezTo>
                <a:cubicBezTo>
                  <a:pt x="1039965" y="676893"/>
                  <a:pt x="1303201" y="773875"/>
                  <a:pt x="1362578" y="938150"/>
                </a:cubicBezTo>
                <a:cubicBezTo>
                  <a:pt x="1421955" y="1102425"/>
                  <a:pt x="1396225" y="1274618"/>
                  <a:pt x="1172573" y="1508166"/>
                </a:cubicBezTo>
                <a:cubicBezTo>
                  <a:pt x="948921" y="1741714"/>
                  <a:pt x="133483" y="2212769"/>
                  <a:pt x="20667" y="2339439"/>
                </a:cubicBezTo>
                <a:cubicBezTo>
                  <a:pt x="-92149" y="2466109"/>
                  <a:pt x="283903" y="2347356"/>
                  <a:pt x="495680" y="2268187"/>
                </a:cubicBezTo>
                <a:cubicBezTo>
                  <a:pt x="707457" y="2189018"/>
                  <a:pt x="1010277" y="1997034"/>
                  <a:pt x="1291326" y="1864426"/>
                </a:cubicBezTo>
                <a:cubicBezTo>
                  <a:pt x="1572375" y="1731818"/>
                  <a:pt x="1839571" y="1541813"/>
                  <a:pt x="2181976" y="1472540"/>
                </a:cubicBezTo>
                <a:cubicBezTo>
                  <a:pt x="2524381" y="1403267"/>
                  <a:pt x="3033041" y="1417122"/>
                  <a:pt x="3345758" y="1448789"/>
                </a:cubicBezTo>
                <a:cubicBezTo>
                  <a:pt x="3658475" y="1480456"/>
                  <a:pt x="3832646" y="1522020"/>
                  <a:pt x="4058277" y="1662545"/>
                </a:cubicBezTo>
                <a:cubicBezTo>
                  <a:pt x="4283908" y="1803070"/>
                  <a:pt x="4503602" y="2129641"/>
                  <a:pt x="4699545" y="2291937"/>
                </a:cubicBezTo>
                <a:cubicBezTo>
                  <a:pt x="4895488" y="2454233"/>
                  <a:pt x="5125077" y="2578925"/>
                  <a:pt x="5233934" y="2636322"/>
                </a:cubicBezTo>
                <a:cubicBezTo>
                  <a:pt x="5342791" y="2693720"/>
                  <a:pt x="5378417" y="2717470"/>
                  <a:pt x="5352687" y="2636322"/>
                </a:cubicBezTo>
                <a:cubicBezTo>
                  <a:pt x="5326957" y="2555174"/>
                  <a:pt x="5174557" y="2299854"/>
                  <a:pt x="5079555" y="2149433"/>
                </a:cubicBezTo>
                <a:cubicBezTo>
                  <a:pt x="4984553" y="1999012"/>
                  <a:pt x="4867779" y="1880259"/>
                  <a:pt x="4782672" y="1733797"/>
                </a:cubicBezTo>
                <a:cubicBezTo>
                  <a:pt x="4697566" y="1587335"/>
                  <a:pt x="4584750" y="1411184"/>
                  <a:pt x="4568916" y="1270659"/>
                </a:cubicBezTo>
                <a:cubicBezTo>
                  <a:pt x="4553082" y="1130134"/>
                  <a:pt x="4527352" y="1076696"/>
                  <a:pt x="4687669" y="890649"/>
                </a:cubicBezTo>
                <a:cubicBezTo>
                  <a:pt x="4847986" y="704602"/>
                  <a:pt x="5352687" y="302820"/>
                  <a:pt x="5530817" y="154379"/>
                </a:cubicBezTo>
                <a:cubicBezTo>
                  <a:pt x="5708947" y="5938"/>
                  <a:pt x="5732697" y="2969"/>
                  <a:pt x="5756448" y="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ash"/>
          </a:ln>
          <a:effectLst>
            <a:outerShdw blurRad="50800" dist="165100" dir="1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286025" y="6263609"/>
            <a:ext cx="4937706" cy="68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20269" y="6167700"/>
            <a:ext cx="11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MT" pitchFamily="34" charset="0"/>
              </a:rPr>
              <a:t>III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3293" y="6172170"/>
            <a:ext cx="11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MT" pitchFamily="34" charset="0"/>
              </a:rPr>
              <a:t>II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7756" y="6072685"/>
            <a:ext cx="118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Ia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2219" y="6172170"/>
            <a:ext cx="11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Gill Sans MT" pitchFamily="34" charset="0"/>
              </a:rPr>
              <a:t>Ib</a:t>
            </a:r>
            <a:endParaRPr lang="en-US" sz="2400" dirty="0">
              <a:latin typeface="Gill Sans MT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03512" y="3070223"/>
            <a:ext cx="0" cy="907411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19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40" y="3886195"/>
            <a:ext cx="365756" cy="457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140703" y="3746800"/>
            <a:ext cx="4389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B424C"/>
                </a:solidFill>
                <a:latin typeface="Gill Sans MT" pitchFamily="34" charset="0"/>
              </a:rPr>
              <a:t>%</a:t>
            </a:r>
            <a:endParaRPr lang="en-US" sz="2400" dirty="0">
              <a:solidFill>
                <a:srgbClr val="3B424C"/>
              </a:solidFill>
              <a:latin typeface="Gill Sans MT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6519" y="940872"/>
            <a:ext cx="8925992" cy="6224027"/>
            <a:chOff x="126519" y="940872"/>
            <a:chExt cx="8925992" cy="622402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19" y="940872"/>
              <a:ext cx="8925992" cy="6224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1737391" y="1654737"/>
              <a:ext cx="4846267" cy="2688653"/>
            </a:xfrm>
            <a:custGeom>
              <a:avLst/>
              <a:gdLst>
                <a:gd name="connsiteX0" fmla="*/ 20667 w 5756448"/>
                <a:gd name="connsiteY0" fmla="*/ 11875 h 2688653"/>
                <a:gd name="connsiteX1" fmla="*/ 816313 w 5756448"/>
                <a:gd name="connsiteY1" fmla="*/ 522514 h 2688653"/>
                <a:gd name="connsiteX2" fmla="*/ 1362578 w 5756448"/>
                <a:gd name="connsiteY2" fmla="*/ 938150 h 2688653"/>
                <a:gd name="connsiteX3" fmla="*/ 1172573 w 5756448"/>
                <a:gd name="connsiteY3" fmla="*/ 1508166 h 2688653"/>
                <a:gd name="connsiteX4" fmla="*/ 20667 w 5756448"/>
                <a:gd name="connsiteY4" fmla="*/ 2339439 h 2688653"/>
                <a:gd name="connsiteX5" fmla="*/ 495680 w 5756448"/>
                <a:gd name="connsiteY5" fmla="*/ 2268187 h 2688653"/>
                <a:gd name="connsiteX6" fmla="*/ 1291326 w 5756448"/>
                <a:gd name="connsiteY6" fmla="*/ 1864426 h 2688653"/>
                <a:gd name="connsiteX7" fmla="*/ 2181976 w 5756448"/>
                <a:gd name="connsiteY7" fmla="*/ 1472540 h 2688653"/>
                <a:gd name="connsiteX8" fmla="*/ 3345758 w 5756448"/>
                <a:gd name="connsiteY8" fmla="*/ 1448789 h 2688653"/>
                <a:gd name="connsiteX9" fmla="*/ 4058277 w 5756448"/>
                <a:gd name="connsiteY9" fmla="*/ 1662545 h 2688653"/>
                <a:gd name="connsiteX10" fmla="*/ 4699545 w 5756448"/>
                <a:gd name="connsiteY10" fmla="*/ 2291937 h 2688653"/>
                <a:gd name="connsiteX11" fmla="*/ 5233934 w 5756448"/>
                <a:gd name="connsiteY11" fmla="*/ 2636322 h 2688653"/>
                <a:gd name="connsiteX12" fmla="*/ 5352687 w 5756448"/>
                <a:gd name="connsiteY12" fmla="*/ 2636322 h 2688653"/>
                <a:gd name="connsiteX13" fmla="*/ 5079555 w 5756448"/>
                <a:gd name="connsiteY13" fmla="*/ 2149433 h 2688653"/>
                <a:gd name="connsiteX14" fmla="*/ 4782672 w 5756448"/>
                <a:gd name="connsiteY14" fmla="*/ 1733797 h 2688653"/>
                <a:gd name="connsiteX15" fmla="*/ 4568916 w 5756448"/>
                <a:gd name="connsiteY15" fmla="*/ 1270659 h 2688653"/>
                <a:gd name="connsiteX16" fmla="*/ 4687669 w 5756448"/>
                <a:gd name="connsiteY16" fmla="*/ 890649 h 2688653"/>
                <a:gd name="connsiteX17" fmla="*/ 5530817 w 5756448"/>
                <a:gd name="connsiteY17" fmla="*/ 154379 h 2688653"/>
                <a:gd name="connsiteX18" fmla="*/ 5756448 w 5756448"/>
                <a:gd name="connsiteY18" fmla="*/ 0 h 2688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56448" h="2688653">
                  <a:moveTo>
                    <a:pt x="20667" y="11875"/>
                  </a:moveTo>
                  <a:cubicBezTo>
                    <a:pt x="306664" y="190005"/>
                    <a:pt x="592661" y="368135"/>
                    <a:pt x="816313" y="522514"/>
                  </a:cubicBezTo>
                  <a:cubicBezTo>
                    <a:pt x="1039965" y="676893"/>
                    <a:pt x="1303201" y="773875"/>
                    <a:pt x="1362578" y="938150"/>
                  </a:cubicBezTo>
                  <a:cubicBezTo>
                    <a:pt x="1421955" y="1102425"/>
                    <a:pt x="1396225" y="1274618"/>
                    <a:pt x="1172573" y="1508166"/>
                  </a:cubicBezTo>
                  <a:cubicBezTo>
                    <a:pt x="948921" y="1741714"/>
                    <a:pt x="133483" y="2212769"/>
                    <a:pt x="20667" y="2339439"/>
                  </a:cubicBezTo>
                  <a:cubicBezTo>
                    <a:pt x="-92149" y="2466109"/>
                    <a:pt x="283903" y="2347356"/>
                    <a:pt x="495680" y="2268187"/>
                  </a:cubicBezTo>
                  <a:cubicBezTo>
                    <a:pt x="707457" y="2189018"/>
                    <a:pt x="1010277" y="1997034"/>
                    <a:pt x="1291326" y="1864426"/>
                  </a:cubicBezTo>
                  <a:cubicBezTo>
                    <a:pt x="1572375" y="1731818"/>
                    <a:pt x="1839571" y="1541813"/>
                    <a:pt x="2181976" y="1472540"/>
                  </a:cubicBezTo>
                  <a:cubicBezTo>
                    <a:pt x="2524381" y="1403267"/>
                    <a:pt x="3033041" y="1417122"/>
                    <a:pt x="3345758" y="1448789"/>
                  </a:cubicBezTo>
                  <a:cubicBezTo>
                    <a:pt x="3658475" y="1480456"/>
                    <a:pt x="3832646" y="1522020"/>
                    <a:pt x="4058277" y="1662545"/>
                  </a:cubicBezTo>
                  <a:cubicBezTo>
                    <a:pt x="4283908" y="1803070"/>
                    <a:pt x="4503602" y="2129641"/>
                    <a:pt x="4699545" y="2291937"/>
                  </a:cubicBezTo>
                  <a:cubicBezTo>
                    <a:pt x="4895488" y="2454233"/>
                    <a:pt x="5125077" y="2578925"/>
                    <a:pt x="5233934" y="2636322"/>
                  </a:cubicBezTo>
                  <a:cubicBezTo>
                    <a:pt x="5342791" y="2693720"/>
                    <a:pt x="5378417" y="2717470"/>
                    <a:pt x="5352687" y="2636322"/>
                  </a:cubicBezTo>
                  <a:cubicBezTo>
                    <a:pt x="5326957" y="2555174"/>
                    <a:pt x="5174557" y="2299854"/>
                    <a:pt x="5079555" y="2149433"/>
                  </a:cubicBezTo>
                  <a:cubicBezTo>
                    <a:pt x="4984553" y="1999012"/>
                    <a:pt x="4867779" y="1880259"/>
                    <a:pt x="4782672" y="1733797"/>
                  </a:cubicBezTo>
                  <a:cubicBezTo>
                    <a:pt x="4697566" y="1587335"/>
                    <a:pt x="4584750" y="1411184"/>
                    <a:pt x="4568916" y="1270659"/>
                  </a:cubicBezTo>
                  <a:cubicBezTo>
                    <a:pt x="4553082" y="1130134"/>
                    <a:pt x="4527352" y="1076696"/>
                    <a:pt x="4687669" y="890649"/>
                  </a:cubicBezTo>
                  <a:cubicBezTo>
                    <a:pt x="4847986" y="704602"/>
                    <a:pt x="5352687" y="302820"/>
                    <a:pt x="5530817" y="154379"/>
                  </a:cubicBezTo>
                  <a:cubicBezTo>
                    <a:pt x="5708947" y="5938"/>
                    <a:pt x="5732697" y="2969"/>
                    <a:pt x="5756448" y="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ash"/>
            </a:ln>
            <a:effectLst>
              <a:outerShdw blurRad="50800" dist="165100" dir="16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2377464" y="6263609"/>
            <a:ext cx="4846267" cy="274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83293" y="6172170"/>
            <a:ext cx="11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ill Sans MT" pitchFamily="34" charset="0"/>
              </a:rPr>
              <a:t>II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219" y="6172170"/>
            <a:ext cx="11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Gill Sans MT" pitchFamily="34" charset="0"/>
              </a:rPr>
              <a:t>Ib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20269" y="6072685"/>
            <a:ext cx="118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III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7756" y="6172170"/>
            <a:ext cx="118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Gill Sans MT" pitchFamily="34" charset="0"/>
              </a:rPr>
              <a:t>Ia</a:t>
            </a:r>
            <a:endParaRPr lang="en-US" sz="2400" dirty="0">
              <a:latin typeface="Gill Sans MT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68903" y="2999063"/>
            <a:ext cx="1" cy="1161449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511" y="116632"/>
            <a:ext cx="9107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In region </a:t>
            </a:r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III, the </a:t>
            </a:r>
            <a:r>
              <a:rPr lang="en-US" sz="3600" dirty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percentage of </a:t>
            </a:r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folds</a:t>
            </a:r>
            <a:endParaRPr lang="en-US" sz="3600" dirty="0">
              <a:solidFill>
                <a:srgbClr val="3B42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  <a:p>
            <a:pPr algn="ctr"/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associated </a:t>
            </a:r>
            <a:r>
              <a:rPr lang="en-US" sz="3600" dirty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with convective storms is </a:t>
            </a:r>
            <a:r>
              <a:rPr lang="en-US" sz="3600" dirty="0" smtClean="0">
                <a:solidFill>
                  <a:srgbClr val="3B42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33%</a:t>
            </a:r>
            <a:endParaRPr lang="en-GB" sz="3600" dirty="0">
              <a:solidFill>
                <a:srgbClr val="3B42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23528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Gill Sans MT" pitchFamily="34" charset="0"/>
              </a:rPr>
              <a:t>References</a:t>
            </a:r>
            <a:endParaRPr lang="en-GB" dirty="0"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903486"/>
            <a:ext cx="87129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Gill Sans MT" pitchFamily="34" charset="0"/>
              </a:rPr>
              <a:t>Carr, F</a:t>
            </a:r>
            <a:r>
              <a:rPr lang="en-GB" sz="1400" dirty="0">
                <a:latin typeface="Gill Sans MT" pitchFamily="34" charset="0"/>
              </a:rPr>
              <a:t>. and J. Millard, 1985: A composite study of comma </a:t>
            </a:r>
            <a:r>
              <a:rPr lang="en-GB" sz="1400" dirty="0" smtClean="0">
                <a:latin typeface="Gill Sans MT" pitchFamily="34" charset="0"/>
              </a:rPr>
              <a:t>clouds </a:t>
            </a:r>
            <a:r>
              <a:rPr lang="en-GB" sz="1400" dirty="0">
                <a:latin typeface="Gill Sans MT" pitchFamily="34" charset="0"/>
              </a:rPr>
              <a:t>and their </a:t>
            </a:r>
            <a:r>
              <a:rPr lang="en-GB" sz="1400" dirty="0" smtClean="0">
                <a:latin typeface="Gill Sans MT" pitchFamily="34" charset="0"/>
              </a:rPr>
              <a:t>association with </a:t>
            </a:r>
            <a:r>
              <a:rPr lang="en-GB" sz="1400" dirty="0">
                <a:latin typeface="Gill Sans MT" pitchFamily="34" charset="0"/>
              </a:rPr>
              <a:t>severe weather over </a:t>
            </a:r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the </a:t>
            </a:r>
            <a:r>
              <a:rPr lang="en-GB" sz="1400" dirty="0">
                <a:latin typeface="Gill Sans MT" pitchFamily="34" charset="0"/>
              </a:rPr>
              <a:t>Great Plains. </a:t>
            </a:r>
            <a:r>
              <a:rPr lang="en-GB" sz="1400" i="1" dirty="0">
                <a:latin typeface="Gill Sans MT" pitchFamily="34" charset="0"/>
              </a:rPr>
              <a:t>Mon. Wea. Rev.</a:t>
            </a:r>
            <a:r>
              <a:rPr lang="en-GB" sz="1400" dirty="0">
                <a:latin typeface="Gill Sans MT" pitchFamily="34" charset="0"/>
              </a:rPr>
              <a:t>, </a:t>
            </a:r>
            <a:r>
              <a:rPr lang="en-GB" sz="1400" b="1" dirty="0">
                <a:latin typeface="Gill Sans MT" pitchFamily="34" charset="0"/>
              </a:rPr>
              <a:t>113</a:t>
            </a:r>
            <a:r>
              <a:rPr lang="en-GB" sz="1400" dirty="0">
                <a:latin typeface="Gill Sans MT" pitchFamily="34" charset="0"/>
              </a:rPr>
              <a:t>, 370–387</a:t>
            </a:r>
            <a:r>
              <a:rPr lang="en-GB" sz="1400" dirty="0" smtClean="0">
                <a:latin typeface="Gill Sans MT" pitchFamily="34" charset="0"/>
              </a:rPr>
              <a:t>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Danielsen</a:t>
            </a:r>
            <a:r>
              <a:rPr lang="en-GB" sz="1400" dirty="0">
                <a:latin typeface="Gill Sans MT" pitchFamily="34" charset="0"/>
              </a:rPr>
              <a:t>, E. F., 1964: Project Springfield Report. 97 pp. DASA 1517, </a:t>
            </a:r>
            <a:r>
              <a:rPr lang="en-GB" sz="1400" dirty="0" smtClean="0">
                <a:latin typeface="Gill Sans MT" pitchFamily="34" charset="0"/>
              </a:rPr>
              <a:t>Defence Atomic Support </a:t>
            </a:r>
            <a:r>
              <a:rPr lang="en-GB" sz="1400" dirty="0">
                <a:latin typeface="Gill Sans MT" pitchFamily="34" charset="0"/>
              </a:rPr>
              <a:t>Agency Rep., </a:t>
            </a:r>
            <a:r>
              <a:rPr lang="en-GB" sz="1400" dirty="0" smtClean="0">
                <a:latin typeface="Gill Sans MT" pitchFamily="34" charset="0"/>
              </a:rPr>
              <a:t>Washington D.C</a:t>
            </a:r>
            <a:r>
              <a:rPr lang="en-GB" sz="1400" dirty="0">
                <a:latin typeface="Gill Sans MT" pitchFamily="34" charset="0"/>
              </a:rPr>
              <a:t>. (USA).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Danielsen</a:t>
            </a:r>
            <a:r>
              <a:rPr lang="en-GB" sz="1400" dirty="0">
                <a:latin typeface="Gill Sans MT" pitchFamily="34" charset="0"/>
              </a:rPr>
              <a:t>, E. F., 1968: Stratospheric-tropospheric exchange based on radioactivity, </a:t>
            </a:r>
            <a:r>
              <a:rPr lang="en-GB" sz="1400" dirty="0" smtClean="0">
                <a:latin typeface="Gill Sans MT" pitchFamily="34" charset="0"/>
              </a:rPr>
              <a:t>ozone and </a:t>
            </a:r>
            <a:r>
              <a:rPr lang="en-GB" sz="1400" dirty="0">
                <a:latin typeface="Gill Sans MT" pitchFamily="34" charset="0"/>
              </a:rPr>
              <a:t>potential vorticity. </a:t>
            </a:r>
            <a:r>
              <a:rPr lang="en-GB" sz="1400" dirty="0" smtClean="0">
                <a:latin typeface="Gill Sans MT" pitchFamily="34" charset="0"/>
              </a:rPr>
              <a:t>             </a:t>
            </a:r>
            <a:r>
              <a:rPr lang="en-GB" sz="1400" i="1" dirty="0" smtClean="0">
                <a:latin typeface="Gill Sans MT" pitchFamily="34" charset="0"/>
              </a:rPr>
              <a:t>J</a:t>
            </a:r>
            <a:r>
              <a:rPr lang="en-GB" sz="1400" i="1" dirty="0">
                <a:latin typeface="Gill Sans MT" pitchFamily="34" charset="0"/>
              </a:rPr>
              <a:t>. Atmos. Sci.</a:t>
            </a:r>
            <a:r>
              <a:rPr lang="en-GB" sz="1400" dirty="0">
                <a:latin typeface="Gill Sans MT" pitchFamily="34" charset="0"/>
              </a:rPr>
              <a:t>, 25, 502–518</a:t>
            </a:r>
            <a:r>
              <a:rPr lang="en-GB" sz="1400" dirty="0" smtClean="0">
                <a:latin typeface="Gill Sans MT" pitchFamily="34" charset="0"/>
              </a:rPr>
              <a:t>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Gallus</a:t>
            </a:r>
            <a:r>
              <a:rPr lang="en-GB" sz="1400" dirty="0">
                <a:latin typeface="Gill Sans MT" pitchFamily="34" charset="0"/>
              </a:rPr>
              <a:t>, W. A., N. A. Snook, and E. V. Johnson, 2008: Spring and s</a:t>
            </a:r>
            <a:r>
              <a:rPr lang="en-GB" sz="1400" dirty="0" smtClean="0">
                <a:latin typeface="Gill Sans MT" pitchFamily="34" charset="0"/>
              </a:rPr>
              <a:t>ummer </a:t>
            </a:r>
            <a:r>
              <a:rPr lang="en-GB" sz="1400" dirty="0">
                <a:latin typeface="Gill Sans MT" pitchFamily="34" charset="0"/>
              </a:rPr>
              <a:t>s</a:t>
            </a:r>
            <a:r>
              <a:rPr lang="en-GB" sz="1400" dirty="0" smtClean="0">
                <a:latin typeface="Gill Sans MT" pitchFamily="34" charset="0"/>
              </a:rPr>
              <a:t>evere </a:t>
            </a:r>
            <a:r>
              <a:rPr lang="en-GB" sz="1400" dirty="0">
                <a:latin typeface="Gill Sans MT" pitchFamily="34" charset="0"/>
              </a:rPr>
              <a:t>w</a:t>
            </a:r>
            <a:r>
              <a:rPr lang="en-GB" sz="1400" dirty="0" smtClean="0">
                <a:latin typeface="Gill Sans MT" pitchFamily="34" charset="0"/>
              </a:rPr>
              <a:t>eather </a:t>
            </a:r>
            <a:r>
              <a:rPr lang="en-GB" sz="1400" dirty="0">
                <a:latin typeface="Gill Sans MT" pitchFamily="34" charset="0"/>
              </a:rPr>
              <a:t>r</a:t>
            </a:r>
            <a:r>
              <a:rPr lang="en-GB" sz="1400" dirty="0" smtClean="0">
                <a:latin typeface="Gill Sans MT" pitchFamily="34" charset="0"/>
              </a:rPr>
              <a:t>eports </a:t>
            </a:r>
            <a:r>
              <a:rPr lang="en-GB" sz="1400" dirty="0">
                <a:latin typeface="Gill Sans MT" pitchFamily="34" charset="0"/>
              </a:rPr>
              <a:t>over the </a:t>
            </a:r>
            <a:r>
              <a:rPr lang="en-GB" sz="1400" dirty="0" smtClean="0">
                <a:latin typeface="Gill Sans MT" pitchFamily="34" charset="0"/>
              </a:rPr>
              <a:t>Midwest </a:t>
            </a:r>
            <a:r>
              <a:rPr lang="en-GB" sz="1400" dirty="0">
                <a:latin typeface="Gill Sans MT" pitchFamily="34" charset="0"/>
              </a:rPr>
              <a:t>as a </a:t>
            </a:r>
            <a:r>
              <a:rPr lang="en-GB" sz="1400" dirty="0" smtClean="0">
                <a:latin typeface="Gill Sans MT" pitchFamily="34" charset="0"/>
              </a:rPr>
              <a:t>function </a:t>
            </a:r>
            <a:r>
              <a:rPr lang="en-GB" sz="1400" dirty="0">
                <a:latin typeface="Gill Sans MT" pitchFamily="34" charset="0"/>
              </a:rPr>
              <a:t>of </a:t>
            </a:r>
            <a:r>
              <a:rPr lang="en-GB" sz="1400" dirty="0" smtClean="0">
                <a:latin typeface="Gill Sans MT" pitchFamily="34" charset="0"/>
              </a:rPr>
              <a:t>convective </a:t>
            </a:r>
            <a:r>
              <a:rPr lang="en-GB" sz="1400" dirty="0">
                <a:latin typeface="Gill Sans MT" pitchFamily="34" charset="0"/>
              </a:rPr>
              <a:t>m</a:t>
            </a:r>
            <a:r>
              <a:rPr lang="en-GB" sz="1400" dirty="0" smtClean="0">
                <a:latin typeface="Gill Sans MT" pitchFamily="34" charset="0"/>
              </a:rPr>
              <a:t>ode:  </a:t>
            </a:r>
            <a:r>
              <a:rPr lang="en-GB" sz="1400" dirty="0">
                <a:latin typeface="Gill Sans MT" pitchFamily="34" charset="0"/>
              </a:rPr>
              <a:t>A</a:t>
            </a:r>
            <a:r>
              <a:rPr lang="en-GB" sz="1400" dirty="0" smtClean="0">
                <a:latin typeface="Gill Sans MT" pitchFamily="34" charset="0"/>
              </a:rPr>
              <a:t> </a:t>
            </a:r>
            <a:r>
              <a:rPr lang="en-GB" sz="1400" dirty="0">
                <a:latin typeface="Gill Sans MT" pitchFamily="34" charset="0"/>
              </a:rPr>
              <a:t>p</a:t>
            </a:r>
            <a:r>
              <a:rPr lang="en-GB" sz="1400" dirty="0" smtClean="0">
                <a:latin typeface="Gill Sans MT" pitchFamily="34" charset="0"/>
              </a:rPr>
              <a:t>reliminary </a:t>
            </a:r>
            <a:r>
              <a:rPr lang="en-GB" sz="1400" dirty="0">
                <a:latin typeface="Gill Sans MT" pitchFamily="34" charset="0"/>
              </a:rPr>
              <a:t>s</a:t>
            </a:r>
            <a:r>
              <a:rPr lang="en-GB" sz="1400" dirty="0" smtClean="0">
                <a:latin typeface="Gill Sans MT" pitchFamily="34" charset="0"/>
              </a:rPr>
              <a:t>tudy</a:t>
            </a:r>
            <a:r>
              <a:rPr lang="en-GB" sz="1400" dirty="0">
                <a:latin typeface="Gill Sans MT" pitchFamily="34" charset="0"/>
              </a:rPr>
              <a:t>. </a:t>
            </a:r>
            <a:r>
              <a:rPr lang="en-GB" sz="1400" i="1" dirty="0" smtClean="0">
                <a:latin typeface="Gill Sans MT" pitchFamily="34" charset="0"/>
              </a:rPr>
              <a:t>Wea. Forecasting</a:t>
            </a:r>
            <a:r>
              <a:rPr lang="en-GB" sz="1400" dirty="0">
                <a:latin typeface="Gill Sans MT" pitchFamily="34" charset="0"/>
              </a:rPr>
              <a:t>, 23, 101–113</a:t>
            </a:r>
            <a:r>
              <a:rPr lang="en-GB" sz="1400" dirty="0" smtClean="0">
                <a:latin typeface="Gill Sans MT" pitchFamily="34" charset="0"/>
              </a:rPr>
              <a:t>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Griffiths</a:t>
            </a:r>
            <a:r>
              <a:rPr lang="en-GB" sz="1400" dirty="0">
                <a:latin typeface="Gill Sans MT" pitchFamily="34" charset="0"/>
              </a:rPr>
              <a:t>, M., A. J. Thorpe, and K. A. Browning, 2000: Convective destabilization by </a:t>
            </a:r>
            <a:r>
              <a:rPr lang="en-GB" sz="1400" dirty="0" smtClean="0">
                <a:latin typeface="Gill Sans MT" pitchFamily="34" charset="0"/>
              </a:rPr>
              <a:t>a tropopause </a:t>
            </a:r>
            <a:r>
              <a:rPr lang="en-GB" sz="1400" dirty="0">
                <a:latin typeface="Gill Sans MT" pitchFamily="34" charset="0"/>
              </a:rPr>
              <a:t>fold diagnosed using potential-vorticity inversion. </a:t>
            </a:r>
            <a:r>
              <a:rPr lang="en-GB" sz="1400" i="1" dirty="0" smtClean="0">
                <a:latin typeface="Gill Sans MT" pitchFamily="34" charset="0"/>
              </a:rPr>
              <a:t>Quart. </a:t>
            </a:r>
            <a:r>
              <a:rPr lang="en-GB" sz="1400" i="1" dirty="0">
                <a:latin typeface="Gill Sans MT" pitchFamily="34" charset="0"/>
              </a:rPr>
              <a:t>J. Roy. </a:t>
            </a:r>
            <a:r>
              <a:rPr lang="en-GB" sz="1400" i="1" dirty="0" smtClean="0">
                <a:latin typeface="Gill Sans MT" pitchFamily="34" charset="0"/>
              </a:rPr>
              <a:t>Meteor. </a:t>
            </a:r>
            <a:r>
              <a:rPr lang="en-GB" sz="1400" i="1" dirty="0">
                <a:latin typeface="Gill Sans MT" pitchFamily="34" charset="0"/>
              </a:rPr>
              <a:t>Soc</a:t>
            </a:r>
            <a:r>
              <a:rPr lang="en-GB" sz="1400" i="1" dirty="0" smtClean="0">
                <a:latin typeface="Gill Sans MT" pitchFamily="34" charset="0"/>
              </a:rPr>
              <a:t>.</a:t>
            </a:r>
            <a:r>
              <a:rPr lang="en-GB" sz="1400" dirty="0" smtClean="0">
                <a:latin typeface="Gill Sans MT" pitchFamily="34" charset="0"/>
              </a:rPr>
              <a:t>,126</a:t>
            </a:r>
            <a:r>
              <a:rPr lang="en-GB" sz="1400" dirty="0">
                <a:latin typeface="Gill Sans MT" pitchFamily="34" charset="0"/>
              </a:rPr>
              <a:t>, 125–144</a:t>
            </a:r>
            <a:r>
              <a:rPr lang="en-GB" sz="1400" dirty="0" smtClean="0">
                <a:latin typeface="Gill Sans MT" pitchFamily="34" charset="0"/>
              </a:rPr>
              <a:t>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Johns</a:t>
            </a:r>
            <a:r>
              <a:rPr lang="en-GB" sz="1400" dirty="0">
                <a:latin typeface="Gill Sans MT" pitchFamily="34" charset="0"/>
              </a:rPr>
              <a:t>, R., 1982: A synoptic climatology of northwest flow severe weather outbreaks. Part </a:t>
            </a:r>
            <a:r>
              <a:rPr lang="en-GB" sz="1400" dirty="0" smtClean="0">
                <a:latin typeface="Gill Sans MT" pitchFamily="34" charset="0"/>
              </a:rPr>
              <a:t>I: </a:t>
            </a:r>
            <a:r>
              <a:rPr lang="en-GB" sz="1400" dirty="0">
                <a:latin typeface="Gill Sans MT" pitchFamily="34" charset="0"/>
              </a:rPr>
              <a:t>Nature and </a:t>
            </a:r>
            <a:r>
              <a:rPr lang="en-GB" sz="1400" dirty="0" smtClean="0">
                <a:latin typeface="Gill Sans MT" pitchFamily="34" charset="0"/>
              </a:rPr>
              <a:t>signiﬁcance</a:t>
            </a:r>
            <a:r>
              <a:rPr lang="en-GB" sz="1400" dirty="0">
                <a:latin typeface="Gill Sans MT" pitchFamily="34" charset="0"/>
              </a:rPr>
              <a:t>. </a:t>
            </a:r>
            <a:endParaRPr lang="en-GB" sz="1400" dirty="0" smtClean="0">
              <a:latin typeface="Gill Sans MT" pitchFamily="34" charset="0"/>
            </a:endParaRPr>
          </a:p>
          <a:p>
            <a:r>
              <a:rPr lang="en-GB" sz="1400" i="1" dirty="0" smtClean="0">
                <a:latin typeface="Gill Sans MT" pitchFamily="34" charset="0"/>
              </a:rPr>
              <a:t>Mon</a:t>
            </a:r>
            <a:r>
              <a:rPr lang="en-GB" sz="1400" i="1" dirty="0">
                <a:latin typeface="Gill Sans MT" pitchFamily="34" charset="0"/>
              </a:rPr>
              <a:t>. Wea. Rev.</a:t>
            </a:r>
            <a:r>
              <a:rPr lang="en-GB" sz="1400" dirty="0">
                <a:latin typeface="Gill Sans MT" pitchFamily="34" charset="0"/>
              </a:rPr>
              <a:t>, 110, 1653–1663</a:t>
            </a:r>
            <a:r>
              <a:rPr lang="en-GB" sz="1400" dirty="0" smtClean="0">
                <a:latin typeface="Gill Sans MT" pitchFamily="34" charset="0"/>
              </a:rPr>
              <a:t>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Johns</a:t>
            </a:r>
            <a:r>
              <a:rPr lang="en-GB" sz="1400" dirty="0">
                <a:latin typeface="Gill Sans MT" pitchFamily="34" charset="0"/>
              </a:rPr>
              <a:t>, R., 1984: A synoptic climatology of northwest flow severe weather outbreaks. </a:t>
            </a:r>
            <a:r>
              <a:rPr lang="en-GB" sz="1400" dirty="0" smtClean="0">
                <a:latin typeface="Gill Sans MT" pitchFamily="34" charset="0"/>
              </a:rPr>
              <a:t>Part II</a:t>
            </a:r>
            <a:r>
              <a:rPr lang="en-GB" sz="1400" dirty="0">
                <a:latin typeface="Gill Sans MT" pitchFamily="34" charset="0"/>
              </a:rPr>
              <a:t>: Meteorological p</a:t>
            </a:r>
            <a:r>
              <a:rPr lang="en-GB" sz="1400" dirty="0" smtClean="0">
                <a:latin typeface="Gill Sans MT" pitchFamily="34" charset="0"/>
              </a:rPr>
              <a:t>arameters </a:t>
            </a:r>
            <a:r>
              <a:rPr lang="en-GB" sz="1400" dirty="0">
                <a:latin typeface="Gill Sans MT" pitchFamily="34" charset="0"/>
              </a:rPr>
              <a:t>and synoptic patterns. </a:t>
            </a:r>
            <a:r>
              <a:rPr lang="en-GB" sz="1400" i="1" dirty="0">
                <a:latin typeface="Gill Sans MT" pitchFamily="34" charset="0"/>
              </a:rPr>
              <a:t>Mon. Wea. Rev.</a:t>
            </a:r>
            <a:r>
              <a:rPr lang="en-GB" sz="1400" dirty="0">
                <a:latin typeface="Gill Sans MT" pitchFamily="34" charset="0"/>
              </a:rPr>
              <a:t>, 112, 449–464</a:t>
            </a:r>
            <a:r>
              <a:rPr lang="en-GB" sz="1400" dirty="0" smtClean="0">
                <a:latin typeface="Gill Sans MT" pitchFamily="34" charset="0"/>
              </a:rPr>
              <a:t>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Russell</a:t>
            </a:r>
            <a:r>
              <a:rPr lang="en-GB" sz="1400" dirty="0">
                <a:latin typeface="Gill Sans MT" pitchFamily="34" charset="0"/>
              </a:rPr>
              <a:t>, A., G. Vaughan, E. G. Norton, C. J. Morcrette, K. A. Browning, and A. M. </a:t>
            </a:r>
            <a:r>
              <a:rPr lang="en-GB" sz="1400" dirty="0" smtClean="0">
                <a:latin typeface="Gill Sans MT" pitchFamily="34" charset="0"/>
              </a:rPr>
              <a:t>Blyth,  </a:t>
            </a:r>
            <a:r>
              <a:rPr lang="en-GB" sz="1400" dirty="0">
                <a:latin typeface="Gill Sans MT" pitchFamily="34" charset="0"/>
              </a:rPr>
              <a:t>2008: Convective inhibition beneath an upper-level PV anomaly. </a:t>
            </a:r>
            <a:r>
              <a:rPr lang="en-GB" sz="1400" i="1" dirty="0">
                <a:latin typeface="Gill Sans MT" pitchFamily="34" charset="0"/>
              </a:rPr>
              <a:t>Quart. J. Roy. </a:t>
            </a:r>
            <a:r>
              <a:rPr lang="en-GB" sz="1400" i="1" dirty="0" smtClean="0">
                <a:latin typeface="Gill Sans MT" pitchFamily="34" charset="0"/>
              </a:rPr>
              <a:t>Meteor. Soc.</a:t>
            </a:r>
            <a:r>
              <a:rPr lang="en-GB" sz="1400" dirty="0" smtClean="0">
                <a:latin typeface="Gill Sans MT" pitchFamily="34" charset="0"/>
              </a:rPr>
              <a:t>, </a:t>
            </a:r>
            <a:r>
              <a:rPr lang="en-GB" sz="1400" dirty="0">
                <a:latin typeface="Gill Sans MT" pitchFamily="34" charset="0"/>
              </a:rPr>
              <a:t>134, 371–383.</a:t>
            </a:r>
          </a:p>
          <a:p>
            <a:endParaRPr lang="en-GB" sz="1400" dirty="0" smtClean="0">
              <a:latin typeface="Gill Sans MT" pitchFamily="34" charset="0"/>
            </a:endParaRPr>
          </a:p>
          <a:p>
            <a:r>
              <a:rPr lang="en-GB" sz="1400" dirty="0" smtClean="0">
                <a:latin typeface="Gill Sans MT" pitchFamily="34" charset="0"/>
              </a:rPr>
              <a:t>Russell</a:t>
            </a:r>
            <a:r>
              <a:rPr lang="en-GB" sz="1400" dirty="0">
                <a:latin typeface="Gill Sans MT" pitchFamily="34" charset="0"/>
              </a:rPr>
              <a:t>, A., G. Vaughan, E. G. Norton, H. M. A. Ricketts, C. J. Morcrette, T. J. </a:t>
            </a:r>
            <a:r>
              <a:rPr lang="en-GB" sz="1400" dirty="0" smtClean="0">
                <a:latin typeface="Gill Sans MT" pitchFamily="34" charset="0"/>
              </a:rPr>
              <a:t>Hewison, K</a:t>
            </a:r>
            <a:r>
              <a:rPr lang="en-GB" sz="1400" dirty="0">
                <a:latin typeface="Gill Sans MT" pitchFamily="34" charset="0"/>
              </a:rPr>
              <a:t>. A. Browning, and A. M. </a:t>
            </a:r>
            <a:r>
              <a:rPr lang="en-GB" sz="1400" dirty="0" smtClean="0">
                <a:latin typeface="Gill Sans MT" pitchFamily="34" charset="0"/>
              </a:rPr>
              <a:t>Blyth  2009</a:t>
            </a:r>
            <a:r>
              <a:rPr lang="en-GB" sz="1400" dirty="0">
                <a:latin typeface="Gill Sans MT" pitchFamily="34" charset="0"/>
              </a:rPr>
              <a:t>: Convection forced by a descending dry layer </a:t>
            </a:r>
            <a:r>
              <a:rPr lang="en-GB" sz="1400" dirty="0" smtClean="0">
                <a:latin typeface="Gill Sans MT" pitchFamily="34" charset="0"/>
              </a:rPr>
              <a:t>and low-level </a:t>
            </a:r>
            <a:r>
              <a:rPr lang="en-GB" sz="1400" dirty="0">
                <a:latin typeface="Gill Sans MT" pitchFamily="34" charset="0"/>
              </a:rPr>
              <a:t>moist convergence. </a:t>
            </a:r>
            <a:r>
              <a:rPr lang="en-GB" sz="1400" i="1" dirty="0">
                <a:latin typeface="Gill Sans MT" pitchFamily="34" charset="0"/>
              </a:rPr>
              <a:t>Tellus A</a:t>
            </a:r>
            <a:r>
              <a:rPr lang="en-GB" sz="1400" dirty="0">
                <a:latin typeface="Gill Sans MT" pitchFamily="34" charset="0"/>
              </a:rPr>
              <a:t>, 61, 250–263.</a:t>
            </a:r>
          </a:p>
        </p:txBody>
      </p:sp>
    </p:spTree>
    <p:extLst>
      <p:ext uri="{BB962C8B-B14F-4D97-AF65-F5344CB8AC3E}">
        <p14:creationId xmlns:p14="http://schemas.microsoft.com/office/powerpoint/2010/main" val="333422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Simple picture: upper-level PV maximum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 l="3502" t="2650" r="3502" b="4602"/>
          <a:stretch>
            <a:fillRect/>
          </a:stretch>
        </p:blipFill>
        <p:spPr bwMode="auto">
          <a:xfrm>
            <a:off x="153988" y="1758950"/>
            <a:ext cx="8769350" cy="4222750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274991" y="6553200"/>
            <a:ext cx="2841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i="1" dirty="0">
                <a:latin typeface="Gill Sans MT" pitchFamily="34" charset="0"/>
              </a:rPr>
              <a:t>After Hoskins et </a:t>
            </a:r>
            <a:r>
              <a:rPr lang="en-GB" sz="1400" i="1" dirty="0" smtClean="0">
                <a:latin typeface="Gill Sans MT" pitchFamily="34" charset="0"/>
              </a:rPr>
              <a:t>al.1985</a:t>
            </a:r>
            <a:endParaRPr lang="en-GB" sz="1400" i="1" dirty="0">
              <a:latin typeface="Gill Sans MT" pitchFamily="34" charset="0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3238500" y="2005013"/>
            <a:ext cx="2314575" cy="1377950"/>
          </a:xfrm>
          <a:prstGeom prst="rightArrow">
            <a:avLst>
              <a:gd name="adj1" fmla="val 50000"/>
              <a:gd name="adj2" fmla="val 41993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203848" y="2350621"/>
            <a:ext cx="22391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600" dirty="0">
                <a:latin typeface="Gill Sans MT" pitchFamily="34" charset="0"/>
              </a:rPr>
              <a:t>m</a:t>
            </a:r>
            <a:r>
              <a:rPr lang="en-GB" sz="3600" dirty="0" smtClean="0">
                <a:latin typeface="Gill Sans MT" pitchFamily="34" charset="0"/>
              </a:rPr>
              <a:t>otion</a:t>
            </a:r>
            <a:endParaRPr lang="en-GB" sz="3600" dirty="0">
              <a:latin typeface="Gill Sans MT" pitchFamily="34" charset="0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 flipV="1">
            <a:off x="5178425" y="4979988"/>
            <a:ext cx="749300" cy="2746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H="1" flipV="1">
            <a:off x="5497513" y="4527550"/>
            <a:ext cx="617537" cy="2540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 flipV="1">
            <a:off x="5772150" y="4186238"/>
            <a:ext cx="474663" cy="1762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H="1">
            <a:off x="2544763" y="4264025"/>
            <a:ext cx="539750" cy="1317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>
            <a:off x="2776538" y="4560888"/>
            <a:ext cx="561975" cy="16510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H="1">
            <a:off x="2963863" y="4868863"/>
            <a:ext cx="782637" cy="27622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635896" y="6021288"/>
            <a:ext cx="5419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Ascent ahead of upper-level PV maximum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 flipV="1">
            <a:off x="5321300" y="5221287"/>
            <a:ext cx="1266924" cy="904875"/>
          </a:xfrm>
          <a:prstGeom prst="line">
            <a:avLst/>
          </a:prstGeom>
          <a:noFill/>
          <a:ln w="15875">
            <a:solidFill>
              <a:srgbClr val="EC1B1B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539750" y="6015038"/>
            <a:ext cx="2517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Descent behind</a:t>
            </a: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2123728" y="5229200"/>
            <a:ext cx="1266924" cy="904875"/>
          </a:xfrm>
          <a:prstGeom prst="line">
            <a:avLst/>
          </a:prstGeom>
          <a:noFill/>
          <a:ln w="1587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Effect of lifting profile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7504" y="1340768"/>
            <a:ext cx="4427984" cy="5428454"/>
            <a:chOff x="107504" y="1430339"/>
            <a:chExt cx="4427984" cy="5428454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r="17680" b="43803"/>
            <a:stretch>
              <a:fillRect/>
            </a:stretch>
          </p:blipFill>
          <p:spPr bwMode="auto">
            <a:xfrm>
              <a:off x="107504" y="1430339"/>
              <a:ext cx="4427984" cy="5428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152" name="Text Box 8"/>
            <p:cNvSpPr txBox="1">
              <a:spLocks noChangeArrowheads="1"/>
            </p:cNvSpPr>
            <p:nvPr/>
          </p:nvSpPr>
          <p:spPr bwMode="auto">
            <a:xfrm>
              <a:off x="2997200" y="5927725"/>
              <a:ext cx="11890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dirty="0" smtClean="0">
                  <a:solidFill>
                    <a:srgbClr val="CC0000"/>
                  </a:solidFill>
                  <a:latin typeface="Gill Sans MT" pitchFamily="34" charset="0"/>
                </a:rPr>
                <a:t>Stable</a:t>
              </a:r>
              <a:endParaRPr lang="en-GB" sz="2400" dirty="0">
                <a:solidFill>
                  <a:srgbClr val="CC0000"/>
                </a:solidFill>
                <a:latin typeface="Gill Sans MT" pitchFamily="34" charset="0"/>
              </a:endParaRPr>
            </a:p>
          </p:txBody>
        </p:sp>
      </p:grp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6918325" y="5992813"/>
            <a:ext cx="1190625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4608512" y="1340768"/>
            <a:ext cx="4427984" cy="5427661"/>
            <a:chOff x="4716016" y="1430338"/>
            <a:chExt cx="4427984" cy="5427661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r="17325" b="43228"/>
            <a:stretch>
              <a:fillRect/>
            </a:stretch>
          </p:blipFill>
          <p:spPr bwMode="auto">
            <a:xfrm>
              <a:off x="4716016" y="1430338"/>
              <a:ext cx="4427984" cy="5427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155" name="Line 11"/>
            <p:cNvSpPr>
              <a:spLocks noChangeShapeType="1"/>
            </p:cNvSpPr>
            <p:nvPr/>
          </p:nvSpPr>
          <p:spPr bwMode="auto">
            <a:xfrm>
              <a:off x="6918325" y="5992813"/>
              <a:ext cx="1190625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157" name="Line 13"/>
            <p:cNvSpPr>
              <a:spLocks noChangeShapeType="1"/>
            </p:cNvSpPr>
            <p:nvPr/>
          </p:nvSpPr>
          <p:spPr bwMode="auto">
            <a:xfrm>
              <a:off x="7085013" y="5145088"/>
              <a:ext cx="1101725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6158" name="Text Box 14"/>
            <p:cNvSpPr txBox="1">
              <a:spLocks noChangeArrowheads="1"/>
            </p:cNvSpPr>
            <p:nvPr/>
          </p:nvSpPr>
          <p:spPr bwMode="auto">
            <a:xfrm>
              <a:off x="7040563" y="5199063"/>
              <a:ext cx="17065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CC0000"/>
                  </a:solidFill>
                  <a:latin typeface="Gill Sans MT" pitchFamily="34" charset="0"/>
                </a:rPr>
                <a:t>Convectively  unstable</a:t>
              </a:r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auto">
            <a:xfrm>
              <a:off x="6392863" y="5141913"/>
              <a:ext cx="354012" cy="842962"/>
            </a:xfrm>
            <a:custGeom>
              <a:avLst/>
              <a:gdLst/>
              <a:ahLst/>
              <a:cxnLst>
                <a:cxn ang="0">
                  <a:pos x="256" y="618"/>
                </a:cxn>
                <a:cxn ang="0">
                  <a:pos x="240" y="538"/>
                </a:cxn>
                <a:cxn ang="0">
                  <a:pos x="224" y="482"/>
                </a:cxn>
                <a:cxn ang="0">
                  <a:pos x="198" y="396"/>
                </a:cxn>
                <a:cxn ang="0">
                  <a:pos x="148" y="280"/>
                </a:cxn>
                <a:cxn ang="0">
                  <a:pos x="76" y="124"/>
                </a:cxn>
                <a:cxn ang="0">
                  <a:pos x="0" y="0"/>
                </a:cxn>
              </a:cxnLst>
              <a:rect l="0" t="0" r="r" b="b"/>
              <a:pathLst>
                <a:path w="256" h="618">
                  <a:moveTo>
                    <a:pt x="256" y="618"/>
                  </a:moveTo>
                  <a:lnTo>
                    <a:pt x="240" y="538"/>
                  </a:lnTo>
                  <a:lnTo>
                    <a:pt x="224" y="482"/>
                  </a:lnTo>
                  <a:lnTo>
                    <a:pt x="198" y="396"/>
                  </a:lnTo>
                  <a:lnTo>
                    <a:pt x="148" y="280"/>
                  </a:lnTo>
                  <a:lnTo>
                    <a:pt x="76" y="124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latin typeface="Gill Sans MT" pitchFamily="34" charset="0"/>
              </a:rPr>
              <a:t>  Upper-level </a:t>
            </a:r>
            <a:r>
              <a:rPr lang="en-GB" sz="2800" dirty="0">
                <a:latin typeface="Gill Sans MT" pitchFamily="34" charset="0"/>
              </a:rPr>
              <a:t>PV anomaly isn’t just a basin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738" y="1772816"/>
            <a:ext cx="6946900" cy="366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74738" y="5445224"/>
            <a:ext cx="6946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CC0000"/>
                </a:solidFill>
                <a:latin typeface="Gill Sans MT" pitchFamily="34" charset="0"/>
              </a:rPr>
              <a:t>Tropopause folds are </a:t>
            </a:r>
            <a:r>
              <a:rPr lang="en-GB" sz="2800" dirty="0" smtClean="0">
                <a:solidFill>
                  <a:srgbClr val="CC0000"/>
                </a:solidFill>
                <a:latin typeface="Gill Sans MT" pitchFamily="34" charset="0"/>
              </a:rPr>
              <a:t>dry</a:t>
            </a:r>
            <a:r>
              <a:rPr lang="en-GB" sz="2800" dirty="0">
                <a:solidFill>
                  <a:srgbClr val="CC0000"/>
                </a:solidFill>
                <a:latin typeface="Gill Sans MT" pitchFamily="34" charset="0"/>
              </a:rPr>
              <a:t>, stable layers extending into the troposphere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 flipV="1">
            <a:off x="4087813" y="4277965"/>
            <a:ext cx="858837" cy="13112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4957763" y="4487515"/>
            <a:ext cx="1189037" cy="11017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GB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056188" y="6565900"/>
            <a:ext cx="4087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i="1" dirty="0">
                <a:latin typeface="Gill Sans MT" pitchFamily="34" charset="0"/>
              </a:rPr>
              <a:t>After Mel Shapiro, in Hoskins et al (1985)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GB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Problems with simple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59271" y="5949280"/>
            <a:ext cx="79171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dirty="0">
                <a:solidFill>
                  <a:srgbClr val="EC1B1B"/>
                </a:solidFill>
                <a:latin typeface="Gill Sans MT" pitchFamily="34" charset="0"/>
              </a:rPr>
              <a:t>A moist profile becomes more stable if lifted!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Problems with simple model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7200" y="12687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GB" sz="2800" dirty="0" smtClean="0">
                <a:latin typeface="Gill Sans MT" pitchFamily="34" charset="0"/>
              </a:rPr>
              <a:t>  </a:t>
            </a:r>
            <a:r>
              <a:rPr lang="en-GB" sz="2800" dirty="0">
                <a:latin typeface="Gill Sans MT" pitchFamily="34" charset="0"/>
              </a:rPr>
              <a:t>Potential instability relies on dry air aloft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59271" y="1772816"/>
            <a:ext cx="3895725" cy="4210050"/>
            <a:chOff x="323528" y="2168525"/>
            <a:chExt cx="3895725" cy="4210050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t="2844" r="17490" b="43689"/>
            <a:stretch>
              <a:fillRect/>
            </a:stretch>
          </p:blipFill>
          <p:spPr bwMode="auto">
            <a:xfrm>
              <a:off x="323528" y="2168525"/>
              <a:ext cx="3895725" cy="4210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1775917" y="4935538"/>
              <a:ext cx="992188" cy="1046162"/>
            </a:xfrm>
            <a:prstGeom prst="ellipse">
              <a:avLst/>
            </a:prstGeom>
            <a:noFill/>
            <a:ln w="15875">
              <a:solidFill>
                <a:srgbClr val="CC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 cstate="print"/>
          <a:srcRect t="2975" r="17517" b="43573"/>
          <a:stretch>
            <a:fillRect/>
          </a:stretch>
        </p:blipFill>
        <p:spPr bwMode="auto">
          <a:xfrm>
            <a:off x="4780731" y="1772816"/>
            <a:ext cx="3895725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6244108" y="4543078"/>
            <a:ext cx="992188" cy="1046162"/>
          </a:xfrm>
          <a:prstGeom prst="ellipse">
            <a:avLst/>
          </a:prstGeom>
          <a:noFill/>
          <a:ln w="15875">
            <a:solidFill>
              <a:srgbClr val="CC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3375" y="1957734"/>
            <a:ext cx="3543300" cy="39195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7127875" y="3879850"/>
            <a:ext cx="109538" cy="98425"/>
          </a:xfrm>
          <a:prstGeom prst="ellipse">
            <a:avLst/>
          </a:prstGeom>
          <a:solidFill>
            <a:srgbClr val="D1053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336480" y="5877272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Gill Sans MT" pitchFamily="34" charset="0"/>
              </a:rPr>
              <a:t>0215 1/3/09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Problems with simple model</a:t>
            </a:r>
            <a:endParaRPr lang="en-GB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" y="126876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>
                <a:latin typeface="Gill Sans MT" pitchFamily="34" charset="0"/>
              </a:rPr>
              <a:t>Ascending motion is in general slantwise</a:t>
            </a:r>
          </a:p>
        </p:txBody>
      </p:sp>
      <p:pic>
        <p:nvPicPr>
          <p:cNvPr id="11" name="Picture 2" descr="http://www2.wetter3.de/Archiv/GFS/2009030100_39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027298"/>
            <a:ext cx="5184576" cy="37779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5040313" y="1133872"/>
            <a:ext cx="3789362" cy="1143000"/>
          </a:xfrm>
        </p:spPr>
        <p:txBody>
          <a:bodyPr>
            <a:noAutofit/>
          </a:bodyPr>
          <a:lstStyle/>
          <a:p>
            <a:r>
              <a:rPr lang="en-GB" sz="4000" dirty="0">
                <a:latin typeface="Gill Sans MT" pitchFamily="34" charset="0"/>
              </a:rPr>
              <a:t>Convection isn’t always at the leading edge of the PV anomaly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/>
          <a:srcRect t="64389" r="32552"/>
          <a:stretch>
            <a:fillRect/>
          </a:stretch>
        </p:blipFill>
        <p:spPr bwMode="auto">
          <a:xfrm>
            <a:off x="217488" y="3646488"/>
            <a:ext cx="3289300" cy="305276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print"/>
          <a:srcRect t="64389" r="32324"/>
          <a:stretch>
            <a:fillRect/>
          </a:stretch>
        </p:blipFill>
        <p:spPr bwMode="auto">
          <a:xfrm>
            <a:off x="3851275" y="3638550"/>
            <a:ext cx="3300413" cy="305276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7337425" y="4065588"/>
            <a:ext cx="1597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D105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Leading Edge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>
            <a:off x="6565900" y="4329113"/>
            <a:ext cx="771525" cy="1266825"/>
          </a:xfrm>
          <a:prstGeom prst="line">
            <a:avLst/>
          </a:prstGeom>
          <a:noFill/>
          <a:ln w="28575">
            <a:solidFill>
              <a:srgbClr val="D1053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7337424" y="5740400"/>
            <a:ext cx="20591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Beneath anomaly</a:t>
            </a: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 flipV="1">
            <a:off x="5761038" y="5729288"/>
            <a:ext cx="1531937" cy="142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715963" y="3767138"/>
            <a:ext cx="2357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FF00"/>
                </a:solidFill>
                <a:latin typeface="Gill Sans MT" pitchFamily="34" charset="0"/>
              </a:rPr>
              <a:t>AVHRR Vis image</a:t>
            </a:r>
            <a:r>
              <a:rPr lang="en-GB" dirty="0">
                <a:solidFill>
                  <a:schemeClr val="accent1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479925" y="3740150"/>
            <a:ext cx="23574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solidFill>
                  <a:srgbClr val="FFFF00"/>
                </a:solidFill>
                <a:latin typeface="Gill Sans MT" pitchFamily="34" charset="0"/>
              </a:rPr>
              <a:t>AVHRR IR image</a:t>
            </a:r>
            <a:r>
              <a:rPr lang="en-GB" dirty="0">
                <a:solidFill>
                  <a:schemeClr val="accent1"/>
                </a:solidFill>
                <a:latin typeface="Gill Sans MT" pitchFamily="34" charset="0"/>
              </a:rPr>
              <a:t> 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595313" y="330200"/>
            <a:ext cx="2754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</a:rPr>
              <a:t>315K PV 2/3/09</a:t>
            </a:r>
          </a:p>
        </p:txBody>
      </p:sp>
      <p:pic>
        <p:nvPicPr>
          <p:cNvPr id="4098" name="Picture 2" descr="http://www2.wetter3.de/Archiv/GFS/2009030212_3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136487"/>
            <a:ext cx="4716016" cy="343652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1031</Words>
  <Application>Microsoft Office PowerPoint</Application>
  <PresentationFormat>On-screen Show (4:3)</PresentationFormat>
  <Paragraphs>208</Paragraphs>
  <Slides>38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Simple picture: upper-level PV maximum</vt:lpstr>
      <vt:lpstr>Effect of lifting profile</vt:lpstr>
      <vt:lpstr>Problems with simple model</vt:lpstr>
      <vt:lpstr>PowerPoint Presentation</vt:lpstr>
      <vt:lpstr>PowerPoint Presentation</vt:lpstr>
      <vt:lpstr>Convection isn’t always at the leading edge of the PV anomaly</vt:lpstr>
      <vt:lpstr>Tropopause folds can cap convection</vt:lpstr>
      <vt:lpstr>Dry intrusions can release convection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tropopause folds promoting or suppressing convection</dc:title>
  <dc:creator>Bogdan Antonescu</dc:creator>
  <cp:lastModifiedBy>Bogdan Antonescu</cp:lastModifiedBy>
  <cp:revision>61</cp:revision>
  <dcterms:created xsi:type="dcterms:W3CDTF">2012-05-22T13:45:46Z</dcterms:created>
  <dcterms:modified xsi:type="dcterms:W3CDTF">2012-05-24T13:06:15Z</dcterms:modified>
</cp:coreProperties>
</file>