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7"/>
  </p:notesMasterIdLst>
  <p:sldIdLst>
    <p:sldId id="256" r:id="rId2"/>
    <p:sldId id="392" r:id="rId3"/>
    <p:sldId id="257" r:id="rId4"/>
    <p:sldId id="258" r:id="rId5"/>
    <p:sldId id="343" r:id="rId6"/>
    <p:sldId id="344" r:id="rId7"/>
    <p:sldId id="263" r:id="rId8"/>
    <p:sldId id="342" r:id="rId9"/>
    <p:sldId id="302" r:id="rId10"/>
    <p:sldId id="375" r:id="rId11"/>
    <p:sldId id="376" r:id="rId12"/>
    <p:sldId id="310" r:id="rId13"/>
    <p:sldId id="317" r:id="rId14"/>
    <p:sldId id="377" r:id="rId15"/>
    <p:sldId id="378" r:id="rId16"/>
    <p:sldId id="380" r:id="rId17"/>
    <p:sldId id="381" r:id="rId18"/>
    <p:sldId id="383" r:id="rId19"/>
    <p:sldId id="382" r:id="rId20"/>
    <p:sldId id="385" r:id="rId21"/>
    <p:sldId id="387" r:id="rId22"/>
    <p:sldId id="388" r:id="rId23"/>
    <p:sldId id="390" r:id="rId24"/>
    <p:sldId id="384" r:id="rId25"/>
    <p:sldId id="295" r:id="rId2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742950" indent="-285750" algn="l" defTabSz="449263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1143000" indent="-228600" algn="l" defTabSz="449263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600200" indent="-228600" algn="l" defTabSz="449263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2057400" indent="-228600" algn="l" defTabSz="449263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245199"/>
    <a:srgbClr val="000000"/>
    <a:srgbClr val="00FF00"/>
    <a:srgbClr val="0080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6" autoAdjust="0"/>
    <p:restoredTop sz="94660"/>
  </p:normalViewPr>
  <p:slideViewPr>
    <p:cSldViewPr>
      <p:cViewPr varScale="1">
        <p:scale>
          <a:sx n="103" d="100"/>
          <a:sy n="103" d="100"/>
        </p:scale>
        <p:origin x="-1356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oslo\grupper\met\VNN\Meteorolog\Polare%20Lavtrykk\Registreringer\Nokkel%20data%201999-201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nb-NO"/>
              <a:t>Monthly distribution 2000-2011</a:t>
            </a:r>
          </a:p>
        </c:rich>
      </c:tx>
      <c:layout>
        <c:manualLayout>
          <c:xMode val="edge"/>
          <c:yMode val="edge"/>
          <c:x val="0.29851894030560433"/>
          <c:y val="8.066283793733702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1258327667703324E-2"/>
          <c:y val="0.20967796979473757"/>
          <c:w val="0.91556365406053886"/>
          <c:h val="0.6801093122829308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333399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'Monthly frq 2011'!$B$5:$B$13</c:f>
              <c:strCache>
                <c:ptCount val="9"/>
                <c:pt idx="0">
                  <c:v>Sept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</c:strCache>
            </c:strRef>
          </c:cat>
          <c:val>
            <c:numRef>
              <c:f>'Monthly frq 2011'!$P$5:$P$13</c:f>
              <c:numCache>
                <c:formatCode>General</c:formatCode>
                <c:ptCount val="9"/>
                <c:pt idx="0">
                  <c:v>1</c:v>
                </c:pt>
                <c:pt idx="1">
                  <c:v>7</c:v>
                </c:pt>
                <c:pt idx="2">
                  <c:v>21</c:v>
                </c:pt>
                <c:pt idx="3">
                  <c:v>14</c:v>
                </c:pt>
                <c:pt idx="4">
                  <c:v>33</c:v>
                </c:pt>
                <c:pt idx="5">
                  <c:v>23</c:v>
                </c:pt>
                <c:pt idx="6">
                  <c:v>42</c:v>
                </c:pt>
                <c:pt idx="7">
                  <c:v>12</c:v>
                </c:pt>
                <c:pt idx="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887936"/>
        <c:axId val="46817856"/>
      </c:barChart>
      <c:catAx>
        <c:axId val="70887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b-NO"/>
          </a:p>
        </c:txPr>
        <c:crossAx val="468178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681785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b-NO"/>
          </a:p>
        </c:txPr>
        <c:crossAx val="70887936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b-NO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b-NO" noProof="0" smtClean="0"/>
          </a:p>
        </p:txBody>
      </p:sp>
    </p:spTree>
    <p:extLst>
      <p:ext uri="{BB962C8B-B14F-4D97-AF65-F5344CB8AC3E}">
        <p14:creationId xmlns:p14="http://schemas.microsoft.com/office/powerpoint/2010/main" val="3125369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6F1AA19-2919-433F-9A5A-B43B5BC38BB5}" type="slidenum">
              <a:rPr lang="en-US"/>
              <a:pPr/>
              <a:t>22</a:t>
            </a:fld>
            <a:endParaRPr 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F4DE3E8-DCC1-4934-8930-9C2B59F277DC}" type="slidenum">
              <a:rPr lang="en-US"/>
              <a:pPr/>
              <a:t>23</a:t>
            </a:fld>
            <a:endParaRPr lang="en-US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5900"/>
          </a:xfrm>
          <a:noFill/>
        </p:spPr>
        <p:txBody>
          <a:bodyPr wrap="none" anchor="ctr"/>
          <a:lstStyle/>
          <a:p>
            <a:endParaRPr lang="nb-NO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nb-NO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nb-NO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C43736CB-4DC9-40A4-806C-5E359E77654A}" type="slidenum">
              <a:rPr lang="en-US"/>
              <a:pPr/>
              <a:t>20</a:t>
            </a:fld>
            <a:endParaRPr lang="en-US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EECCAE40-26DE-4078-8D05-59DFC2B87E62}" type="slidenum">
              <a:rPr lang="en-US"/>
              <a:pPr/>
              <a:t>21</a:t>
            </a:fld>
            <a:endParaRPr lang="en-US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231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6083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5976938" y="692150"/>
            <a:ext cx="1763712" cy="540385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92150"/>
            <a:ext cx="5138738" cy="540385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5220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92150"/>
            <a:ext cx="7054850" cy="10604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9058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tel, 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92150"/>
            <a:ext cx="7054850" cy="10604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451225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iagram 3"/>
          <p:cNvSpPr>
            <a:spLocks noGrp="1"/>
          </p:cNvSpPr>
          <p:nvPr>
            <p:ph type="chart" sz="half" idx="2"/>
          </p:nvPr>
        </p:nvSpPr>
        <p:spPr>
          <a:xfrm>
            <a:off x="4289425" y="1981200"/>
            <a:ext cx="3451225" cy="4114800"/>
          </a:xfrm>
        </p:spPr>
        <p:txBody>
          <a:bodyPr/>
          <a:lstStyle/>
          <a:p>
            <a:pPr lvl="0"/>
            <a:endParaRPr lang="nb-NO" noProof="0" smtClean="0"/>
          </a:p>
        </p:txBody>
      </p:sp>
    </p:spTree>
    <p:extLst>
      <p:ext uri="{BB962C8B-B14F-4D97-AF65-F5344CB8AC3E}">
        <p14:creationId xmlns:p14="http://schemas.microsoft.com/office/powerpoint/2010/main" val="3784564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92150"/>
            <a:ext cx="7054850" cy="10604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451225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289425" y="1981200"/>
            <a:ext cx="3451225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9360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92150"/>
            <a:ext cx="7054850" cy="10604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054850" cy="4114800"/>
          </a:xfrm>
        </p:spPr>
        <p:txBody>
          <a:bodyPr/>
          <a:lstStyle/>
          <a:p>
            <a:pPr lvl="0"/>
            <a:endParaRPr lang="nb-NO" noProof="0" smtClean="0"/>
          </a:p>
        </p:txBody>
      </p:sp>
    </p:spTree>
    <p:extLst>
      <p:ext uri="{BB962C8B-B14F-4D97-AF65-F5344CB8AC3E}">
        <p14:creationId xmlns:p14="http://schemas.microsoft.com/office/powerpoint/2010/main" val="342300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tel, tekst og utkl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57200" y="1604963"/>
            <a:ext cx="4035425" cy="45212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utklipp 3"/>
          <p:cNvSpPr>
            <a:spLocks noGrp="1"/>
          </p:cNvSpPr>
          <p:nvPr>
            <p:ph type="clipArt" sz="half" idx="2"/>
          </p:nvPr>
        </p:nvSpPr>
        <p:spPr>
          <a:xfrm>
            <a:off x="4645025" y="1604963"/>
            <a:ext cx="4037013" cy="4521200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758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384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3357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4512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289425" y="1981200"/>
            <a:ext cx="34512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65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293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01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4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6984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7047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6705600" y="6613525"/>
            <a:ext cx="2209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FontTx/>
              <a:buNone/>
            </a:pPr>
            <a:r>
              <a:rPr lang="nb-NO" altLang="nn-NO" sz="1000" i="1">
                <a:solidFill>
                  <a:srgbClr val="000000"/>
                </a:solidFill>
              </a:rPr>
              <a:t>Meteorologisk institutt</a:t>
            </a:r>
            <a:r>
              <a:rPr lang="nb-NO" altLang="nn-NO" sz="1000" i="1"/>
              <a:t> </a:t>
            </a:r>
            <a:r>
              <a:rPr lang="nb-NO" altLang="nn-NO" sz="1000" i="1">
                <a:solidFill>
                  <a:srgbClr val="FF3300"/>
                </a:solidFill>
              </a:rPr>
              <a:t>met.no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r="812"/>
          <a:stretch>
            <a:fillRect/>
          </a:stretch>
        </p:blipFill>
        <p:spPr bwMode="auto">
          <a:xfrm>
            <a:off x="0" y="0"/>
            <a:ext cx="91440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92150"/>
            <a:ext cx="70548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n-NO" smtClean="0"/>
              <a:t>Klikk for å redigere tittelstil i malen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0548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n-NO" smtClean="0"/>
              <a:t>Klikk for å redigere tekststiler i malen</a:t>
            </a:r>
          </a:p>
          <a:p>
            <a:pPr lvl="1"/>
            <a:r>
              <a:rPr lang="nb-NO" altLang="nn-NO" smtClean="0"/>
              <a:t>Andre nivå</a:t>
            </a:r>
          </a:p>
          <a:p>
            <a:pPr lvl="2"/>
            <a:r>
              <a:rPr lang="nb-NO" altLang="nn-NO" smtClean="0"/>
              <a:t>Tredje nivå</a:t>
            </a:r>
          </a:p>
          <a:p>
            <a:pPr lvl="3"/>
            <a:r>
              <a:rPr lang="nb-NO" altLang="nn-NO" smtClean="0"/>
              <a:t>Fjerde nivå</a:t>
            </a:r>
          </a:p>
          <a:p>
            <a:pPr lvl="4"/>
            <a:r>
              <a:rPr lang="nb-NO" altLang="nn-NO" smtClean="0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429000"/>
            <a:ext cx="6553200" cy="763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t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dirty="0" err="1" smtClean="0">
                <a:solidFill>
                  <a:srgbClr val="FFE733"/>
                </a:solidFill>
              </a:rPr>
              <a:t>Forecasting</a:t>
            </a:r>
            <a:r>
              <a:rPr lang="nb-NO" dirty="0" smtClean="0">
                <a:solidFill>
                  <a:srgbClr val="FFE733"/>
                </a:solidFill>
              </a:rPr>
              <a:t> Polar </a:t>
            </a:r>
            <a:r>
              <a:rPr lang="nb-NO" dirty="0" err="1" smtClean="0">
                <a:solidFill>
                  <a:srgbClr val="FFE733"/>
                </a:solidFill>
              </a:rPr>
              <a:t>Lows</a:t>
            </a:r>
            <a:endParaRPr lang="nb-NO" dirty="0" smtClean="0">
              <a:solidFill>
                <a:srgbClr val="FFE733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133600" y="4267200"/>
            <a:ext cx="6553200" cy="7000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indent="0" eaLnBrk="1" hangingPunct="1">
              <a:spcBef>
                <a:spcPts val="450"/>
              </a:spcBef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1800" dirty="0" smtClean="0">
                <a:solidFill>
                  <a:srgbClr val="FFFFFF"/>
                </a:solidFill>
              </a:rPr>
              <a:t>Gunnar Noer</a:t>
            </a:r>
          </a:p>
          <a:p>
            <a:pPr marL="0" indent="0" eaLnBrk="1" hangingPunct="1">
              <a:spcBef>
                <a:spcPts val="450"/>
              </a:spcBef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1800" dirty="0" smtClean="0">
                <a:solidFill>
                  <a:srgbClr val="FFFFFF"/>
                </a:solidFill>
              </a:rPr>
              <a:t>The Norwegian </a:t>
            </a:r>
            <a:r>
              <a:rPr lang="nb-NO" sz="1800" dirty="0" err="1" smtClean="0">
                <a:solidFill>
                  <a:srgbClr val="FFFFFF"/>
                </a:solidFill>
              </a:rPr>
              <a:t>Meteorological</a:t>
            </a:r>
            <a:r>
              <a:rPr lang="nb-NO" sz="1800" dirty="0" smtClean="0">
                <a:solidFill>
                  <a:srgbClr val="FFFFFF"/>
                </a:solidFill>
              </a:rPr>
              <a:t> </a:t>
            </a:r>
            <a:r>
              <a:rPr lang="nb-NO" sz="1800" dirty="0" err="1" smtClean="0">
                <a:solidFill>
                  <a:srgbClr val="FFFFFF"/>
                </a:solidFill>
              </a:rPr>
              <a:t>Institute</a:t>
            </a:r>
            <a:r>
              <a:rPr lang="nb-NO" sz="1800" dirty="0" smtClean="0">
                <a:solidFill>
                  <a:srgbClr val="FFFFFF"/>
                </a:solidFill>
              </a:rPr>
              <a:t> in Tromsø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5051" b="5127"/>
          <a:stretch/>
        </p:blipFill>
        <p:spPr>
          <a:xfrm>
            <a:off x="35496" y="44624"/>
            <a:ext cx="9064725" cy="5825263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23528" y="6140531"/>
            <a:ext cx="3600400" cy="463846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1750"/>
              </a:spcBef>
              <a:buSzPct val="100000"/>
              <a:buFontTx/>
              <a:buNone/>
            </a:pPr>
            <a:r>
              <a:rPr lang="en-US" dirty="0" smtClean="0">
                <a:solidFill>
                  <a:srgbClr val="245199"/>
                </a:solidFill>
              </a:rPr>
              <a:t>1. The cold air outbreak</a:t>
            </a:r>
            <a:endParaRPr lang="en-US" dirty="0">
              <a:solidFill>
                <a:srgbClr val="245199"/>
              </a:solidFill>
            </a:endParaRPr>
          </a:p>
        </p:txBody>
      </p:sp>
      <p:cxnSp>
        <p:nvCxnSpPr>
          <p:cNvPr id="14" name="Rett pil 13"/>
          <p:cNvCxnSpPr/>
          <p:nvPr/>
        </p:nvCxnSpPr>
        <p:spPr bwMode="auto">
          <a:xfrm>
            <a:off x="3779912" y="1340768"/>
            <a:ext cx="787946" cy="50405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Rett pil 15"/>
          <p:cNvCxnSpPr/>
          <p:nvPr/>
        </p:nvCxnSpPr>
        <p:spPr bwMode="auto">
          <a:xfrm flipH="1">
            <a:off x="1187624" y="1268760"/>
            <a:ext cx="1224136" cy="216024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195736" y="722453"/>
            <a:ext cx="1728192" cy="402291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1750"/>
              </a:spcBef>
              <a:buSzPct val="100000"/>
              <a:buFontTx/>
              <a:buNone/>
            </a:pPr>
            <a:r>
              <a:rPr lang="en-US" sz="2000" dirty="0" smtClean="0">
                <a:solidFill>
                  <a:srgbClr val="245199"/>
                </a:solidFill>
              </a:rPr>
              <a:t>Cloud streets</a:t>
            </a:r>
            <a:endParaRPr lang="en-US" sz="2000" dirty="0">
              <a:solidFill>
                <a:srgbClr val="2451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9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5051" b="5127"/>
          <a:stretch/>
        </p:blipFill>
        <p:spPr>
          <a:xfrm>
            <a:off x="35496" y="44624"/>
            <a:ext cx="9064725" cy="5825263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3528" y="6133506"/>
            <a:ext cx="3672408" cy="463846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1750"/>
              </a:spcBef>
              <a:buSzPct val="100000"/>
              <a:buFontTx/>
              <a:buNone/>
            </a:pPr>
            <a:r>
              <a:rPr lang="en-US" dirty="0">
                <a:solidFill>
                  <a:srgbClr val="245199"/>
                </a:solidFill>
              </a:rPr>
              <a:t>2</a:t>
            </a:r>
            <a:r>
              <a:rPr lang="en-US" dirty="0" smtClean="0">
                <a:solidFill>
                  <a:srgbClr val="245199"/>
                </a:solidFill>
              </a:rPr>
              <a:t>. Low level disturbances</a:t>
            </a:r>
            <a:endParaRPr lang="en-US" dirty="0">
              <a:solidFill>
                <a:srgbClr val="245199"/>
              </a:solidFill>
            </a:endParaRPr>
          </a:p>
        </p:txBody>
      </p:sp>
      <p:cxnSp>
        <p:nvCxnSpPr>
          <p:cNvPr id="5" name="Rett pil 4"/>
          <p:cNvCxnSpPr/>
          <p:nvPr/>
        </p:nvCxnSpPr>
        <p:spPr bwMode="auto">
          <a:xfrm>
            <a:off x="4788024" y="1772816"/>
            <a:ext cx="504056" cy="50405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Rett pil 6"/>
          <p:cNvCxnSpPr/>
          <p:nvPr/>
        </p:nvCxnSpPr>
        <p:spPr bwMode="auto">
          <a:xfrm flipH="1">
            <a:off x="2699792" y="3717032"/>
            <a:ext cx="252028" cy="36004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Rett pil 10"/>
          <p:cNvCxnSpPr/>
          <p:nvPr/>
        </p:nvCxnSpPr>
        <p:spPr bwMode="auto">
          <a:xfrm>
            <a:off x="6948264" y="1124744"/>
            <a:ext cx="576064" cy="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292080" y="722453"/>
            <a:ext cx="1656184" cy="371513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1750"/>
              </a:spcBef>
              <a:buSzPct val="100000"/>
              <a:buFontTx/>
              <a:buNone/>
            </a:pPr>
            <a:r>
              <a:rPr lang="en-US" sz="1800" dirty="0" smtClean="0">
                <a:solidFill>
                  <a:srgbClr val="245199"/>
                </a:solidFill>
              </a:rPr>
              <a:t>Old </a:t>
            </a:r>
            <a:r>
              <a:rPr lang="en-US" sz="1800" dirty="0" smtClean="0">
                <a:solidFill>
                  <a:srgbClr val="245199"/>
                </a:solidFill>
              </a:rPr>
              <a:t>occlusions</a:t>
            </a:r>
            <a:endParaRPr lang="en-US" sz="1800" dirty="0">
              <a:solidFill>
                <a:srgbClr val="245199"/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563888" y="1268760"/>
            <a:ext cx="1440160" cy="371513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1750"/>
              </a:spcBef>
              <a:buSzPct val="100000"/>
              <a:buFontTx/>
              <a:buNone/>
            </a:pPr>
            <a:r>
              <a:rPr lang="en-US" sz="1800" dirty="0" smtClean="0">
                <a:solidFill>
                  <a:srgbClr val="245199"/>
                </a:solidFill>
              </a:rPr>
              <a:t>Circulations</a:t>
            </a:r>
            <a:endParaRPr lang="en-US" sz="1800" dirty="0">
              <a:solidFill>
                <a:srgbClr val="245199"/>
              </a:solidFill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051720" y="3201503"/>
            <a:ext cx="2088232" cy="371513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1750"/>
              </a:spcBef>
              <a:buSzPct val="100000"/>
              <a:buFontTx/>
              <a:buNone/>
            </a:pPr>
            <a:r>
              <a:rPr lang="en-US" sz="1800" dirty="0" smtClean="0">
                <a:solidFill>
                  <a:srgbClr val="245199"/>
                </a:solidFill>
              </a:rPr>
              <a:t>Convergence lines</a:t>
            </a:r>
            <a:endParaRPr lang="en-US" sz="1800" dirty="0">
              <a:solidFill>
                <a:srgbClr val="2451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 smtClean="0"/>
              <a:t>The </a:t>
            </a:r>
            <a:r>
              <a:rPr lang="nb-NO" sz="2400" dirty="0" err="1" smtClean="0"/>
              <a:t>cold</a:t>
            </a:r>
            <a:r>
              <a:rPr lang="nb-NO" sz="2400" dirty="0" smtClean="0"/>
              <a:t> </a:t>
            </a:r>
            <a:r>
              <a:rPr lang="nb-NO" sz="2400" dirty="0" err="1" smtClean="0"/>
              <a:t>upper</a:t>
            </a:r>
            <a:r>
              <a:rPr lang="nb-NO" sz="2400" dirty="0" smtClean="0"/>
              <a:t> </a:t>
            </a:r>
            <a:r>
              <a:rPr lang="nb-NO" sz="2400" dirty="0" err="1" smtClean="0"/>
              <a:t>trough</a:t>
            </a:r>
            <a:r>
              <a:rPr lang="nb-NO" sz="2400" dirty="0" smtClean="0"/>
              <a:t>:</a:t>
            </a:r>
            <a:endParaRPr lang="nb-NO" sz="2400" dirty="0"/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 b="6685"/>
          <a:stretch>
            <a:fillRect/>
          </a:stretch>
        </p:blipFill>
        <p:spPr/>
      </p:pic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err="1" smtClean="0">
                <a:solidFill>
                  <a:srgbClr val="009900"/>
                </a:solidFill>
              </a:rPr>
              <a:t>Trough</a:t>
            </a:r>
            <a:r>
              <a:rPr lang="nb-NO" dirty="0" smtClean="0">
                <a:solidFill>
                  <a:srgbClr val="009900"/>
                </a:solidFill>
              </a:rPr>
              <a:t> @ Z500hPa </a:t>
            </a:r>
            <a:r>
              <a:rPr lang="nb-NO" dirty="0" err="1" smtClean="0">
                <a:solidFill>
                  <a:srgbClr val="009900"/>
                </a:solidFill>
              </a:rPr>
              <a:t>with</a:t>
            </a:r>
            <a:r>
              <a:rPr lang="nb-NO" dirty="0" smtClean="0">
                <a:solidFill>
                  <a:srgbClr val="009900"/>
                </a:solidFill>
              </a:rPr>
              <a:t> positive </a:t>
            </a:r>
            <a:r>
              <a:rPr lang="nb-NO" dirty="0" err="1" smtClean="0">
                <a:solidFill>
                  <a:srgbClr val="009900"/>
                </a:solidFill>
              </a:rPr>
              <a:t>vorticity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advection</a:t>
            </a:r>
            <a:endParaRPr lang="nb-NO" dirty="0" smtClean="0">
              <a:solidFill>
                <a:srgbClr val="009900"/>
              </a:solidFill>
            </a:endParaRPr>
          </a:p>
          <a:p>
            <a:r>
              <a:rPr lang="nb-NO" dirty="0" smtClean="0"/>
              <a:t>SST- T500hPa ~ 44 to 50°C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773238"/>
            <a:ext cx="3455988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2400" dirty="0" smtClean="0">
                <a:solidFill>
                  <a:srgbClr val="245199"/>
                </a:solidFill>
              </a:rPr>
              <a:t>SST – T</a:t>
            </a:r>
            <a:r>
              <a:rPr lang="nb-NO" sz="2400" baseline="-25000" dirty="0" smtClean="0">
                <a:solidFill>
                  <a:srgbClr val="245199"/>
                </a:solidFill>
              </a:rPr>
              <a:t>500</a:t>
            </a:r>
            <a:r>
              <a:rPr lang="nb-NO" sz="2400" dirty="0" smtClean="0">
                <a:solidFill>
                  <a:srgbClr val="245199"/>
                </a:solidFill>
              </a:rPr>
              <a:t> ≥ 44˚C</a:t>
            </a:r>
            <a:br>
              <a:rPr lang="nb-NO" sz="2400" dirty="0" smtClean="0">
                <a:solidFill>
                  <a:srgbClr val="245199"/>
                </a:solidFill>
              </a:rPr>
            </a:br>
            <a:r>
              <a:rPr lang="nb-NO" sz="2800" dirty="0" smtClean="0">
                <a:solidFill>
                  <a:srgbClr val="245199"/>
                </a:solidFill>
              </a:rPr>
              <a:t>- </a:t>
            </a:r>
            <a:r>
              <a:rPr lang="nb-NO" sz="2000" dirty="0" err="1" smtClean="0">
                <a:solidFill>
                  <a:srgbClr val="245199"/>
                </a:solidFill>
              </a:rPr>
              <a:t>with</a:t>
            </a:r>
            <a:r>
              <a:rPr lang="nb-NO" sz="2000" dirty="0" smtClean="0">
                <a:solidFill>
                  <a:srgbClr val="245199"/>
                </a:solidFill>
              </a:rPr>
              <a:t> </a:t>
            </a:r>
            <a:r>
              <a:rPr lang="nb-NO" sz="2000" dirty="0" err="1" smtClean="0">
                <a:solidFill>
                  <a:srgbClr val="245199"/>
                </a:solidFill>
              </a:rPr>
              <a:t>exceptions</a:t>
            </a:r>
            <a:r>
              <a:rPr lang="nb-NO" sz="2000" dirty="0" smtClean="0">
                <a:solidFill>
                  <a:srgbClr val="245199"/>
                </a:solidFill>
              </a:rPr>
              <a:t> </a:t>
            </a:r>
            <a:r>
              <a:rPr lang="nb-NO" sz="2000" dirty="0" smtClean="0">
                <a:solidFill>
                  <a:srgbClr val="245199"/>
                </a:solidFill>
              </a:rPr>
              <a:t>!</a:t>
            </a:r>
            <a:r>
              <a:rPr lang="nb-NO" sz="2800" dirty="0" smtClean="0">
                <a:solidFill>
                  <a:srgbClr val="FF3300"/>
                </a:solidFill>
              </a:rPr>
              <a:t> 	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755650" y="5157788"/>
            <a:ext cx="7632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1500"/>
              </a:spcBef>
              <a:buSzPct val="100000"/>
              <a:buFontTx/>
              <a:buNone/>
            </a:pPr>
            <a:r>
              <a:rPr lang="nb-NO">
                <a:solidFill>
                  <a:srgbClr val="FF3300"/>
                </a:solidFill>
              </a:rPr>
              <a:t>	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44016" y="815367"/>
            <a:ext cx="2123728" cy="525401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1750"/>
              </a:spcBef>
              <a:buSzPct val="100000"/>
              <a:buFontTx/>
              <a:buNone/>
            </a:pPr>
            <a:r>
              <a:rPr lang="nb-NO" sz="2800" dirty="0" smtClean="0">
                <a:solidFill>
                  <a:srgbClr val="245199"/>
                </a:solidFill>
              </a:rPr>
              <a:t>How </a:t>
            </a:r>
            <a:r>
              <a:rPr lang="nb-NO" sz="2800" dirty="0" err="1" smtClean="0">
                <a:solidFill>
                  <a:srgbClr val="245199"/>
                </a:solidFill>
              </a:rPr>
              <a:t>cold</a:t>
            </a:r>
            <a:r>
              <a:rPr lang="nb-NO" sz="2800" dirty="0" smtClean="0">
                <a:solidFill>
                  <a:srgbClr val="245199"/>
                </a:solidFill>
              </a:rPr>
              <a:t> ?</a:t>
            </a:r>
            <a:endParaRPr lang="nb-NO" sz="2800" dirty="0">
              <a:solidFill>
                <a:srgbClr val="245199"/>
              </a:solidFill>
            </a:endParaRPr>
          </a:p>
        </p:txBody>
      </p:sp>
      <p:pic>
        <p:nvPicPr>
          <p:cNvPr id="22533" name="Picture 8" descr="PL_291105_temp_Polar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2647" r="25732" b="7620"/>
          <a:stretch>
            <a:fillRect/>
          </a:stretch>
        </p:blipFill>
        <p:spPr bwMode="auto">
          <a:xfrm>
            <a:off x="4932040" y="1844824"/>
            <a:ext cx="4067035" cy="460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34925" y="3284984"/>
            <a:ext cx="4752975" cy="3172148"/>
            <a:chOff x="567" y="1344"/>
            <a:chExt cx="4398" cy="2452"/>
          </a:xfrm>
        </p:grpSpPr>
        <p:graphicFrame>
          <p:nvGraphicFramePr>
            <p:cNvPr id="22535" name="Object 2"/>
            <p:cNvGraphicFramePr>
              <a:graphicFrameLocks noChangeAspect="1"/>
            </p:cNvGraphicFramePr>
            <p:nvPr/>
          </p:nvGraphicFramePr>
          <p:xfrm>
            <a:off x="567" y="1344"/>
            <a:ext cx="4398" cy="2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52" r:id="rId5" imgW="5876994" imgH="3276466" progId="">
                    <p:embed/>
                  </p:oleObj>
                </mc:Choice>
                <mc:Fallback>
                  <p:oleObj r:id="rId5" imgW="5876994" imgH="3276466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1344"/>
                          <a:ext cx="4398" cy="24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36" name="Line 5"/>
            <p:cNvSpPr>
              <a:spLocks noChangeShapeType="1"/>
            </p:cNvSpPr>
            <p:nvPr/>
          </p:nvSpPr>
          <p:spPr bwMode="auto">
            <a:xfrm>
              <a:off x="907" y="2795"/>
              <a:ext cx="3946" cy="1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b-NO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Development in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model</a:t>
            </a:r>
            <a:r>
              <a:rPr lang="nb-NO" dirty="0" smtClean="0"/>
              <a:t>:</a:t>
            </a:r>
            <a:endParaRPr lang="nb-NO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 b="6685"/>
          <a:stretch>
            <a:fillRect/>
          </a:stretch>
        </p:blipFill>
        <p:spPr/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596136" cy="804862"/>
          </a:xfrm>
        </p:spPr>
        <p:txBody>
          <a:bodyPr/>
          <a:lstStyle/>
          <a:p>
            <a:r>
              <a:rPr lang="nb-NO" dirty="0" smtClean="0"/>
              <a:t>MSLP </a:t>
            </a:r>
            <a:r>
              <a:rPr lang="nb-NO" dirty="0" err="1" smtClean="0"/>
              <a:t>signature</a:t>
            </a:r>
            <a:endParaRPr lang="nb-NO" dirty="0" smtClean="0"/>
          </a:p>
          <a:p>
            <a:r>
              <a:rPr lang="nb-NO" dirty="0" err="1" smtClean="0">
                <a:solidFill>
                  <a:srgbClr val="00B0F0"/>
                </a:solidFill>
              </a:rPr>
              <a:t>Precipitation</a:t>
            </a:r>
            <a:r>
              <a:rPr lang="nb-NO" dirty="0" smtClean="0">
                <a:solidFill>
                  <a:srgbClr val="00B0F0"/>
                </a:solidFill>
              </a:rPr>
              <a:t> and </a:t>
            </a:r>
            <a:r>
              <a:rPr lang="nb-NO" dirty="0" err="1" smtClean="0">
                <a:solidFill>
                  <a:srgbClr val="00B0F0"/>
                </a:solidFill>
              </a:rPr>
              <a:t>cloud</a:t>
            </a:r>
            <a:r>
              <a:rPr lang="nb-NO" dirty="0" smtClean="0">
                <a:solidFill>
                  <a:srgbClr val="00B0F0"/>
                </a:solidFill>
              </a:rPr>
              <a:t> bands</a:t>
            </a:r>
          </a:p>
          <a:p>
            <a:r>
              <a:rPr lang="nb-NO" dirty="0" err="1" smtClean="0">
                <a:solidFill>
                  <a:srgbClr val="FF0000"/>
                </a:solidFill>
              </a:rPr>
              <a:t>Baroclinic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zones</a:t>
            </a:r>
            <a:r>
              <a:rPr lang="nb-NO" dirty="0" smtClean="0">
                <a:solidFill>
                  <a:srgbClr val="FF0000"/>
                </a:solidFill>
              </a:rPr>
              <a:t>, as </a:t>
            </a:r>
            <a:r>
              <a:rPr lang="nb-NO" dirty="0" err="1" smtClean="0">
                <a:solidFill>
                  <a:srgbClr val="FF0000"/>
                </a:solidFill>
              </a:rPr>
              <a:t>seen</a:t>
            </a:r>
            <a:r>
              <a:rPr lang="nb-NO" dirty="0" smtClean="0">
                <a:solidFill>
                  <a:srgbClr val="FF0000"/>
                </a:solidFill>
              </a:rPr>
              <a:t> from </a:t>
            </a:r>
            <a:r>
              <a:rPr lang="nb-NO" dirty="0" err="1" smtClean="0">
                <a:solidFill>
                  <a:srgbClr val="FF0000"/>
                </a:solidFill>
              </a:rPr>
              <a:t>thickness</a:t>
            </a:r>
            <a:r>
              <a:rPr lang="nb-NO" dirty="0" smtClean="0">
                <a:solidFill>
                  <a:srgbClr val="FF0000"/>
                </a:solidFill>
              </a:rPr>
              <a:t> or in </a:t>
            </a:r>
            <a:r>
              <a:rPr lang="nb-NO" dirty="0" err="1" smtClean="0">
                <a:solidFill>
                  <a:srgbClr val="FF0000"/>
                </a:solidFill>
              </a:rPr>
              <a:t>the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equivalent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potential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temperature</a:t>
            </a:r>
            <a:r>
              <a:rPr lang="nb-NO" dirty="0" smtClean="0">
                <a:solidFill>
                  <a:srgbClr val="FF0000"/>
                </a:solidFill>
              </a:rPr>
              <a:t> @ 850 </a:t>
            </a:r>
            <a:r>
              <a:rPr lang="nb-NO" dirty="0" err="1" smtClean="0">
                <a:solidFill>
                  <a:srgbClr val="FF0000"/>
                </a:solidFill>
              </a:rPr>
              <a:t>hPa</a:t>
            </a:r>
            <a:endParaRPr lang="nb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Surface</a:t>
            </a:r>
            <a:r>
              <a:rPr lang="nb-NO" dirty="0" smtClean="0"/>
              <a:t> </a:t>
            </a:r>
            <a:r>
              <a:rPr lang="nb-NO" dirty="0" err="1" smtClean="0"/>
              <a:t>wind</a:t>
            </a:r>
            <a:r>
              <a:rPr lang="nb-NO" dirty="0" smtClean="0"/>
              <a:t> :</a:t>
            </a:r>
            <a:endParaRPr lang="nb-NO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 b="6685"/>
          <a:stretch>
            <a:fillRect/>
          </a:stretch>
        </p:blipFill>
        <p:spPr/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sz="1600" dirty="0" smtClean="0"/>
              <a:t>! Sharp </a:t>
            </a:r>
            <a:r>
              <a:rPr lang="nb-NO" sz="1600" dirty="0" err="1" smtClean="0"/>
              <a:t>shear</a:t>
            </a:r>
            <a:r>
              <a:rPr lang="nb-NO" sz="1600" dirty="0" smtClean="0"/>
              <a:t> </a:t>
            </a:r>
            <a:r>
              <a:rPr lang="nb-NO" sz="1600" dirty="0" err="1" smtClean="0"/>
              <a:t>zones</a:t>
            </a:r>
            <a:endParaRPr lang="nb-NO" sz="1600" dirty="0" smtClean="0"/>
          </a:p>
          <a:p>
            <a:r>
              <a:rPr lang="nb-NO" sz="1600" dirty="0" smtClean="0"/>
              <a:t>! </a:t>
            </a:r>
            <a:r>
              <a:rPr lang="nb-NO" sz="1600" dirty="0" err="1" smtClean="0"/>
              <a:t>Check</a:t>
            </a:r>
            <a:r>
              <a:rPr lang="nb-NO" sz="1600" dirty="0" smtClean="0"/>
              <a:t> </a:t>
            </a:r>
            <a:r>
              <a:rPr lang="nb-NO" sz="1600" dirty="0" err="1" smtClean="0"/>
              <a:t>position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model</a:t>
            </a:r>
            <a:endParaRPr lang="nb-NO" sz="1600" dirty="0" smtClean="0"/>
          </a:p>
        </p:txBody>
      </p:sp>
    </p:spTree>
    <p:extLst>
      <p:ext uri="{BB962C8B-B14F-4D97-AF65-F5344CB8AC3E}">
        <p14:creationId xmlns:p14="http://schemas.microsoft.com/office/powerpoint/2010/main" val="29493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Observing</a:t>
            </a:r>
            <a:r>
              <a:rPr lang="nb-NO" dirty="0" smtClean="0"/>
              <a:t> polar </a:t>
            </a:r>
            <a:r>
              <a:rPr lang="nb-NO" dirty="0" err="1" smtClean="0"/>
              <a:t>lows</a:t>
            </a:r>
            <a:r>
              <a:rPr lang="nb-NO" dirty="0" smtClean="0"/>
              <a:t> from </a:t>
            </a:r>
            <a:r>
              <a:rPr lang="nb-NO" dirty="0" err="1" smtClean="0"/>
              <a:t>satellites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/>
              <a:t>Polar </a:t>
            </a:r>
            <a:r>
              <a:rPr lang="nb-NO" dirty="0" err="1" smtClean="0"/>
              <a:t>orbiting</a:t>
            </a:r>
            <a:r>
              <a:rPr lang="nb-NO" dirty="0" smtClean="0"/>
              <a:t> (North </a:t>
            </a:r>
            <a:r>
              <a:rPr lang="nb-NO" dirty="0" err="1" smtClean="0"/>
              <a:t>of</a:t>
            </a:r>
            <a:r>
              <a:rPr lang="nb-NO" dirty="0" smtClean="0"/>
              <a:t> 70 </a:t>
            </a:r>
            <a:r>
              <a:rPr lang="nb-NO" dirty="0" err="1" smtClean="0"/>
              <a:t>degrees</a:t>
            </a:r>
            <a:r>
              <a:rPr lang="nb-NO" dirty="0" smtClean="0"/>
              <a:t> North)</a:t>
            </a:r>
          </a:p>
          <a:p>
            <a:r>
              <a:rPr lang="nb-NO" dirty="0" smtClean="0"/>
              <a:t>AVHRR </a:t>
            </a:r>
            <a:r>
              <a:rPr lang="nb-NO" dirty="0" err="1" smtClean="0"/>
              <a:t>infrared</a:t>
            </a:r>
            <a:r>
              <a:rPr lang="nb-NO" dirty="0" smtClean="0"/>
              <a:t> or visible</a:t>
            </a:r>
          </a:p>
          <a:p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r="29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07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Using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Ascat</a:t>
            </a:r>
            <a:r>
              <a:rPr lang="nb-NO" dirty="0" smtClean="0"/>
              <a:t> for </a:t>
            </a:r>
            <a:r>
              <a:rPr lang="nb-NO" dirty="0" err="1" smtClean="0"/>
              <a:t>wind</a:t>
            </a:r>
            <a:endParaRPr lang="nb-NO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r="2932"/>
          <a:stretch>
            <a:fillRect/>
          </a:stretch>
        </p:blipFill>
        <p:spPr/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err="1" smtClean="0"/>
              <a:t>Scatterometer</a:t>
            </a:r>
            <a:r>
              <a:rPr lang="nb-NO" dirty="0" smtClean="0"/>
              <a:t> </a:t>
            </a:r>
            <a:r>
              <a:rPr lang="nb-NO" dirty="0" err="1" smtClean="0"/>
              <a:t>winds</a:t>
            </a:r>
            <a:r>
              <a:rPr lang="nb-NO" dirty="0" smtClean="0"/>
              <a:t> </a:t>
            </a:r>
            <a:r>
              <a:rPr lang="nb-NO" dirty="0" err="1" smtClean="0"/>
              <a:t>observations</a:t>
            </a:r>
            <a:r>
              <a:rPr lang="nb-NO" dirty="0" smtClean="0"/>
              <a:t> from </a:t>
            </a:r>
            <a:r>
              <a:rPr lang="nb-NO" dirty="0" err="1" smtClean="0"/>
              <a:t>Ascat</a:t>
            </a:r>
            <a:r>
              <a:rPr lang="nb-NO" dirty="0" smtClean="0"/>
              <a:t> or </a:t>
            </a:r>
            <a:r>
              <a:rPr lang="nb-NO" dirty="0" err="1" smtClean="0"/>
              <a:t>Oceansat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76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Using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Ascat</a:t>
            </a:r>
            <a:r>
              <a:rPr lang="nb-NO" dirty="0" smtClean="0"/>
              <a:t> for </a:t>
            </a:r>
            <a:r>
              <a:rPr lang="nb-NO" dirty="0" err="1" smtClean="0"/>
              <a:t>wind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err="1" smtClean="0"/>
              <a:t>Hirlam</a:t>
            </a:r>
            <a:r>
              <a:rPr lang="nb-NO" dirty="0" smtClean="0"/>
              <a:t> 8km </a:t>
            </a:r>
            <a:r>
              <a:rPr lang="nb-NO" dirty="0" err="1" smtClean="0"/>
              <a:t>model</a:t>
            </a:r>
            <a:r>
              <a:rPr lang="nb-NO" dirty="0" smtClean="0"/>
              <a:t> </a:t>
            </a:r>
            <a:r>
              <a:rPr lang="nb-NO" dirty="0" err="1" smtClean="0"/>
              <a:t>winds</a:t>
            </a:r>
            <a:r>
              <a:rPr lang="nb-NO" dirty="0" smtClean="0"/>
              <a:t> vs. </a:t>
            </a:r>
            <a:r>
              <a:rPr lang="nb-NO" dirty="0" err="1" smtClean="0"/>
              <a:t>Ascat</a:t>
            </a:r>
            <a:endParaRPr lang="nb-NO" dirty="0" smtClean="0"/>
          </a:p>
          <a:p>
            <a:r>
              <a:rPr lang="nb-NO" dirty="0" smtClean="0"/>
              <a:t>Are </a:t>
            </a:r>
            <a:r>
              <a:rPr lang="nb-NO" dirty="0" err="1" smtClean="0"/>
              <a:t>both</a:t>
            </a:r>
            <a:r>
              <a:rPr lang="nb-NO" dirty="0" smtClean="0"/>
              <a:t> </a:t>
            </a:r>
            <a:r>
              <a:rPr lang="nb-NO" dirty="0" err="1" smtClean="0"/>
              <a:t>lows</a:t>
            </a:r>
            <a:r>
              <a:rPr lang="nb-NO" dirty="0" smtClean="0"/>
              <a:t> </a:t>
            </a:r>
            <a:r>
              <a:rPr lang="nb-NO" dirty="0" err="1" smtClean="0"/>
              <a:t>captured</a:t>
            </a:r>
            <a:r>
              <a:rPr lang="nb-NO" dirty="0" smtClean="0"/>
              <a:t> ? </a:t>
            </a:r>
            <a:endParaRPr lang="nb-NO" dirty="0"/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r="29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028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Scatterometer</a:t>
            </a:r>
            <a:r>
              <a:rPr lang="nb-NO" dirty="0" smtClean="0"/>
              <a:t> </a:t>
            </a:r>
            <a:r>
              <a:rPr lang="nb-NO" dirty="0" err="1" smtClean="0"/>
              <a:t>wind</a:t>
            </a:r>
            <a:r>
              <a:rPr lang="nb-NO" dirty="0" smtClean="0"/>
              <a:t>:</a:t>
            </a:r>
            <a:endParaRPr lang="nb-NO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r="2932"/>
          <a:stretch>
            <a:fillRect/>
          </a:stretch>
        </p:blipFill>
        <p:spPr/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230014"/>
          </a:xfrm>
        </p:spPr>
        <p:txBody>
          <a:bodyPr/>
          <a:lstStyle/>
          <a:p>
            <a:r>
              <a:rPr lang="en-US" dirty="0" smtClean="0"/>
              <a:t>Absolute wind speed OK </a:t>
            </a:r>
          </a:p>
          <a:p>
            <a:r>
              <a:rPr lang="en-US" dirty="0" smtClean="0"/>
              <a:t>Ambiguity in wind direction</a:t>
            </a:r>
          </a:p>
          <a:p>
            <a:r>
              <a:rPr lang="en-US" dirty="0" smtClean="0"/>
              <a:t>Contaminated by rain</a:t>
            </a:r>
          </a:p>
          <a:p>
            <a:r>
              <a:rPr lang="en-US" dirty="0" smtClean="0"/>
              <a:t>Insensitive to snow</a:t>
            </a:r>
          </a:p>
          <a:p>
            <a:endParaRPr lang="nb-NO" dirty="0"/>
          </a:p>
        </p:txBody>
      </p:sp>
      <p:sp>
        <p:nvSpPr>
          <p:cNvPr id="7" name="Ellipse 6"/>
          <p:cNvSpPr/>
          <p:nvPr/>
        </p:nvSpPr>
        <p:spPr bwMode="auto">
          <a:xfrm>
            <a:off x="5580112" y="2060848"/>
            <a:ext cx="1656184" cy="72008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b-N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4572000" y="2060848"/>
            <a:ext cx="432048" cy="72008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b-N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93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mråder_hele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8"/>
          <a:stretch/>
        </p:blipFill>
        <p:spPr bwMode="auto">
          <a:xfrm>
            <a:off x="1331640" y="333375"/>
            <a:ext cx="7608069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203405" y="2946430"/>
            <a:ext cx="10096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nb-NO" sz="1600" b="1" dirty="0" smtClean="0">
                <a:solidFill>
                  <a:schemeClr val="accent2"/>
                </a:solidFill>
                <a:latin typeface="Arial" charset="0"/>
              </a:rPr>
              <a:t>Tromsø</a:t>
            </a:r>
            <a:endParaRPr lang="nb-NO" sz="1600" b="1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5" name="Picture 4" descr="met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25" y="3141663"/>
            <a:ext cx="146050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et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25" y="5589588"/>
            <a:ext cx="146050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et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25" y="5589588"/>
            <a:ext cx="146050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31025" y="5516563"/>
            <a:ext cx="7204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nb-NO" sz="1600" b="1" dirty="0" smtClean="0">
                <a:solidFill>
                  <a:schemeClr val="accent2"/>
                </a:solidFill>
                <a:latin typeface="Arial" charset="0"/>
              </a:rPr>
              <a:t>Oslo</a:t>
            </a:r>
            <a:endParaRPr lang="nb-NO" sz="16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47965" y="5734050"/>
            <a:ext cx="10073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nb-NO" sz="1600" b="1" dirty="0" smtClean="0">
                <a:solidFill>
                  <a:schemeClr val="accent2"/>
                </a:solidFill>
                <a:latin typeface="Arial" charset="0"/>
              </a:rPr>
              <a:t>Bergen</a:t>
            </a:r>
            <a:endParaRPr lang="nb-NO" sz="16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988150" y="3789363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204050" y="3357563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988150" y="3284538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699225" y="4652963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411888" y="119697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pic>
        <p:nvPicPr>
          <p:cNvPr id="19" name="Picture 18" descr="metp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762448"/>
            <a:ext cx="8636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7308800" y="4720504"/>
            <a:ext cx="12236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nb-NO" dirty="0">
                <a:solidFill>
                  <a:schemeClr val="accent2"/>
                </a:solidFill>
                <a:latin typeface="Arial" charset="0"/>
              </a:rPr>
              <a:t>met.no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043463" y="2924175"/>
            <a:ext cx="936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nb-NO" sz="1200">
                <a:solidFill>
                  <a:schemeClr val="accent2"/>
                </a:solidFill>
                <a:latin typeface="Arial" charset="0"/>
              </a:rPr>
              <a:t>Jan Mayen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915125" y="1916113"/>
            <a:ext cx="10080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nb-NO" sz="1200">
                <a:solidFill>
                  <a:schemeClr val="accent2"/>
                </a:solidFill>
                <a:latin typeface="Arial" charset="0"/>
              </a:rPr>
              <a:t>Bear Island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5915125" y="1412875"/>
            <a:ext cx="719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nb-NO" sz="1200">
                <a:solidFill>
                  <a:schemeClr val="accent2"/>
                </a:solidFill>
                <a:latin typeface="Arial" charset="0"/>
              </a:rPr>
              <a:t>Hopen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843688" y="2060575"/>
            <a:ext cx="71437" cy="714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043463" y="2997200"/>
            <a:ext cx="71437" cy="714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5843688" y="1484313"/>
            <a:ext cx="71437" cy="71437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554763" y="981075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nb-NO" sz="1200">
                <a:solidFill>
                  <a:schemeClr val="accent2"/>
                </a:solidFill>
                <a:latin typeface="Arial" charset="0"/>
              </a:rPr>
              <a:t>Longyearbyen</a:t>
            </a:r>
          </a:p>
        </p:txBody>
      </p:sp>
      <p:pic>
        <p:nvPicPr>
          <p:cNvPr id="29" name="Bild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2919"/>
            <a:ext cx="2592288" cy="3888432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kstSylinder 30"/>
          <p:cNvSpPr txBox="1"/>
          <p:nvPr/>
        </p:nvSpPr>
        <p:spPr>
          <a:xfrm>
            <a:off x="395536" y="4740357"/>
            <a:ext cx="3888432" cy="10649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b-NO" sz="2000" dirty="0" smtClean="0"/>
              <a:t>Gunnar Noer</a:t>
            </a:r>
          </a:p>
          <a:p>
            <a:pPr>
              <a:buNone/>
            </a:pPr>
            <a:r>
              <a:rPr lang="nb-NO" sz="1200" dirty="0" smtClean="0"/>
              <a:t>Senior </a:t>
            </a:r>
            <a:r>
              <a:rPr lang="nb-NO" sz="1200" dirty="0" err="1" smtClean="0"/>
              <a:t>forecaster</a:t>
            </a:r>
            <a:r>
              <a:rPr lang="nb-NO" sz="1200" dirty="0" smtClean="0"/>
              <a:t> / </a:t>
            </a:r>
            <a:r>
              <a:rPr lang="nb-NO" sz="1200" dirty="0" err="1" smtClean="0"/>
              <a:t>developer</a:t>
            </a:r>
            <a:r>
              <a:rPr lang="nb-NO" sz="1200" dirty="0" smtClean="0"/>
              <a:t> for polar </a:t>
            </a:r>
            <a:r>
              <a:rPr lang="nb-NO" sz="1200" dirty="0" err="1" smtClean="0"/>
              <a:t>meteorology</a:t>
            </a:r>
            <a:endParaRPr lang="nb-NO" sz="1200" dirty="0" smtClean="0"/>
          </a:p>
          <a:p>
            <a:pPr>
              <a:buNone/>
            </a:pPr>
            <a:r>
              <a:rPr lang="nb-NO" sz="1200" dirty="0" smtClean="0"/>
              <a:t>The Norwegian </a:t>
            </a:r>
            <a:r>
              <a:rPr lang="nb-NO" sz="1200" dirty="0" err="1" smtClean="0"/>
              <a:t>Meteorological</a:t>
            </a:r>
            <a:r>
              <a:rPr lang="nb-NO" sz="1200" dirty="0" smtClean="0"/>
              <a:t> </a:t>
            </a:r>
            <a:r>
              <a:rPr lang="nb-NO" sz="1200" dirty="0" err="1" smtClean="0"/>
              <a:t>Instute</a:t>
            </a:r>
            <a:endParaRPr lang="nb-NO" sz="1200" dirty="0" smtClean="0"/>
          </a:p>
          <a:p>
            <a:pPr>
              <a:buNone/>
            </a:pPr>
            <a:r>
              <a:rPr lang="nb-NO" sz="1200" dirty="0" err="1" smtClean="0"/>
              <a:t>Forecasting</a:t>
            </a:r>
            <a:r>
              <a:rPr lang="nb-NO" sz="1200" dirty="0" smtClean="0"/>
              <a:t> </a:t>
            </a:r>
            <a:r>
              <a:rPr lang="nb-NO" sz="1200" dirty="0" err="1" smtClean="0"/>
              <a:t>division</a:t>
            </a:r>
            <a:r>
              <a:rPr lang="nb-NO" sz="1200" dirty="0" smtClean="0"/>
              <a:t> </a:t>
            </a:r>
            <a:r>
              <a:rPr lang="nb-NO" sz="1200" dirty="0" err="1" smtClean="0"/>
              <a:t>of</a:t>
            </a:r>
            <a:r>
              <a:rPr lang="nb-NO" sz="1200" dirty="0" smtClean="0"/>
              <a:t> Northern Norway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888493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19088"/>
            <a:ext cx="8229600" cy="1054100"/>
          </a:xfrm>
          <a:ln/>
        </p:spPr>
        <p:txBody>
          <a:bodyPr tIns="38880"/>
          <a:lstStyle/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Polar lows seen from SAR: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1390650"/>
            <a:ext cx="5303838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" b="14412"/>
          <a:stretch>
            <a:fillRect/>
          </a:stretch>
        </p:blipFill>
        <p:spPr bwMode="auto">
          <a:xfrm>
            <a:off x="762000" y="1638300"/>
            <a:ext cx="2286000" cy="2066925"/>
          </a:xfrm>
          <a:prstGeom prst="rect">
            <a:avLst/>
          </a:prstGeom>
          <a:noFill/>
          <a:ln w="27360">
            <a:solidFill>
              <a:srgbClr val="000080"/>
            </a:solidFill>
            <a:round/>
            <a:headEnd/>
            <a:tailEnd/>
          </a:ln>
          <a:effectLst>
            <a:outerShdw dist="77386" dir="2700000" algn="ctr" rotWithShape="0">
              <a:srgbClr val="808080">
                <a:alpha val="1504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51" b="14412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6"/>
          <a:stretch>
            <a:fillRect/>
          </a:stretch>
        </p:blipFill>
        <p:spPr bwMode="auto">
          <a:xfrm>
            <a:off x="755650" y="3965575"/>
            <a:ext cx="2286000" cy="2020888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FFFFFF"/>
              </a:gs>
            </a:gsLst>
            <a:lin ang="5400000" scaled="1"/>
          </a:gradFill>
          <a:ln w="27360">
            <a:solidFill>
              <a:srgbClr val="000080"/>
            </a:solidFill>
            <a:round/>
            <a:headEnd/>
            <a:tailEnd/>
          </a:ln>
          <a:effectLst>
            <a:outerShdw dist="77386" dir="2700000" algn="ctr" rotWithShape="0">
              <a:srgbClr val="808080">
                <a:alpha val="15047"/>
              </a:srgbClr>
            </a:outerShdw>
          </a:effec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68350" y="3365500"/>
            <a:ext cx="8842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dirty="0"/>
              <a:t>18 </a:t>
            </a:r>
            <a:r>
              <a:rPr lang="en-US" sz="1600" dirty="0" err="1"/>
              <a:t>utc</a:t>
            </a:r>
            <a:endParaRPr lang="en-US" sz="1600" dirty="0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768350" y="5668963"/>
            <a:ext cx="8842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dirty="0"/>
              <a:t>21 </a:t>
            </a:r>
            <a:r>
              <a:rPr lang="en-US" sz="1600" dirty="0" err="1"/>
              <a:t>utc</a:t>
            </a:r>
            <a:endParaRPr lang="en-US" sz="1600" dirty="0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533775" y="5651500"/>
            <a:ext cx="12779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dirty="0"/>
              <a:t>19:30 </a:t>
            </a:r>
            <a:r>
              <a:rPr lang="en-US" sz="1600" dirty="0" err="1"/>
              <a:t>utc</a:t>
            </a:r>
            <a:endParaRPr lang="en-US" sz="1600" dirty="0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5532438" y="3678238"/>
            <a:ext cx="311150" cy="31115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773113" y="6232525"/>
            <a:ext cx="7687319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200" dirty="0"/>
              <a:t>Shear zone ~ </a:t>
            </a:r>
            <a:r>
              <a:rPr lang="en-US" sz="2200" dirty="0" smtClean="0"/>
              <a:t>1-3 </a:t>
            </a:r>
            <a:r>
              <a:rPr lang="en-US" sz="2200" dirty="0"/>
              <a:t>km, </a:t>
            </a:r>
            <a:r>
              <a:rPr lang="en-US" sz="2200" dirty="0" smtClean="0"/>
              <a:t>time to increase ~ 1-10 </a:t>
            </a:r>
            <a:r>
              <a:rPr lang="en-US" sz="2200" dirty="0"/>
              <a:t>minutes </a:t>
            </a:r>
          </a:p>
        </p:txBody>
      </p:sp>
    </p:spTree>
    <p:extLst>
      <p:ext uri="{BB962C8B-B14F-4D97-AF65-F5344CB8AC3E}">
        <p14:creationId xmlns:p14="http://schemas.microsoft.com/office/powerpoint/2010/main" val="1743607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781050" y="128588"/>
            <a:ext cx="8229600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dirty="0"/>
              <a:t>The 18.Nov. 2008 low: Early </a:t>
            </a:r>
            <a:r>
              <a:rPr lang="en-US" dirty="0" smtClean="0"/>
              <a:t>detection by SAR?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281113"/>
            <a:ext cx="27432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1279525"/>
            <a:ext cx="27432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151313"/>
            <a:ext cx="27432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4148138"/>
            <a:ext cx="27432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762500" y="4157663"/>
            <a:ext cx="10112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 dirty="0"/>
              <a:t>20 </a:t>
            </a:r>
            <a:r>
              <a:rPr lang="en-US" sz="1800" dirty="0" err="1"/>
              <a:t>utc</a:t>
            </a:r>
            <a:endParaRPr lang="en-US" sz="1800" dirty="0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79425" y="1204913"/>
            <a:ext cx="10112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 dirty="0"/>
              <a:t>10 </a:t>
            </a:r>
            <a:r>
              <a:rPr lang="en-US" sz="1800" dirty="0" err="1"/>
              <a:t>utc</a:t>
            </a:r>
            <a:endParaRPr lang="en-US" sz="1800" dirty="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4762500" y="1277938"/>
            <a:ext cx="10112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 dirty="0"/>
              <a:t>12 </a:t>
            </a:r>
            <a:r>
              <a:rPr lang="en-US" sz="1800" dirty="0" err="1"/>
              <a:t>utc</a:t>
            </a:r>
            <a:endParaRPr lang="en-US" sz="1800" dirty="0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14350" y="4013200"/>
            <a:ext cx="10112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 dirty="0"/>
              <a:t>14 </a:t>
            </a:r>
            <a:r>
              <a:rPr lang="en-US" sz="1800" dirty="0" err="1"/>
              <a:t>utc</a:t>
            </a:r>
            <a:endParaRPr lang="en-US" sz="1800" dirty="0"/>
          </a:p>
        </p:txBody>
      </p:sp>
      <p:sp>
        <p:nvSpPr>
          <p:cNvPr id="2" name="Rektangel 1"/>
          <p:cNvSpPr/>
          <p:nvPr/>
        </p:nvSpPr>
        <p:spPr bwMode="auto">
          <a:xfrm>
            <a:off x="2267744" y="2624137"/>
            <a:ext cx="936104" cy="87687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b-N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29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85800" y="1981200"/>
            <a:ext cx="7051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7872" r="15976" b="5710"/>
          <a:stretch>
            <a:fillRect/>
          </a:stretch>
        </p:blipFill>
        <p:spPr bwMode="auto">
          <a:xfrm>
            <a:off x="174625" y="1362075"/>
            <a:ext cx="5510213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497" t="7872" r="15976" b="57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03250" y="1493838"/>
            <a:ext cx="90328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  <a:ea typeface="DejaVu Sans" charset="0"/>
                <a:cs typeface="DejaVu Sans" charset="0"/>
              </a:rPr>
              <a:t>10 utc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87813"/>
            <a:ext cx="3200400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06500"/>
            <a:ext cx="3200400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19088"/>
            <a:ext cx="8229600" cy="1054100"/>
          </a:xfrm>
          <a:ln/>
        </p:spPr>
        <p:txBody>
          <a:bodyPr tIns="38880"/>
          <a:lstStyle/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/>
              <a:t>Surface signature in the SAR ?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616200" y="4405313"/>
            <a:ext cx="1895475" cy="1852612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4296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  <a:ln/>
        </p:spPr>
        <p:txBody>
          <a:bodyPr tIns="38880"/>
          <a:lstStyle/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AVHRR vs. SAR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1113"/>
            <a:ext cx="5613400" cy="557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117600"/>
            <a:ext cx="4352925" cy="374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648450" y="2274888"/>
            <a:ext cx="311150" cy="31115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792788" y="5122863"/>
            <a:ext cx="28289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000" dirty="0" smtClean="0"/>
              <a:t>Signature of the polar low at surface vs. cloud top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6457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685800" y="476672"/>
            <a:ext cx="7054850" cy="1060450"/>
          </a:xfrm>
        </p:spPr>
        <p:txBody>
          <a:bodyPr/>
          <a:lstStyle/>
          <a:p>
            <a:r>
              <a:rPr lang="en-US" dirty="0" smtClean="0"/>
              <a:t>Summary on polar lows:</a:t>
            </a:r>
            <a:endParaRPr lang="en-US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685800" y="1700808"/>
            <a:ext cx="7342584" cy="4472136"/>
          </a:xfrm>
        </p:spPr>
        <p:txBody>
          <a:bodyPr/>
          <a:lstStyle/>
          <a:p>
            <a:r>
              <a:rPr lang="en-US" dirty="0" smtClean="0"/>
              <a:t>Small, fairly intense lows in the marine Arctic in the winter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Forecasting: </a:t>
            </a:r>
          </a:p>
          <a:p>
            <a:pPr lvl="1"/>
            <a:r>
              <a:rPr lang="en-US" dirty="0" smtClean="0"/>
              <a:t>Cold air outbreaks</a:t>
            </a:r>
          </a:p>
          <a:p>
            <a:pPr lvl="1"/>
            <a:r>
              <a:rPr lang="en-US" dirty="0" smtClean="0"/>
              <a:t>Areas of deep convective instability</a:t>
            </a:r>
          </a:p>
          <a:p>
            <a:pPr lvl="7"/>
            <a:endParaRPr lang="en-US" dirty="0" smtClean="0"/>
          </a:p>
          <a:p>
            <a:r>
              <a:rPr lang="en-US" dirty="0" smtClean="0"/>
              <a:t>Observing the polar low from satellites:</a:t>
            </a:r>
          </a:p>
          <a:p>
            <a:pPr lvl="1"/>
            <a:r>
              <a:rPr lang="en-US" dirty="0" smtClean="0"/>
              <a:t>AVHRR IR and visible for general cloud top</a:t>
            </a:r>
          </a:p>
          <a:p>
            <a:pPr lvl="1"/>
            <a:r>
              <a:rPr lang="en-US" dirty="0" err="1" smtClean="0"/>
              <a:t>Ascat</a:t>
            </a:r>
            <a:r>
              <a:rPr lang="en-US" dirty="0" smtClean="0"/>
              <a:t> for absolute wind speed</a:t>
            </a:r>
          </a:p>
          <a:p>
            <a:pPr lvl="1"/>
            <a:r>
              <a:rPr lang="en-US" dirty="0" smtClean="0"/>
              <a:t>SAR for qualitative detailed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3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95" y="2100428"/>
            <a:ext cx="3323810" cy="2657143"/>
          </a:xfrm>
          <a:prstGeom prst="rect">
            <a:avLst/>
          </a:prstGeom>
        </p:spPr>
      </p:pic>
      <p:sp>
        <p:nvSpPr>
          <p:cNvPr id="9" name="Tit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?</a:t>
            </a:r>
            <a:endParaRPr lang="en-US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1403648" y="5301208"/>
            <a:ext cx="601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b-NO" dirty="0" smtClean="0"/>
              <a:t>polarlow.met.no                   www.yr.no</a:t>
            </a:r>
            <a:endParaRPr lang="nb-NO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446088"/>
            <a:ext cx="8672512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3420" y="3068960"/>
            <a:ext cx="3238500" cy="2774950"/>
          </a:xfrm>
          <a:solidFill>
            <a:schemeClr val="tx1">
              <a:lumMod val="75000"/>
            </a:schemeClr>
          </a:solidFill>
        </p:spPr>
        <p:txBody>
          <a:bodyPr lIns="90000" tIns="46800" rIns="90000" bIns="46800"/>
          <a:lstStyle/>
          <a:p>
            <a:pPr marL="1587" indent="0" eaLnBrk="1" hangingPunct="1">
              <a:lnSpc>
                <a:spcPct val="90000"/>
              </a:lnSpc>
              <a:buClr>
                <a:srgbClr val="FFE733"/>
              </a:buClr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smtClean="0">
                <a:solidFill>
                  <a:srgbClr val="FFE733"/>
                </a:solidFill>
              </a:rPr>
              <a:t>Agenda:</a:t>
            </a:r>
          </a:p>
          <a:p>
            <a:pPr indent="-341313" eaLnBrk="1" hangingPunct="1">
              <a:lnSpc>
                <a:spcPct val="90000"/>
              </a:lnSpc>
              <a:buClr>
                <a:srgbClr val="FFE733"/>
              </a:buClr>
              <a:buFont typeface="Trebuchet MS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FFE733"/>
                </a:solidFill>
              </a:rPr>
              <a:t>Definition</a:t>
            </a:r>
          </a:p>
          <a:p>
            <a:pPr indent="-341313" eaLnBrk="1" hangingPunct="1">
              <a:lnSpc>
                <a:spcPct val="90000"/>
              </a:lnSpc>
              <a:buClr>
                <a:srgbClr val="FFE733"/>
              </a:buClr>
              <a:buFont typeface="Trebuchet MS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FFE733"/>
                </a:solidFill>
              </a:rPr>
              <a:t>Key processes</a:t>
            </a:r>
          </a:p>
          <a:p>
            <a:pPr indent="-341313" eaLnBrk="1" hangingPunct="1">
              <a:lnSpc>
                <a:spcPct val="90000"/>
              </a:lnSpc>
              <a:buClr>
                <a:srgbClr val="FFE733"/>
              </a:buClr>
              <a:buFont typeface="Trebuchet MS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FFE733"/>
                </a:solidFill>
              </a:rPr>
              <a:t>Climatology</a:t>
            </a:r>
          </a:p>
          <a:p>
            <a:pPr indent="-341313" eaLnBrk="1" hangingPunct="1">
              <a:lnSpc>
                <a:spcPct val="90000"/>
              </a:lnSpc>
              <a:buClr>
                <a:srgbClr val="FFE733"/>
              </a:buClr>
              <a:buFont typeface="Trebuchet MS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FFE733"/>
                </a:solidFill>
              </a:rPr>
              <a:t>Forecasting</a:t>
            </a:r>
          </a:p>
          <a:p>
            <a:pPr indent="-341313" eaLnBrk="1" hangingPunct="1">
              <a:lnSpc>
                <a:spcPct val="90000"/>
              </a:lnSpc>
              <a:buClr>
                <a:srgbClr val="FFE733"/>
              </a:buClr>
              <a:buFont typeface="Trebuchet MS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FFE733"/>
                </a:solidFill>
              </a:rPr>
              <a:t>Observing the PL by satellites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r="28714" b="20586"/>
          <a:stretch>
            <a:fillRect/>
          </a:stretch>
        </p:blipFill>
        <p:spPr bwMode="auto">
          <a:xfrm>
            <a:off x="4989513" y="2924175"/>
            <a:ext cx="4119562" cy="39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798" r="28714" b="205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056438" cy="10620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dirty="0" smtClean="0"/>
              <a:t>Definition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polar </a:t>
            </a:r>
            <a:r>
              <a:rPr lang="nb-NO" dirty="0" err="1" smtClean="0"/>
              <a:t>low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1800" dirty="0" smtClean="0"/>
              <a:t>(European Polar </a:t>
            </a:r>
            <a:r>
              <a:rPr lang="nb-NO" sz="1800" dirty="0" err="1" smtClean="0"/>
              <a:t>Low</a:t>
            </a:r>
            <a:r>
              <a:rPr lang="nb-NO" sz="1800" dirty="0" smtClean="0"/>
              <a:t> </a:t>
            </a:r>
            <a:r>
              <a:rPr lang="nb-NO" sz="1800" dirty="0" err="1" smtClean="0"/>
              <a:t>Work</a:t>
            </a:r>
            <a:r>
              <a:rPr lang="nb-NO" sz="1800" dirty="0" smtClean="0"/>
              <a:t> Group)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268538"/>
            <a:ext cx="4594225" cy="37528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eaLnBrk="1" hangingPunct="1">
              <a:spcBef>
                <a:spcPts val="600"/>
              </a:spcBef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nb-NO" sz="2400" dirty="0" smtClean="0"/>
              <a:t>’A </a:t>
            </a:r>
            <a:r>
              <a:rPr lang="en-US" sz="2400" dirty="0" smtClean="0"/>
              <a:t>small</a:t>
            </a:r>
            <a:r>
              <a:rPr lang="nb-NO" sz="2400" dirty="0" smtClean="0"/>
              <a:t>, </a:t>
            </a:r>
            <a:r>
              <a:rPr lang="en-US" sz="2400" dirty="0" smtClean="0"/>
              <a:t>but</a:t>
            </a:r>
            <a:r>
              <a:rPr lang="nb-NO" sz="2400" dirty="0" smtClean="0"/>
              <a:t> </a:t>
            </a:r>
            <a:r>
              <a:rPr lang="nb-NO" sz="2400" dirty="0" err="1" smtClean="0"/>
              <a:t>fairly</a:t>
            </a:r>
            <a:r>
              <a:rPr lang="nb-NO" sz="2400" dirty="0" smtClean="0"/>
              <a:t> intense </a:t>
            </a:r>
            <a:r>
              <a:rPr lang="nb-NO" sz="2400" dirty="0" err="1" smtClean="0"/>
              <a:t>low</a:t>
            </a:r>
            <a:r>
              <a:rPr lang="nb-NO" sz="2400" dirty="0" smtClean="0"/>
              <a:t> in maritime areas’</a:t>
            </a:r>
          </a:p>
          <a:p>
            <a:pPr marL="341313" indent="-341313" eaLnBrk="1" hangingPunct="1">
              <a:spcBef>
                <a:spcPts val="600"/>
              </a:spcBef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nb-NO" sz="2400" dirty="0" smtClean="0"/>
              <a:t>In </a:t>
            </a:r>
            <a:r>
              <a:rPr lang="nb-NO" sz="2400" dirty="0" err="1" smtClean="0"/>
              <a:t>cold</a:t>
            </a:r>
            <a:r>
              <a:rPr lang="nb-NO" sz="2400" dirty="0" smtClean="0"/>
              <a:t> air </a:t>
            </a:r>
            <a:r>
              <a:rPr lang="nb-NO" sz="2400" dirty="0" err="1" smtClean="0"/>
              <a:t>outbreaks</a:t>
            </a:r>
            <a:r>
              <a:rPr lang="nb-NO" sz="2400" dirty="0" smtClean="0"/>
              <a:t> (CAO) </a:t>
            </a:r>
            <a:r>
              <a:rPr lang="nb-NO" sz="2400" dirty="0" err="1" smtClean="0"/>
              <a:t>north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the</a:t>
            </a:r>
            <a:r>
              <a:rPr lang="nb-NO" sz="2400" dirty="0" smtClean="0"/>
              <a:t> polar front</a:t>
            </a:r>
          </a:p>
          <a:p>
            <a:pPr marL="341313" indent="-341313" eaLnBrk="1" hangingPunct="1">
              <a:spcBef>
                <a:spcPts val="600"/>
              </a:spcBef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nb-NO" sz="2400" dirty="0" smtClean="0"/>
              <a:t>Diameter 100 – 600km</a:t>
            </a:r>
          </a:p>
          <a:p>
            <a:pPr marL="341313" indent="-341313" eaLnBrk="1" hangingPunct="1">
              <a:spcBef>
                <a:spcPts val="600"/>
              </a:spcBef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nb-NO" sz="2400" dirty="0" err="1" smtClean="0"/>
              <a:t>Cyclonic</a:t>
            </a:r>
            <a:r>
              <a:rPr lang="nb-NO" sz="2400" dirty="0" smtClean="0"/>
              <a:t> </a:t>
            </a:r>
            <a:r>
              <a:rPr lang="nb-NO" sz="2400" dirty="0" err="1" smtClean="0"/>
              <a:t>curvature</a:t>
            </a:r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70103_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588"/>
            <a:ext cx="7200900" cy="690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8027988" y="981075"/>
            <a:ext cx="1116012" cy="646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nb-NO" sz="1800">
                <a:solidFill>
                  <a:srgbClr val="FFE733"/>
                </a:solidFill>
              </a:rPr>
              <a:t>Polar low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 flipV="1">
            <a:off x="6732588" y="1268413"/>
            <a:ext cx="1152525" cy="730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0" y="2565400"/>
            <a:ext cx="1187450" cy="7794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nb-NO" sz="1800">
                <a:solidFill>
                  <a:srgbClr val="FFE733"/>
                </a:solidFill>
              </a:rPr>
              <a:t>Synoptic</a:t>
            </a: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nb-NO" sz="1800">
                <a:solidFill>
                  <a:srgbClr val="FFE733"/>
                </a:solidFill>
              </a:rPr>
              <a:t>low</a:t>
            </a: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1258888" y="3213100"/>
            <a:ext cx="576262" cy="2159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0" y="1052513"/>
            <a:ext cx="1258888" cy="646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nb-NO" sz="1800">
                <a:solidFill>
                  <a:srgbClr val="FFE733"/>
                </a:solidFill>
              </a:rPr>
              <a:t>Cold air outbreak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1619250" y="1484313"/>
            <a:ext cx="2952750" cy="1444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23863"/>
            <a:ext cx="7054850" cy="1060450"/>
          </a:xfrm>
        </p:spPr>
        <p:txBody>
          <a:bodyPr/>
          <a:lstStyle/>
          <a:p>
            <a:pPr eaLnBrk="1" hangingPunct="1"/>
            <a:r>
              <a:rPr lang="en-US" dirty="0" smtClean="0"/>
              <a:t>The weather in a polar low</a:t>
            </a:r>
            <a:r>
              <a:rPr lang="nb-NO" dirty="0" smtClean="0"/>
              <a:t>:</a:t>
            </a:r>
            <a:endParaRPr lang="nb-NO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1772345"/>
            <a:ext cx="4398963" cy="4752999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Strong wind in western and northern parts</a:t>
            </a:r>
          </a:p>
          <a:p>
            <a:pPr lvl="1" eaLnBrk="1" hangingPunct="1"/>
            <a:r>
              <a:rPr lang="en-US" sz="1800" dirty="0" smtClean="0"/>
              <a:t>Average observed max wind 42kt</a:t>
            </a:r>
          </a:p>
          <a:p>
            <a:pPr lvl="1" eaLnBrk="1" hangingPunct="1"/>
            <a:r>
              <a:rPr lang="en-US" sz="1800" dirty="0" smtClean="0"/>
              <a:t>25% have 50kt or more</a:t>
            </a:r>
          </a:p>
          <a:p>
            <a:pPr lvl="1" eaLnBrk="1" hangingPunct="1"/>
            <a:r>
              <a:rPr lang="en-US" sz="1800" dirty="0" smtClean="0"/>
              <a:t>Dense snow fall </a:t>
            </a:r>
          </a:p>
          <a:p>
            <a:pPr lvl="1" eaLnBrk="1" hangingPunct="1"/>
            <a:r>
              <a:rPr lang="en-US" sz="1800" dirty="0" smtClean="0"/>
              <a:t>Horizontal visibility &lt; 100m</a:t>
            </a:r>
          </a:p>
          <a:p>
            <a:pPr lvl="1" eaLnBrk="1" hangingPunct="1"/>
            <a:r>
              <a:rPr lang="en-US" sz="1800" dirty="0" smtClean="0"/>
              <a:t>Vertical visibility &lt; 100ft</a:t>
            </a:r>
          </a:p>
          <a:p>
            <a:pPr lvl="1" eaLnBrk="1" hangingPunct="1"/>
            <a:r>
              <a:rPr lang="en-US" sz="1800" dirty="0" err="1" smtClean="0"/>
              <a:t>Cb</a:t>
            </a:r>
            <a:r>
              <a:rPr lang="en-US" sz="1800" dirty="0" smtClean="0"/>
              <a:t>, icing and turbulence</a:t>
            </a:r>
          </a:p>
          <a:p>
            <a:pPr lvl="2" eaLnBrk="1" hangingPunct="1"/>
            <a:endParaRPr lang="en-US" sz="1600" dirty="0" smtClean="0"/>
          </a:p>
          <a:p>
            <a:pPr eaLnBrk="1" hangingPunct="1"/>
            <a:r>
              <a:rPr lang="en-US" sz="2000" dirty="0" smtClean="0"/>
              <a:t>Eastern half usually less dramatic:</a:t>
            </a:r>
          </a:p>
          <a:p>
            <a:pPr lvl="1" eaLnBrk="1" hangingPunct="1"/>
            <a:r>
              <a:rPr lang="en-US" sz="1800" dirty="0" smtClean="0"/>
              <a:t>Clear eye</a:t>
            </a:r>
          </a:p>
          <a:p>
            <a:pPr lvl="1" eaLnBrk="1" hangingPunct="1"/>
            <a:r>
              <a:rPr lang="en-US" sz="1800" dirty="0" smtClean="0"/>
              <a:t>Off shore winds</a:t>
            </a:r>
            <a:endParaRPr lang="en-US" sz="1800" dirty="0" smtClean="0"/>
          </a:p>
        </p:txBody>
      </p:sp>
      <p:pic>
        <p:nvPicPr>
          <p:cNvPr id="7172" name="Picture 4" descr="Forsidebil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7"/>
          <a:stretch>
            <a:fillRect/>
          </a:stretch>
        </p:blipFill>
        <p:spPr bwMode="auto">
          <a:xfrm>
            <a:off x="4398963" y="1773238"/>
            <a:ext cx="474503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6981825" cy="123666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/>
              <a:t>Climatology of the polar low:</a:t>
            </a:r>
            <a:endParaRPr lang="en-US" sz="2800" dirty="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0832" y="1484784"/>
            <a:ext cx="3621088" cy="2736304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indent="0" eaLnBrk="1" hangingPunct="1">
              <a:buClr>
                <a:srgbClr val="245199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Areas:</a:t>
            </a:r>
          </a:p>
          <a:p>
            <a:pPr marL="341313" indent="-341313" eaLnBrk="1" hangingPunct="1"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Norwegian Sea/ Barents Sea</a:t>
            </a:r>
          </a:p>
          <a:p>
            <a:pPr marL="341313" indent="-341313" eaLnBrk="1" hangingPunct="1"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Japan Sea, Bering Sea</a:t>
            </a:r>
          </a:p>
          <a:p>
            <a:pPr marL="341313" indent="-341313" eaLnBrk="1" hangingPunct="1"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West of Greenland, Ungava bay</a:t>
            </a:r>
          </a:p>
          <a:p>
            <a:pPr marL="341313" indent="-341313" eaLnBrk="1" hangingPunct="1"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Northeastern </a:t>
            </a:r>
            <a:r>
              <a:rPr lang="en-US" sz="2000" dirty="0" err="1" smtClean="0"/>
              <a:t>Pacifi</a:t>
            </a:r>
            <a:r>
              <a:rPr lang="nb-NO" sz="2000" dirty="0" smtClean="0"/>
              <a:t>c</a:t>
            </a:r>
            <a:endParaRPr lang="nb-NO" sz="2000" dirty="0" smtClean="0"/>
          </a:p>
        </p:txBody>
      </p:sp>
      <p:sp>
        <p:nvSpPr>
          <p:cNvPr id="10244" name="Rectangle 3"/>
          <p:cNvSpPr>
            <a:spLocks noGrp="1" noChangeArrowheads="1" noTextEdit="1"/>
          </p:cNvSpPr>
          <p:nvPr>
            <p:ph type="chart" idx="2"/>
          </p:nvPr>
        </p:nvSpPr>
        <p:spPr>
          <a:xfrm>
            <a:off x="4300538" y="1981200"/>
            <a:ext cx="3443287" cy="4116388"/>
          </a:xfrm>
        </p:spPr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08" y="1772816"/>
            <a:ext cx="5115192" cy="466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9632530"/>
              </p:ext>
            </p:extLst>
          </p:nvPr>
        </p:nvGraphicFramePr>
        <p:xfrm>
          <a:off x="179512" y="4129237"/>
          <a:ext cx="3714750" cy="232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0563"/>
            <a:ext cx="7056438" cy="10652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mtClean="0"/>
              <a:t>Key processes: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40700" cy="4114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defTabSz="449263" eaLnBrk="1" hangingPunct="1"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 smtClean="0"/>
              <a:t>Polar Lows develop from areas of instability:</a:t>
            </a:r>
          </a:p>
          <a:p>
            <a:pPr marL="741363" lvl="1" indent="-341313" defTabSz="449263" eaLnBrk="1" hangingPunct="1"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 err="1" smtClean="0"/>
              <a:t>Baroclinic</a:t>
            </a:r>
            <a:r>
              <a:rPr lang="en-US" sz="1800" dirty="0" smtClean="0"/>
              <a:t>, convective</a:t>
            </a:r>
          </a:p>
          <a:p>
            <a:pPr marL="741363" lvl="1" indent="-341313" defTabSz="449263" eaLnBrk="1" hangingPunct="1"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 smtClean="0"/>
              <a:t>Occlusions, troughs, convergence lines, etc.</a:t>
            </a:r>
          </a:p>
          <a:p>
            <a:pPr marL="741363" lvl="1" indent="-284163" defTabSz="449263" eaLnBrk="1" hangingPunct="1">
              <a:buClr>
                <a:srgbClr val="245199"/>
              </a:buClr>
              <a:buFont typeface="Trebuchet MS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800" dirty="0" smtClean="0"/>
          </a:p>
          <a:p>
            <a:pPr marL="341313" indent="-341313" defTabSz="449263" eaLnBrk="1" hangingPunct="1"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 smtClean="0"/>
              <a:t>Destabilization of the lower layers, surface to 850 </a:t>
            </a:r>
            <a:r>
              <a:rPr lang="en-US" sz="2000" dirty="0" err="1" smtClean="0"/>
              <a:t>hPa</a:t>
            </a:r>
            <a:r>
              <a:rPr lang="en-US" sz="2000" dirty="0" smtClean="0"/>
              <a:t>:</a:t>
            </a:r>
          </a:p>
          <a:p>
            <a:pPr marL="741363" lvl="1" indent="-341313" defTabSz="449263" eaLnBrk="1" hangingPunct="1"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 smtClean="0"/>
              <a:t>Cold Arctic air is </a:t>
            </a:r>
            <a:r>
              <a:rPr lang="en-US" sz="1800" dirty="0" err="1" smtClean="0"/>
              <a:t>advected</a:t>
            </a:r>
            <a:r>
              <a:rPr lang="en-US" sz="1800" dirty="0" smtClean="0"/>
              <a:t> over warmer waters</a:t>
            </a:r>
          </a:p>
          <a:p>
            <a:pPr marL="741363" lvl="1" indent="-341313" defTabSz="449263" eaLnBrk="1" hangingPunct="1"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 smtClean="0"/>
              <a:t>Supply from the sea surface of latent and sensible heat</a:t>
            </a:r>
          </a:p>
          <a:p>
            <a:pPr marL="457200" lvl="1" indent="0" defTabSz="449263" eaLnBrk="1" hangingPunct="1">
              <a:buClr>
                <a:srgbClr val="245199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800" dirty="0" smtClean="0"/>
          </a:p>
          <a:p>
            <a:pPr marL="341313" indent="-341313" defTabSz="449263" eaLnBrk="1" hangingPunct="1"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 smtClean="0"/>
              <a:t>Further destabilization of upper layers</a:t>
            </a:r>
          </a:p>
          <a:p>
            <a:pPr marL="741363" lvl="1" indent="-284163" defTabSz="449263" eaLnBrk="1" hangingPunct="1">
              <a:buClr>
                <a:srgbClr val="245199"/>
              </a:buClr>
              <a:buFont typeface="Trebuchet MS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 smtClean="0"/>
              <a:t>Passage of cold air aloft</a:t>
            </a:r>
          </a:p>
          <a:p>
            <a:pPr marL="741363" lvl="1" indent="-284163" defTabSz="449263" eaLnBrk="1" hangingPunct="1">
              <a:buClr>
                <a:srgbClr val="245199"/>
              </a:buClr>
              <a:buFont typeface="Trebuchet MS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 smtClean="0"/>
              <a:t>Unrestricted convection up to 400-500hPa</a:t>
            </a:r>
          </a:p>
          <a:p>
            <a:pPr marL="741363" lvl="1" indent="-284163" defTabSz="449263" eaLnBrk="1" hangingPunct="1">
              <a:buClr>
                <a:srgbClr val="245199"/>
              </a:buClr>
              <a:buFont typeface="Trebuchet MS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 smtClean="0"/>
              <a:t>Upper trough in the Z500 </a:t>
            </a:r>
            <a:r>
              <a:rPr lang="en-US" sz="1800" dirty="0" err="1" smtClean="0"/>
              <a:t>hPa</a:t>
            </a:r>
            <a:r>
              <a:rPr lang="en-US" sz="1800" dirty="0" smtClean="0"/>
              <a:t>, with PVA and stretching of the column</a:t>
            </a:r>
            <a:endParaRPr lang="en-US" sz="18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056438" cy="10620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Forecasting methodology:</a:t>
            </a:r>
            <a:endParaRPr lang="en-US" dirty="0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18450" cy="41163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indent="0" eaLnBrk="1" hangingPunct="1">
              <a:spcBef>
                <a:spcPts val="600"/>
              </a:spcBef>
              <a:buClr>
                <a:srgbClr val="245199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Look for:</a:t>
            </a:r>
          </a:p>
          <a:p>
            <a:pPr marL="341313" indent="-341313" eaLnBrk="1" hangingPunct="1">
              <a:spcBef>
                <a:spcPts val="600"/>
              </a:spcBef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Cold air outbreaks at low levels, -cloud streets, etc.</a:t>
            </a:r>
          </a:p>
          <a:p>
            <a:pPr marL="341313" indent="-341313" eaLnBrk="1" hangingPunct="1">
              <a:spcBef>
                <a:spcPts val="600"/>
              </a:spcBef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Area of low level instability: Convergence zone, occlusion, </a:t>
            </a:r>
            <a:r>
              <a:rPr lang="en-US" sz="2400" dirty="0" err="1" smtClean="0"/>
              <a:t>Cb</a:t>
            </a:r>
            <a:r>
              <a:rPr lang="en-US" sz="2400" dirty="0" smtClean="0"/>
              <a:t> cluster, etc.</a:t>
            </a:r>
          </a:p>
          <a:p>
            <a:pPr marL="341313" indent="-341313" eaLnBrk="1" hangingPunct="1">
              <a:spcBef>
                <a:spcPts val="600"/>
              </a:spcBef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Cold trough at 500hPa with PVA</a:t>
            </a:r>
          </a:p>
          <a:p>
            <a:pPr marL="341313" indent="-341313" eaLnBrk="1" hangingPunct="1">
              <a:spcBef>
                <a:spcPts val="600"/>
              </a:spcBef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SST – T</a:t>
            </a:r>
            <a:r>
              <a:rPr lang="en-US" sz="2400" baseline="-25000" dirty="0" smtClean="0"/>
              <a:t>500</a:t>
            </a:r>
            <a:r>
              <a:rPr lang="en-US" sz="2400" dirty="0" smtClean="0"/>
              <a:t> ≥ 44</a:t>
            </a:r>
            <a:r>
              <a:rPr lang="en-US" sz="2400" dirty="0" smtClean="0">
                <a:latin typeface="Symbol" pitchFamily="18" charset="2"/>
              </a:rPr>
              <a:t></a:t>
            </a:r>
            <a:r>
              <a:rPr lang="en-US" sz="2400" dirty="0" smtClean="0"/>
              <a:t>C (can be less)</a:t>
            </a:r>
            <a:endParaRPr lang="en-US" sz="2400" dirty="0" smtClean="0">
              <a:solidFill>
                <a:srgbClr val="FF3300"/>
              </a:solidFill>
            </a:endParaRPr>
          </a:p>
          <a:p>
            <a:pPr marL="341313" indent="-341313" eaLnBrk="1" hangingPunct="1">
              <a:spcBef>
                <a:spcPts val="600"/>
              </a:spcBef>
              <a:buClr>
                <a:srgbClr val="245199"/>
              </a:buClr>
              <a:buFont typeface="Trebuchet MS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>
                <a:solidFill>
                  <a:srgbClr val="245199"/>
                </a:solidFill>
              </a:rPr>
              <a:t>Polar lows usually situated at the fringes of the cold cores.</a:t>
            </a:r>
            <a:endParaRPr lang="en-US" sz="2400" dirty="0" smtClean="0">
              <a:solidFill>
                <a:srgbClr val="2451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v">
  <a:themeElements>
    <a:clrScheme name="">
      <a:dk1>
        <a:srgbClr val="245199"/>
      </a:dk1>
      <a:lt1>
        <a:srgbClr val="FFFFFF"/>
      </a:lt1>
      <a:dk2>
        <a:srgbClr val="6699CC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1D4482"/>
      </a:accent4>
      <a:accent5>
        <a:srgbClr val="AAE2CA"/>
      </a:accent5>
      <a:accent6>
        <a:srgbClr val="2D2DB9"/>
      </a:accent6>
      <a:hlink>
        <a:srgbClr val="6699CC"/>
      </a:hlink>
      <a:folHlink>
        <a:srgbClr val="B2B2B2"/>
      </a:folHlink>
    </a:clrScheme>
    <a:fontScheme name="Hav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FF0000"/>
          </a:solidFill>
          <a:prstDash val="solid"/>
          <a:round/>
          <a:headEnd type="none" w="med" len="med"/>
          <a:tailEnd type="triangl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FF0000"/>
          </a:solidFill>
          <a:prstDash val="solid"/>
          <a:round/>
          <a:headEnd type="none" w="med" len="med"/>
          <a:tailEnd type="triangl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Ha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v 8">
        <a:dk1>
          <a:srgbClr val="808080"/>
        </a:dk1>
        <a:lt1>
          <a:srgbClr val="FFFFFF"/>
        </a:lt1>
        <a:dk2>
          <a:srgbClr val="6699CC"/>
        </a:dk2>
        <a:lt2>
          <a:srgbClr val="FFE733"/>
        </a:lt2>
        <a:accent1>
          <a:srgbClr val="00CC99"/>
        </a:accent1>
        <a:accent2>
          <a:srgbClr val="3333CC"/>
        </a:accent2>
        <a:accent3>
          <a:srgbClr val="B8CAE2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6699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Hammerfest_2012</Template>
  <TotalTime>6114</TotalTime>
  <Words>597</Words>
  <Application>Microsoft Office PowerPoint</Application>
  <PresentationFormat>Skjermfremvisning (4:3)</PresentationFormat>
  <Paragraphs>133</Paragraphs>
  <Slides>25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Innebygde OLE-servere</vt:lpstr>
      </vt:variant>
      <vt:variant>
        <vt:i4>0</vt:i4>
      </vt:variant>
      <vt:variant>
        <vt:lpstr>Lysbildetitler</vt:lpstr>
      </vt:variant>
      <vt:variant>
        <vt:i4>25</vt:i4>
      </vt:variant>
    </vt:vector>
  </HeadingPairs>
  <TitlesOfParts>
    <vt:vector size="26" baseType="lpstr">
      <vt:lpstr>Hav</vt:lpstr>
      <vt:lpstr>Forecasting Polar Lows</vt:lpstr>
      <vt:lpstr>PowerPoint-presentasjon</vt:lpstr>
      <vt:lpstr>PowerPoint-presentasjon</vt:lpstr>
      <vt:lpstr>Definition of the polar low (European Polar Low Work Group)</vt:lpstr>
      <vt:lpstr>PowerPoint-presentasjon</vt:lpstr>
      <vt:lpstr>The weather in a polar low:</vt:lpstr>
      <vt:lpstr>Climatology of the polar low:</vt:lpstr>
      <vt:lpstr>Key processes:</vt:lpstr>
      <vt:lpstr>Forecasting methodology:</vt:lpstr>
      <vt:lpstr>PowerPoint-presentasjon</vt:lpstr>
      <vt:lpstr>PowerPoint-presentasjon</vt:lpstr>
      <vt:lpstr>The cold upper trough:</vt:lpstr>
      <vt:lpstr>SST – T500 ≥ 44˚C - with exceptions !  </vt:lpstr>
      <vt:lpstr>Development in the model:</vt:lpstr>
      <vt:lpstr>Surface wind :</vt:lpstr>
      <vt:lpstr>Observing polar lows from satellites</vt:lpstr>
      <vt:lpstr>Using the Ascat for wind</vt:lpstr>
      <vt:lpstr>Using the Ascat for wind</vt:lpstr>
      <vt:lpstr>Scatterometer wind:</vt:lpstr>
      <vt:lpstr>Polar lows seen from SAR:</vt:lpstr>
      <vt:lpstr>PowerPoint-presentasjon</vt:lpstr>
      <vt:lpstr>Surface signature in the SAR ?</vt:lpstr>
      <vt:lpstr>AVHRR vs. SAR</vt:lpstr>
      <vt:lpstr>Summary on polar lows:</vt:lpstr>
      <vt:lpstr>Questions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Høstkurs Polare Lavtrykk, 2004</dc:title>
  <dc:creator>gunnarn</dc:creator>
  <cp:lastModifiedBy>Gunnar Noer</cp:lastModifiedBy>
  <cp:revision>131</cp:revision>
  <cp:lastPrinted>1601-01-01T00:00:00Z</cp:lastPrinted>
  <dcterms:created xsi:type="dcterms:W3CDTF">2004-11-02T11:25:04Z</dcterms:created>
  <dcterms:modified xsi:type="dcterms:W3CDTF">2012-05-30T14:35:45Z</dcterms:modified>
</cp:coreProperties>
</file>