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doc" ContentType="application/msword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11" r:id="rId6"/>
    <p:sldMasterId id="2147483725" r:id="rId7"/>
    <p:sldMasterId id="2147483739" r:id="rId8"/>
    <p:sldMasterId id="2147483751" r:id="rId9"/>
    <p:sldMasterId id="2147483765" r:id="rId10"/>
  </p:sldMasterIdLst>
  <p:notesMasterIdLst>
    <p:notesMasterId r:id="rId69"/>
  </p:notesMasterIdLst>
  <p:handoutMasterIdLst>
    <p:handoutMasterId r:id="rId70"/>
  </p:handoutMasterIdLst>
  <p:sldIdLst>
    <p:sldId id="272" r:id="rId11"/>
    <p:sldId id="555" r:id="rId12"/>
    <p:sldId id="557" r:id="rId13"/>
    <p:sldId id="522" r:id="rId14"/>
    <p:sldId id="474" r:id="rId15"/>
    <p:sldId id="523" r:id="rId16"/>
    <p:sldId id="524" r:id="rId17"/>
    <p:sldId id="525" r:id="rId18"/>
    <p:sldId id="530" r:id="rId19"/>
    <p:sldId id="508" r:id="rId20"/>
    <p:sldId id="558" r:id="rId21"/>
    <p:sldId id="564" r:id="rId22"/>
    <p:sldId id="559" r:id="rId23"/>
    <p:sldId id="560" r:id="rId24"/>
    <p:sldId id="562" r:id="rId25"/>
    <p:sldId id="565" r:id="rId26"/>
    <p:sldId id="561" r:id="rId27"/>
    <p:sldId id="566" r:id="rId28"/>
    <p:sldId id="567" r:id="rId29"/>
    <p:sldId id="570" r:id="rId30"/>
    <p:sldId id="577" r:id="rId31"/>
    <p:sldId id="578" r:id="rId32"/>
    <p:sldId id="579" r:id="rId33"/>
    <p:sldId id="580" r:id="rId34"/>
    <p:sldId id="581" r:id="rId35"/>
    <p:sldId id="576" r:id="rId36"/>
    <p:sldId id="582" r:id="rId37"/>
    <p:sldId id="583" r:id="rId38"/>
    <p:sldId id="586" r:id="rId39"/>
    <p:sldId id="587" r:id="rId40"/>
    <p:sldId id="588" r:id="rId41"/>
    <p:sldId id="584" r:id="rId42"/>
    <p:sldId id="585" r:id="rId43"/>
    <p:sldId id="589" r:id="rId44"/>
    <p:sldId id="590" r:id="rId45"/>
    <p:sldId id="591" r:id="rId46"/>
    <p:sldId id="568" r:id="rId47"/>
    <p:sldId id="592" r:id="rId48"/>
    <p:sldId id="593" r:id="rId49"/>
    <p:sldId id="594" r:id="rId50"/>
    <p:sldId id="569" r:id="rId51"/>
    <p:sldId id="537" r:id="rId52"/>
    <p:sldId id="597" r:id="rId53"/>
    <p:sldId id="598" r:id="rId54"/>
    <p:sldId id="599" r:id="rId55"/>
    <p:sldId id="600" r:id="rId56"/>
    <p:sldId id="601" r:id="rId57"/>
    <p:sldId id="602" r:id="rId58"/>
    <p:sldId id="603" r:id="rId59"/>
    <p:sldId id="604" r:id="rId60"/>
    <p:sldId id="605" r:id="rId61"/>
    <p:sldId id="606" r:id="rId62"/>
    <p:sldId id="540" r:id="rId63"/>
    <p:sldId id="541" r:id="rId64"/>
    <p:sldId id="507" r:id="rId65"/>
    <p:sldId id="607" r:id="rId66"/>
    <p:sldId id="498" r:id="rId67"/>
    <p:sldId id="595" r:id="rId68"/>
  </p:sldIdLst>
  <p:sldSz cx="9906000" cy="6858000" type="A4"/>
  <p:notesSz cx="6743700" cy="9906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CC3300"/>
    <a:srgbClr val="EFEFEF"/>
    <a:srgbClr val="66FF66"/>
    <a:srgbClr val="FF9933"/>
    <a:srgbClr val="00FF99"/>
    <a:srgbClr val="0000C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 autoAdjust="0"/>
    <p:restoredTop sz="89369" autoAdjust="0"/>
  </p:normalViewPr>
  <p:slideViewPr>
    <p:cSldViewPr>
      <p:cViewPr>
        <p:scale>
          <a:sx n="70" d="100"/>
          <a:sy n="70" d="100"/>
        </p:scale>
        <p:origin x="-1206" y="-108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PT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PT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PT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29C0AD-CD9E-4F94-A563-1CF78E056D2E}" type="slidenum">
              <a:rPr lang="pt-PT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41575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1113" y="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8975" y="742950"/>
            <a:ext cx="536575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8525" y="4705350"/>
            <a:ext cx="49466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225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1113" y="9410700"/>
            <a:ext cx="292258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A0174EE-7EEC-4535-BAED-21434B89AA6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869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863600"/>
            <a:ext cx="5006975" cy="3467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19106" y="4708862"/>
            <a:ext cx="5100718" cy="41631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D47025-8B9B-4B60-B271-CC07625E77DE}" type="slidenum">
              <a:rPr lang="pt-PT" smtClean="0"/>
              <a:pPr/>
              <a:t>42</a:t>
            </a:fld>
            <a:endParaRPr lang="pt-PT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742950"/>
            <a:ext cx="5365750" cy="371475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9299E9-5A1F-44EF-8FEA-ACF53EE310C3}" type="slidenum">
              <a:rPr lang="pt-PT" smtClean="0"/>
              <a:pPr/>
              <a:t>43</a:t>
            </a:fld>
            <a:endParaRPr lang="pt-PT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742950"/>
            <a:ext cx="5365750" cy="37147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fld id="{09FFB464-9197-4A70-97C6-F5EA7599B8A3}" type="slidenum">
              <a:rPr lang="de-DE" sz="1200">
                <a:solidFill>
                  <a:prstClr val="black"/>
                </a:solidFill>
                <a:latin typeface="Times New Roman" pitchFamily="18" charset="0"/>
              </a:rPr>
              <a:pPr/>
              <a:t>47</a:t>
            </a:fld>
            <a:endParaRPr lang="de-DE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751" y="742991"/>
            <a:ext cx="5442199" cy="3714947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852" y="4705073"/>
            <a:ext cx="5393996" cy="4457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fld id="{9E567824-C21E-4279-8B7A-CCD59FBDCE2D}" type="slidenum">
              <a:rPr lang="de-DE" sz="1200">
                <a:solidFill>
                  <a:prstClr val="black"/>
                </a:solidFill>
                <a:latin typeface="Times New Roman" pitchFamily="18" charset="0"/>
              </a:rPr>
              <a:pPr/>
              <a:t>48</a:t>
            </a:fld>
            <a:endParaRPr lang="de-DE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751" y="742991"/>
            <a:ext cx="5442199" cy="3714947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852" y="4705073"/>
            <a:ext cx="5393996" cy="4457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 defTabSz="919163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fld id="{35FB4560-4AAA-432F-8F3B-2DB8F3428FDE}" type="slidenum">
              <a:rPr lang="de-DE" sz="1200">
                <a:solidFill>
                  <a:prstClr val="black"/>
                </a:solidFill>
                <a:latin typeface="Times New Roman" pitchFamily="18" charset="0"/>
              </a:rPr>
              <a:pPr/>
              <a:t>49</a:t>
            </a:fld>
            <a:endParaRPr lang="de-DE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0751" y="742991"/>
            <a:ext cx="5442199" cy="3714947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4852" y="4705073"/>
            <a:ext cx="5393996" cy="4457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00931C-3642-44A7-87B1-78F7FC0CD259}" type="slidenum">
              <a:rPr lang="pt-PT" smtClean="0"/>
              <a:pPr/>
              <a:t>53</a:t>
            </a:fld>
            <a:endParaRPr lang="pt-PT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742950"/>
            <a:ext cx="5365750" cy="371475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7B2670-411C-4215-B3D5-EC0F75D4C782}" type="slidenum">
              <a:rPr lang="pt-PT" smtClean="0"/>
              <a:pPr/>
              <a:t>54</a:t>
            </a:fld>
            <a:endParaRPr lang="pt-PT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742950"/>
            <a:ext cx="5365750" cy="37147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6775" y="863600"/>
            <a:ext cx="5005388" cy="3467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9106" y="4708862"/>
            <a:ext cx="5100718" cy="4163136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  <p:txBody>
          <a:bodyPr/>
          <a:lstStyle/>
          <a:p>
            <a:r>
              <a:rPr lang="en-GB" smtClean="0">
                <a:latin typeface="Times New Roman" pitchFamily="18" charset="0"/>
              </a:rPr>
              <a:t>We want to forecast plumes from forest fires similarly, but need to get emission from satellite obs. Fire diurnal cycle needed to generate smoke plume “pulses” in forecast.</a:t>
            </a:r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1715527-9957-44B6-A745-34C7CD800C5C}" type="slidenum">
              <a:rPr lang="en-US" smtClean="0"/>
              <a:pPr defTabSz="965200"/>
              <a:t>20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742950"/>
            <a:ext cx="5365750" cy="37147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AA9F79A8-8FB3-47CA-B2E1-DB2A5F1D1882}" type="slidenum">
              <a:rPr lang="en-US" smtClean="0">
                <a:solidFill>
                  <a:prstClr val="black"/>
                </a:solidFill>
              </a:rPr>
              <a:pPr defTabSz="965200"/>
              <a:t>21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742950"/>
            <a:ext cx="5365750" cy="3714750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B1913F40-ACF0-42DE-A527-D79F0AC27969}" type="slidenum">
              <a:rPr lang="en-US" smtClean="0">
                <a:solidFill>
                  <a:prstClr val="black"/>
                </a:solidFill>
              </a:rPr>
              <a:pPr defTabSz="965200"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8975" y="742950"/>
            <a:ext cx="5365750" cy="37147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247BC36A-59CF-4C02-A815-AEF6111F73B6}" type="slidenum">
              <a:rPr lang="en-US" smtClean="0">
                <a:solidFill>
                  <a:prstClr val="black"/>
                </a:solidFill>
              </a:rPr>
              <a:pPr defTabSz="965200"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9300" y="782638"/>
            <a:ext cx="5248275" cy="3635375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6BD00B8F-62AA-455F-BD77-4C78A799CE93}" type="slidenum">
              <a:rPr lang="en-US" smtClean="0">
                <a:solidFill>
                  <a:prstClr val="black"/>
                </a:solidFill>
              </a:rPr>
              <a:pPr defTabSz="965200"/>
              <a:t>24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9300" y="782638"/>
            <a:ext cx="5248275" cy="3635375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5200"/>
            <a:fld id="{310B2999-2532-45B7-B7BA-3CE7BBA81F79}" type="slidenum">
              <a:rPr lang="en-US" smtClean="0">
                <a:solidFill>
                  <a:prstClr val="black"/>
                </a:solidFill>
              </a:rPr>
              <a:pPr defTabSz="965200"/>
              <a:t>25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9300" y="782638"/>
            <a:ext cx="5248275" cy="3635375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005753" y="742402"/>
            <a:ext cx="4732195" cy="371538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5372" tIns="47686" rIns="95372" bIns="47686" anchor="ctr"/>
          <a:lstStyle/>
          <a:p>
            <a:pPr defTabSz="468581" eaLnBrk="0" hangingPunct="0">
              <a:buClr>
                <a:srgbClr val="000000"/>
              </a:buClr>
              <a:buSzPct val="100000"/>
            </a:pPr>
            <a:endParaRPr lang="en-GB" b="1" smtClean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76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899375" y="4705814"/>
            <a:ext cx="4933668" cy="444597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3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  <p:pic>
        <p:nvPicPr>
          <p:cNvPr id="6" name="Picture 22" descr="LSASAFLogo_ver_noTagline_gradient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3354" y="5"/>
            <a:ext cx="890587" cy="8969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43415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873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240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94689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419826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5132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3681" y="101601"/>
            <a:ext cx="1810941" cy="56753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5701" y="101601"/>
            <a:ext cx="5272881" cy="56753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7873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101601"/>
            <a:ext cx="7166372" cy="1535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16100" y="1676400"/>
            <a:ext cx="3210852" cy="4100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92052" y="1676401"/>
            <a:ext cx="3212571" cy="1973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92052" y="3802063"/>
            <a:ext cx="3212571" cy="1974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92838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101601"/>
            <a:ext cx="7166372" cy="15351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6100" y="1676400"/>
            <a:ext cx="3210852" cy="4100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92052" y="1676401"/>
            <a:ext cx="3212571" cy="19732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92052" y="3802063"/>
            <a:ext cx="3212571" cy="19748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48685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4251325" y="6451600"/>
            <a:ext cx="698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/>
            <a:r>
              <a:rPr lang="de-DE" sz="900" smtClean="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2CF0CF69-80EB-41A1-B547-4DFCC9E384B1}" type="slidenum">
              <a:rPr lang="de-DE" sz="900" smtClean="0">
                <a:solidFill>
                  <a:srgbClr val="5C7F92"/>
                </a:solidFill>
                <a:latin typeface="Century Gothic" pitchFamily="34" charset="0"/>
              </a:rPr>
              <a:pPr algn="ctr" eaLnBrk="0" hangingPunct="0"/>
              <a:t>‹#›</a:t>
            </a:fld>
            <a:endParaRPr lang="de-DE" sz="900" smtClean="0">
              <a:solidFill>
                <a:srgbClr val="5C7F92"/>
              </a:solidFill>
              <a:latin typeface="Century Gothic" pitchFamily="34" charset="0"/>
            </a:endParaRPr>
          </a:p>
        </p:txBody>
      </p:sp>
      <p:grpSp>
        <p:nvGrpSpPr>
          <p:cNvPr id="5" name="Group 67"/>
          <p:cNvGrpSpPr>
            <a:grpSpLocks/>
          </p:cNvGrpSpPr>
          <p:nvPr userDrawn="1"/>
        </p:nvGrpSpPr>
        <p:grpSpPr bwMode="auto">
          <a:xfrm>
            <a:off x="-6350" y="3381375"/>
            <a:ext cx="9906000" cy="246063"/>
            <a:chOff x="0" y="2129"/>
            <a:chExt cx="6240" cy="155"/>
          </a:xfrm>
        </p:grpSpPr>
        <p:sp>
          <p:nvSpPr>
            <p:cNvPr id="6" name="Rectangle 68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7" name="Rectangle 69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8" name="Rectangle 70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9" name="Rectangle 71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0" name="Rectangle 72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pic>
        <p:nvPicPr>
          <p:cNvPr id="11" name="Picture 73" descr="EUMETSATLogo_hor_noTagline_gradient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6264275"/>
            <a:ext cx="21240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6"/>
          <p:cNvSpPr>
            <a:spLocks noChangeArrowheads="1"/>
          </p:cNvSpPr>
          <p:nvPr userDrawn="1"/>
        </p:nvSpPr>
        <p:spPr bwMode="auto">
          <a:xfrm>
            <a:off x="228600" y="6324600"/>
            <a:ext cx="25146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GB" sz="1000" smtClean="0">
              <a:solidFill>
                <a:srgbClr val="002664"/>
              </a:solidFill>
              <a:latin typeface="Helvetica" pitchFamily="34" charset="0"/>
            </a:endParaRPr>
          </a:p>
          <a:p>
            <a:pPr eaLnBrk="0" hangingPunct="0"/>
            <a:r>
              <a:rPr lang="en-GB" sz="1000" smtClean="0">
                <a:solidFill>
                  <a:srgbClr val="002664"/>
                </a:solidFill>
                <a:latin typeface="Helvetica" pitchFamily="34" charset="0"/>
              </a:rPr>
              <a:t>Visit to Portugal MET/RSt </a:t>
            </a:r>
          </a:p>
          <a:p>
            <a:pPr eaLnBrk="0" hangingPunct="0"/>
            <a:r>
              <a:rPr lang="en-GB" sz="1000" smtClean="0">
                <a:solidFill>
                  <a:srgbClr val="002664"/>
                </a:solidFill>
                <a:latin typeface="Helvetica" pitchFamily="34" charset="0"/>
              </a:rPr>
              <a:t>23 March 2010</a:t>
            </a:r>
          </a:p>
          <a:p>
            <a:pPr eaLnBrk="0" hangingPunct="0">
              <a:lnSpc>
                <a:spcPct val="0"/>
              </a:lnSpc>
            </a:pPr>
            <a:endParaRPr lang="en-GB" smtClean="0">
              <a:solidFill>
                <a:srgbClr val="002664"/>
              </a:solidFill>
            </a:endParaRPr>
          </a:p>
        </p:txBody>
      </p:sp>
      <p:sp>
        <p:nvSpPr>
          <p:cNvPr id="230426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3965575" y="204788"/>
            <a:ext cx="5676900" cy="30321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0427" name="Rectangle 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56050" y="3952875"/>
            <a:ext cx="5694363" cy="1752600"/>
          </a:xfrm>
        </p:spPr>
        <p:txBody>
          <a:bodyPr/>
          <a:lstStyle>
            <a:lvl1pPr marL="0" indent="0">
              <a:defRPr b="1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8989236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2589" y="18"/>
            <a:ext cx="6757987" cy="6557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  <p:pic>
        <p:nvPicPr>
          <p:cNvPr id="6" name="Picture 22" descr="LSASAFLogo_ver_noTagline_gradient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3354" y="5"/>
            <a:ext cx="890587" cy="8969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92975" y="18"/>
            <a:ext cx="2301875" cy="6557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374477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92676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525588"/>
            <a:ext cx="4422775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500" y="1525588"/>
            <a:ext cx="4422775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485957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660886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95771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6469936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0166124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776440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1218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62788" y="0"/>
            <a:ext cx="2249487" cy="608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4325" y="0"/>
            <a:ext cx="6596063" cy="6084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4457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6057"/>
            <a:ext cx="9899121" cy="549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16062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38" y="0"/>
            <a:ext cx="8986837" cy="1073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14325" y="1525588"/>
            <a:ext cx="8997950" cy="4559300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331337490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38" y="0"/>
            <a:ext cx="8986837" cy="1073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14325" y="1525588"/>
            <a:ext cx="4422775" cy="455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9500" y="1525588"/>
            <a:ext cx="4422775" cy="455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343076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0"/>
            <a:ext cx="8997950" cy="60848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6757809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438" y="0"/>
            <a:ext cx="8986837" cy="10731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525588"/>
            <a:ext cx="4422775" cy="455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89500" y="1525588"/>
            <a:ext cx="4422775" cy="2203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89500" y="3881438"/>
            <a:ext cx="4422775" cy="2203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35447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0837" y="3578225"/>
            <a:ext cx="9307513" cy="2019300"/>
          </a:xfrm>
        </p:spPr>
        <p:txBody>
          <a:bodyPr anchor="b"/>
          <a:lstStyle>
            <a:lvl1pPr>
              <a:defRPr/>
            </a:lvl1pPr>
          </a:lstStyle>
          <a:p>
            <a:pPr lvl="0"/>
            <a:r>
              <a:rPr lang="en-US" noProof="0" smtClean="0"/>
              <a:t>Section slide heading Arial 40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840" y="5645169"/>
            <a:ext cx="8554244" cy="663575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pPr lvl="0"/>
            <a:r>
              <a:rPr lang="en-US" noProof="0" smtClean="0"/>
              <a:t>Section slide subtitle heading Arial 20</a:t>
            </a:r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</a:p>
        </p:txBody>
      </p:sp>
    </p:spTree>
    <p:extLst>
      <p:ext uri="{BB962C8B-B14F-4D97-AF65-F5344CB8AC3E}">
        <p14:creationId xmlns:p14="http://schemas.microsoft.com/office/powerpoint/2010/main" val="94366871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09110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9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120540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650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7225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590591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7115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845648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71967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13837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816295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62908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2687" y="347663"/>
            <a:ext cx="1878013" cy="61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98650" y="347663"/>
            <a:ext cx="5468938" cy="6176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  <a:endParaRPr lang="en-GB" sz="140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960146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4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69566-20A7-4872-B96C-A8EBD1DC47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98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32166-3283-451F-801B-7ADE36F602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65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9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FB70F-45B3-4A93-9B3E-7780D50EF2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686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113F9-3F06-4565-BC6D-D9C1DC5853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58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C285B-7151-44C3-A60A-6FBB44B6F4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114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647FF-864F-4CFF-BF4B-174F6A2B78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638" y="4406918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D6F5-AFDC-4710-BB12-393F09E90D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464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9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A425-641F-45D2-B41C-CBAF147EB4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06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6853A-21AE-467B-88A0-BFC402984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51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9AEAA-C678-4A1C-B1D7-0BD67C4BE8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8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3FB10-1C6C-4948-A15F-FE6E28775D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91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69566-20A7-4872-B96C-A8EBD1DC47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1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32166-3283-451F-801B-7ADE36F6021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31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FB70F-45B3-4A93-9B3E-7780D50EF2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0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9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981200"/>
            <a:ext cx="41275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113F9-3F06-4565-BC6D-D9C1DC5853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99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C285B-7151-44C3-A60A-6FBB44B6F4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81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2589" y="1066805"/>
            <a:ext cx="4529137" cy="549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4125" y="1066805"/>
            <a:ext cx="4530725" cy="549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647FF-864F-4CFF-BF4B-174F6A2B78D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821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9D6F5-AFDC-4710-BB12-393F09E90D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60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FA425-641F-45D2-B41C-CBAF147EB41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168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6853A-21AE-467B-88A0-BFC402984C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55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9AEAA-C678-4A1C-B1D7-0BD67C4BE8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484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609600"/>
            <a:ext cx="2105025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609600"/>
            <a:ext cx="61499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3FB10-1C6C-4948-A15F-FE6E28775D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8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40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53372"/>
      </p:ext>
    </p:extLst>
  </p:cSld>
  <p:clrMapOvr>
    <a:masterClrMapping/>
  </p:clrMapOvr>
  <p:transition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770"/>
      </p:ext>
    </p:extLst>
  </p:cSld>
  <p:clrMapOvr>
    <a:masterClrMapping/>
  </p:clrMapOvr>
  <p:transition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5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92066"/>
      </p:ext>
    </p:extLst>
  </p:cSld>
  <p:clrMapOvr>
    <a:masterClrMapping/>
  </p:clrMapOvr>
  <p:transition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650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7225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057262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38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38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831666"/>
      </p:ext>
    </p:extLst>
  </p:cSld>
  <p:clrMapOvr>
    <a:masterClrMapping/>
  </p:clrMapOvr>
  <p:transition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003720"/>
      </p:ext>
    </p:extLst>
  </p:cSld>
  <p:clrMapOvr>
    <a:masterClrMapping/>
  </p:clrMapOvr>
  <p:transition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461847"/>
      </p:ext>
    </p:extLst>
  </p:cSld>
  <p:clrMapOvr>
    <a:masterClrMapping/>
  </p:clrMapOvr>
  <p:transition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74618"/>
      </p:ext>
    </p:extLst>
  </p:cSld>
  <p:clrMapOvr>
    <a:masterClrMapping/>
  </p:clrMapOvr>
  <p:transition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32580"/>
      </p:ext>
    </p:extLst>
  </p:cSld>
  <p:clrMapOvr>
    <a:masterClrMapping/>
  </p:clrMapOvr>
  <p:transition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434425"/>
      </p:ext>
    </p:extLst>
  </p:cSld>
  <p:clrMapOvr>
    <a:masterClrMapping/>
  </p:clrMapOvr>
  <p:transition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2687" y="347663"/>
            <a:ext cx="1878013" cy="61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98650" y="347663"/>
            <a:ext cx="5468938" cy="6176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595218"/>
      </p:ext>
    </p:extLst>
  </p:cSld>
  <p:clrMapOvr>
    <a:masterClrMapping/>
  </p:clrMapOvr>
  <p:transition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98650" y="347663"/>
            <a:ext cx="751205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98650" y="1773238"/>
            <a:ext cx="3673475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737225" y="1773238"/>
            <a:ext cx="3673475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98650" y="4224353"/>
            <a:ext cx="36734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37225" y="4224353"/>
            <a:ext cx="36734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50838" y="6553200"/>
            <a:ext cx="31369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46674"/>
      </p:ext>
    </p:extLst>
  </p:cSld>
  <p:clrMapOvr>
    <a:masterClrMapping/>
  </p:clrMapOvr>
  <p:transition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650" y="347663"/>
            <a:ext cx="751205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98650" y="1773238"/>
            <a:ext cx="7512050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8650" y="4224353"/>
            <a:ext cx="7512050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0838" y="6553200"/>
            <a:ext cx="31369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283970"/>
      </p:ext>
    </p:extLst>
  </p:cSld>
  <p:clrMapOvr>
    <a:masterClrMapping/>
  </p:clrMapOvr>
  <p:transition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372335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77654"/>
      </p:ext>
    </p:extLst>
  </p:cSld>
  <p:clrMapOvr>
    <a:masterClrMapping/>
  </p:clrMapOvr>
  <p:transition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88673"/>
      </p:ext>
    </p:extLst>
  </p:cSld>
  <p:clrMapOvr>
    <a:masterClrMapping/>
  </p:clrMapOvr>
  <p:transition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650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7225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29381"/>
      </p:ext>
    </p:extLst>
  </p:cSld>
  <p:clrMapOvr>
    <a:masterClrMapping/>
  </p:clrMapOvr>
  <p:transition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856525"/>
      </p:ext>
    </p:extLst>
  </p:cSld>
  <p:clrMapOvr>
    <a:masterClrMapping/>
  </p:clrMapOvr>
  <p:transition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07930"/>
      </p:ext>
    </p:extLst>
  </p:cSld>
  <p:clrMapOvr>
    <a:masterClrMapping/>
  </p:clrMapOvr>
  <p:transition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85671"/>
      </p:ext>
    </p:extLst>
  </p:cSld>
  <p:clrMapOvr>
    <a:masterClrMapping/>
  </p:clrMapOvr>
  <p:transition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509317"/>
      </p:ext>
    </p:extLst>
  </p:cSld>
  <p:clrMapOvr>
    <a:masterClrMapping/>
  </p:clrMapOvr>
  <p:transition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03106"/>
      </p:ext>
    </p:extLst>
  </p:cSld>
  <p:clrMapOvr>
    <a:masterClrMapping/>
  </p:clrMapOvr>
  <p:transition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916789"/>
      </p:ext>
    </p:extLst>
  </p:cSld>
  <p:clrMapOvr>
    <a:masterClrMapping/>
  </p:clrMapOvr>
  <p:transition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2687" y="347663"/>
            <a:ext cx="1878013" cy="61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98650" y="347663"/>
            <a:ext cx="5468938" cy="6176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74050"/>
      </p:ext>
    </p:extLst>
  </p:cSld>
  <p:clrMapOvr>
    <a:masterClrMapping/>
  </p:clrMapOvr>
  <p:transition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  <p:pic>
        <p:nvPicPr>
          <p:cNvPr id="4" name="Picture 22" descr="LSASAFLogo_ver_noTagline_gradient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3354" y="5"/>
            <a:ext cx="890587" cy="8969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98650" y="347663"/>
            <a:ext cx="751205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98650" y="1773238"/>
            <a:ext cx="3673475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737225" y="1773238"/>
            <a:ext cx="3673475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98650" y="4224349"/>
            <a:ext cx="36734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37225" y="4224349"/>
            <a:ext cx="36734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50838" y="6553200"/>
            <a:ext cx="31369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439098"/>
      </p:ext>
    </p:extLst>
  </p:cSld>
  <p:clrMapOvr>
    <a:masterClrMapping/>
  </p:clrMapOvr>
  <p:transition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650" y="347663"/>
            <a:ext cx="751205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98650" y="1773238"/>
            <a:ext cx="7512050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8650" y="4224349"/>
            <a:ext cx="7512050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0838" y="6553200"/>
            <a:ext cx="31369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369972"/>
      </p:ext>
    </p:extLst>
  </p:cSld>
  <p:clrMapOvr>
    <a:masterClrMapping/>
  </p:clrMapOvr>
  <p:transition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970576"/>
      </p:ext>
    </p:extLst>
  </p:cSld>
  <p:clrMapOvr>
    <a:masterClrMapping/>
  </p:clrMapOvr>
  <p:transition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349178"/>
      </p:ext>
    </p:extLst>
  </p:cSld>
  <p:clrMapOvr>
    <a:masterClrMapping/>
  </p:clrMapOvr>
  <p:transition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31227"/>
      </p:ext>
    </p:extLst>
  </p:cSld>
  <p:clrMapOvr>
    <a:masterClrMapping/>
  </p:clrMapOvr>
  <p:transition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8650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7225" y="1773241"/>
            <a:ext cx="3673475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311655"/>
      </p:ext>
    </p:extLst>
  </p:cSld>
  <p:clrMapOvr>
    <a:masterClrMapping/>
  </p:clrMapOvr>
  <p:transition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944000"/>
      </p:ext>
    </p:extLst>
  </p:cSld>
  <p:clrMapOvr>
    <a:masterClrMapping/>
  </p:clrMapOvr>
  <p:transition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36404"/>
      </p:ext>
    </p:extLst>
  </p:cSld>
  <p:clrMapOvr>
    <a:masterClrMapping/>
  </p:clrMapOvr>
  <p:transition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961522"/>
      </p:ext>
    </p:extLst>
  </p:cSld>
  <p:clrMapOvr>
    <a:masterClrMapping/>
  </p:clrMapOvr>
  <p:transition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150710"/>
      </p:ext>
    </p:extLst>
  </p:cSld>
  <p:clrMapOvr>
    <a:masterClrMapping/>
  </p:clrMapOvr>
  <p:transition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3499" y="273068"/>
            <a:ext cx="553720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8" y="1435103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  <p:pic>
        <p:nvPicPr>
          <p:cNvPr id="7" name="Picture 22" descr="LSASAFLogo_ver_noTagline_gradient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3354" y="5"/>
            <a:ext cx="890587" cy="8969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7345"/>
      </p:ext>
    </p:extLst>
  </p:cSld>
  <p:clrMapOvr>
    <a:masterClrMapping/>
  </p:clrMapOvr>
  <p:transition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972481"/>
      </p:ext>
    </p:extLst>
  </p:cSld>
  <p:clrMapOvr>
    <a:masterClrMapping/>
  </p:clrMapOvr>
  <p:transition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32687" y="347663"/>
            <a:ext cx="1878013" cy="6176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98650" y="347663"/>
            <a:ext cx="5468938" cy="6176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528607"/>
      </p:ext>
    </p:extLst>
  </p:cSld>
  <p:clrMapOvr>
    <a:masterClrMapping/>
  </p:clrMapOvr>
  <p:transition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98650" y="347663"/>
            <a:ext cx="751205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98650" y="1773238"/>
            <a:ext cx="3673475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737225" y="1773238"/>
            <a:ext cx="3673475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98650" y="4224343"/>
            <a:ext cx="36734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37225" y="4224343"/>
            <a:ext cx="3673475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>
          <a:xfrm>
            <a:off x="350838" y="6553200"/>
            <a:ext cx="31369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74142"/>
      </p:ext>
    </p:extLst>
  </p:cSld>
  <p:clrMapOvr>
    <a:masterClrMapping/>
  </p:clrMapOvr>
  <p:transition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8650" y="347663"/>
            <a:ext cx="751205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98650" y="1773238"/>
            <a:ext cx="7512050" cy="2298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98650" y="4224343"/>
            <a:ext cx="7512050" cy="23002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50838" y="6553200"/>
            <a:ext cx="31369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297908"/>
      </p:ext>
    </p:extLst>
  </p:cSld>
  <p:clrMapOvr>
    <a:masterClrMapping/>
  </p:clrMapOvr>
  <p:transition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30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87691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188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5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20204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7472" y="1906588"/>
            <a:ext cx="4139538" cy="430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2113" y="1906588"/>
            <a:ext cx="4139539" cy="4305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9317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3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3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850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  <p:pic>
        <p:nvPicPr>
          <p:cNvPr id="7" name="Picture 22" descr="LSASAFLogo_ver_noTagline_gradient_RGB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3354" y="5"/>
            <a:ext cx="890587" cy="896937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11956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9334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2" y="273055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757571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35397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4364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9760" y="401638"/>
            <a:ext cx="2289042" cy="5810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7472" y="401638"/>
            <a:ext cx="6707188" cy="5810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41421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7891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2373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9760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16100" y="1676400"/>
            <a:ext cx="3210852" cy="4100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92052" y="1676400"/>
            <a:ext cx="3212571" cy="4100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77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9.jpe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nuvens_net_03_br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2"/>
            <a:ext cx="9906000" cy="898525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6288" y="0"/>
            <a:ext cx="8280400" cy="900113"/>
          </a:xfrm>
          <a:prstGeom prst="rect">
            <a:avLst/>
          </a:prstGeom>
          <a:solidFill>
            <a:srgbClr val="003399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629418"/>
            <a:ext cx="1439863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900" b="1"/>
            </a:lvl1pPr>
          </a:lstStyle>
          <a:p>
            <a:r>
              <a:rPr lang="pt-PT"/>
              <a:t>4-6 June  2008</a:t>
            </a: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905002" y="6629418"/>
            <a:ext cx="647858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/>
            </a:lvl1pPr>
          </a:lstStyle>
          <a:p>
            <a:r>
              <a:rPr lang="en-GB"/>
              <a:t>3</a:t>
            </a:r>
            <a:r>
              <a:rPr lang="en-GB" baseline="30000"/>
              <a:t>rd</a:t>
            </a:r>
            <a:r>
              <a:rPr lang="en-GB"/>
              <a:t> Land </a:t>
            </a:r>
            <a:r>
              <a:rPr lang="pt-PT"/>
              <a:t>SAF User Workshop, Lisboa, Portugal</a:t>
            </a:r>
          </a:p>
        </p:txBody>
      </p:sp>
      <p:pic>
        <p:nvPicPr>
          <p:cNvPr id="1032" name="Picture 8" descr="IM-01"/>
          <p:cNvPicPr>
            <a:picLocks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-15875" y="34925"/>
            <a:ext cx="755650" cy="755650"/>
          </a:xfrm>
          <a:prstGeom prst="rect">
            <a:avLst/>
          </a:prstGeom>
          <a:noFill/>
        </p:spPr>
      </p:pic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0" y="762000"/>
            <a:ext cx="1620838" cy="23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pt-PT" sz="600" b="1">
                <a:solidFill>
                  <a:srgbClr val="003D84"/>
                </a:solidFill>
                <a:latin typeface="Swis721 Ex BT" pitchFamily="34" charset="0"/>
              </a:rPr>
              <a:t>Instituto de Meteorologia</a:t>
            </a:r>
            <a:endParaRPr lang="en-GB" sz="600" b="1">
              <a:solidFill>
                <a:srgbClr val="003D84"/>
              </a:solidFill>
              <a:latin typeface="Swis721 Ex BT" pitchFamily="34" charset="0"/>
            </a:endParaRP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2588" y="1066805"/>
            <a:ext cx="9212262" cy="549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pic>
        <p:nvPicPr>
          <p:cNvPr id="1037" name="Picture 13" descr="landsaf_transparent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299582" y="18"/>
            <a:ext cx="622300" cy="765175"/>
          </a:xfrm>
          <a:prstGeom prst="rect">
            <a:avLst/>
          </a:prstGeom>
          <a:noFill/>
        </p:spPr>
      </p:pic>
      <p:pic>
        <p:nvPicPr>
          <p:cNvPr id="10" name="Picture 22" descr="LSASAFLogo_ver_noTagline_gradient_RGB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023354" y="5"/>
            <a:ext cx="890587" cy="896937"/>
          </a:xfrm>
          <a:prstGeom prst="rect">
            <a:avLst/>
          </a:prstGeom>
          <a:blipFill>
            <a:blip r:embed="rId18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Arial Unicode MS" pitchFamily="34" charset="-128"/>
        </a:defRPr>
      </a:lvl9pPr>
    </p:titleStyle>
    <p:bodyStyle>
      <a:lvl1pPr marL="384175" indent="-384175" algn="l" rtl="0" fontAlgn="base">
        <a:spcBef>
          <a:spcPct val="20000"/>
        </a:spcBef>
        <a:spcAft>
          <a:spcPct val="0"/>
        </a:spcAft>
        <a:buChar char="•"/>
        <a:defRPr sz="2400" b="1">
          <a:solidFill>
            <a:srgbClr val="0000CC"/>
          </a:solidFill>
          <a:latin typeface="+mn-lt"/>
          <a:ea typeface="+mn-ea"/>
          <a:cs typeface="+mn-cs"/>
        </a:defRPr>
      </a:lvl1pPr>
      <a:lvl2pPr marL="768350" indent="-193675" algn="l" rtl="0" fontAlgn="base">
        <a:spcBef>
          <a:spcPct val="20000"/>
        </a:spcBef>
        <a:spcAft>
          <a:spcPct val="0"/>
        </a:spcAft>
        <a:buClr>
          <a:schemeClr val="tx1"/>
        </a:buClr>
        <a:buFont typeface="Times New Roman" pitchFamily="18" charset="0"/>
        <a:buChar char="–"/>
        <a:defRPr sz="2000" b="1">
          <a:solidFill>
            <a:schemeClr val="tx1"/>
          </a:solidFill>
          <a:latin typeface="+mn-lt"/>
        </a:defRPr>
      </a:lvl2pPr>
      <a:lvl3pPr marL="1138238" indent="-179388" algn="l" rtl="0" fontAlgn="base">
        <a:spcBef>
          <a:spcPct val="20000"/>
        </a:spcBef>
        <a:spcAft>
          <a:spcPct val="0"/>
        </a:spcAft>
        <a:buClr>
          <a:srgbClr val="0000CC"/>
        </a:buClr>
        <a:buSzPct val="80000"/>
        <a:buChar char="•"/>
        <a:defRPr b="1">
          <a:solidFill>
            <a:srgbClr val="0000CC"/>
          </a:solidFill>
          <a:latin typeface="+mn-lt"/>
        </a:defRPr>
      </a:lvl3pPr>
      <a:lvl4pPr marL="1520825" indent="198438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03425" indent="185738" algn="l" rtl="0" fontAlgn="base">
        <a:spcBef>
          <a:spcPct val="20000"/>
        </a:spcBef>
        <a:spcAft>
          <a:spcPct val="0"/>
        </a:spcAft>
        <a:buChar char="»"/>
        <a:defRPr sz="1600" b="1" i="1">
          <a:solidFill>
            <a:schemeClr val="tx1"/>
          </a:solidFill>
          <a:latin typeface="+mn-lt"/>
        </a:defRPr>
      </a:lvl5pPr>
      <a:lvl6pPr marL="2460625" indent="185738" algn="l" rtl="0" fontAlgn="base">
        <a:spcBef>
          <a:spcPct val="20000"/>
        </a:spcBef>
        <a:spcAft>
          <a:spcPct val="0"/>
        </a:spcAft>
        <a:buChar char="»"/>
        <a:defRPr sz="1600" b="1" i="1">
          <a:solidFill>
            <a:schemeClr val="tx1"/>
          </a:solidFill>
          <a:latin typeface="+mn-lt"/>
        </a:defRPr>
      </a:lvl6pPr>
      <a:lvl7pPr marL="2917825" indent="185738" algn="l" rtl="0" fontAlgn="base">
        <a:spcBef>
          <a:spcPct val="20000"/>
        </a:spcBef>
        <a:spcAft>
          <a:spcPct val="0"/>
        </a:spcAft>
        <a:buChar char="»"/>
        <a:defRPr sz="1600" b="1" i="1">
          <a:solidFill>
            <a:schemeClr val="tx1"/>
          </a:solidFill>
          <a:latin typeface="+mn-lt"/>
        </a:defRPr>
      </a:lvl7pPr>
      <a:lvl8pPr marL="3375025" indent="185738" algn="l" rtl="0" fontAlgn="base">
        <a:spcBef>
          <a:spcPct val="20000"/>
        </a:spcBef>
        <a:spcAft>
          <a:spcPct val="0"/>
        </a:spcAft>
        <a:buChar char="»"/>
        <a:defRPr sz="1600" b="1" i="1">
          <a:solidFill>
            <a:schemeClr val="tx1"/>
          </a:solidFill>
          <a:latin typeface="+mn-lt"/>
        </a:defRPr>
      </a:lvl8pPr>
      <a:lvl9pPr marL="3832225" indent="185738" algn="l" rtl="0" fontAlgn="base">
        <a:spcBef>
          <a:spcPct val="20000"/>
        </a:spcBef>
        <a:spcAft>
          <a:spcPct val="0"/>
        </a:spcAft>
        <a:buChar char="»"/>
        <a:defRPr sz="1600" b="1"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0"/>
          <p:cNvSpPr>
            <a:spLocks noGrp="1" noChangeArrowheads="1"/>
          </p:cNvSpPr>
          <p:nvPr>
            <p:ph type="title"/>
          </p:nvPr>
        </p:nvSpPr>
        <p:spPr bwMode="auto">
          <a:xfrm>
            <a:off x="325438" y="0"/>
            <a:ext cx="8986837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4325" y="1525588"/>
            <a:ext cx="899795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here..</a:t>
            </a:r>
          </a:p>
        </p:txBody>
      </p:sp>
      <p:sp>
        <p:nvSpPr>
          <p:cNvPr id="1167" name="Rectangle 143"/>
          <p:cNvSpPr>
            <a:spLocks noChangeArrowheads="1"/>
          </p:cNvSpPr>
          <p:nvPr userDrawn="1"/>
        </p:nvSpPr>
        <p:spPr bwMode="auto">
          <a:xfrm>
            <a:off x="4435475" y="6475413"/>
            <a:ext cx="698500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de-DE" sz="900" smtClean="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CE5A32C1-C1C6-4786-9ED9-26DDB8C48AFD}" type="slidenum">
              <a:rPr lang="de-DE" sz="900" smtClean="0">
                <a:solidFill>
                  <a:srgbClr val="5C7F92"/>
                </a:solidFill>
                <a:latin typeface="Century Gothic" pitchFamily="34" charset="0"/>
              </a:rPr>
              <a:pPr eaLnBrk="0" hangingPunct="0"/>
              <a:t>‹#›</a:t>
            </a:fld>
            <a:endParaRPr lang="de-DE" sz="900" smtClean="0">
              <a:solidFill>
                <a:srgbClr val="5C7F92"/>
              </a:solidFill>
              <a:latin typeface="Century Gothic" pitchFamily="34" charset="0"/>
            </a:endParaRPr>
          </a:p>
        </p:txBody>
      </p:sp>
      <p:pic>
        <p:nvPicPr>
          <p:cNvPr id="3077" name="Picture 144" descr="EUMETSATLogo_hor_noTagline_gradient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6264275"/>
            <a:ext cx="21240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8" name="Group 145"/>
          <p:cNvGrpSpPr>
            <a:grpSpLocks/>
          </p:cNvGrpSpPr>
          <p:nvPr userDrawn="1"/>
        </p:nvGrpSpPr>
        <p:grpSpPr bwMode="auto">
          <a:xfrm>
            <a:off x="0" y="1239838"/>
            <a:ext cx="9906000" cy="95250"/>
            <a:chOff x="0" y="2129"/>
            <a:chExt cx="6240" cy="155"/>
          </a:xfrm>
        </p:grpSpPr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endParaRPr lang="en-US" sz="2000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</p:grpSp>
      <p:sp>
        <p:nvSpPr>
          <p:cNvPr id="1179" name="Rectangle 155"/>
          <p:cNvSpPr>
            <a:spLocks noChangeArrowheads="1"/>
          </p:cNvSpPr>
          <p:nvPr userDrawn="1"/>
        </p:nvSpPr>
        <p:spPr bwMode="auto">
          <a:xfrm>
            <a:off x="228600" y="6324600"/>
            <a:ext cx="25146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/>
            <a:endParaRPr lang="en-GB" sz="1000" smtClean="0">
              <a:solidFill>
                <a:srgbClr val="002664"/>
              </a:solidFill>
              <a:latin typeface="Helvetica" pitchFamily="34" charset="0"/>
            </a:endParaRPr>
          </a:p>
          <a:p>
            <a:pPr eaLnBrk="0" hangingPunct="0"/>
            <a:r>
              <a:rPr lang="en-GB" sz="1000" smtClean="0">
                <a:solidFill>
                  <a:srgbClr val="002664"/>
                </a:solidFill>
                <a:latin typeface="Helvetica" pitchFamily="34" charset="0"/>
              </a:rPr>
              <a:t>Visit to Portugal MET/RSt</a:t>
            </a:r>
          </a:p>
          <a:p>
            <a:pPr eaLnBrk="0" hangingPunct="0"/>
            <a:r>
              <a:rPr lang="en-GB" sz="1000" smtClean="0">
                <a:solidFill>
                  <a:srgbClr val="002664"/>
                </a:solidFill>
                <a:latin typeface="Helvetica" pitchFamily="34" charset="0"/>
              </a:rPr>
              <a:t>23 March 2010</a:t>
            </a:r>
          </a:p>
          <a:p>
            <a:pPr eaLnBrk="0" hangingPunct="0">
              <a:lnSpc>
                <a:spcPct val="0"/>
              </a:lnSpc>
            </a:pPr>
            <a:endParaRPr lang="en-GB" smtClean="0">
              <a:solidFill>
                <a:srgbClr val="0026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77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26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98650" y="347663"/>
            <a:ext cx="75120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98650" y="1773241"/>
            <a:ext cx="751205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838" y="6553200"/>
            <a:ext cx="3136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smtClean="0">
                <a:solidFill>
                  <a:srgbClr val="FFFFFF"/>
                </a:solidFill>
                <a:latin typeface="Arial" pitchFamily="34" charset="0"/>
              </a:rPr>
              <a:t>© Crown copyright   Met Office</a:t>
            </a:r>
            <a:endParaRPr lang="en-GB" sz="1400" smtClean="0">
              <a:solidFill>
                <a:srgbClr val="FFFFFF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453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FFFFFF"/>
          </a:solidFill>
          <a:latin typeface="Arial" pitchFamily="34" charset="0"/>
        </a:defRPr>
      </a:lvl9pPr>
    </p:titleStyle>
    <p:bodyStyle>
      <a:lvl1pPr marL="261938" indent="-261938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</a:defRPr>
      </a:lvl1pPr>
      <a:lvl2pPr marL="623888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2pPr>
      <a:lvl3pPr marL="987425" indent="-184150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3pPr>
      <a:lvl4pPr marL="1349375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4pPr>
      <a:lvl5pPr marL="16986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839" y="6235719"/>
            <a:ext cx="202591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184" tIns="47092" rIns="94184" bIns="47092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77671" y="6235719"/>
            <a:ext cx="315065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184" tIns="47092" rIns="94184" bIns="47092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30266" y="6235719"/>
            <a:ext cx="202591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184" tIns="47092" rIns="94184" bIns="47092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BE83A523-8996-4865-A663-F8134726BE60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84" tIns="47092" rIns="94184" bIns="470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84" tIns="47092" rIns="94184" bIns="47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0860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50838" indent="-350838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60413" indent="-29210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68400" indent="-233363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500">
          <a:solidFill>
            <a:schemeClr val="tx1"/>
          </a:solidFill>
          <a:latin typeface="+mn-lt"/>
        </a:defRPr>
      </a:lvl3pPr>
      <a:lvl4pPr marL="1636713" indent="-233363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1050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622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30194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766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338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49837" y="6235715"/>
            <a:ext cx="202591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184" tIns="47092" rIns="94184" bIns="47092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77671" y="6235715"/>
            <a:ext cx="315065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184" tIns="47092" rIns="94184" bIns="47092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30264" y="6235715"/>
            <a:ext cx="2025915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4184" tIns="47092" rIns="94184" bIns="47092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hangingPunct="0">
              <a:defRPr/>
            </a:pPr>
            <a:fld id="{BE83A523-8996-4865-A663-F8134726BE60}" type="slidenum">
              <a:rPr lang="en-US">
                <a:solidFill>
                  <a:srgbClr val="FFFFFF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2950" y="609600"/>
            <a:ext cx="8420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84" tIns="47092" rIns="94184" bIns="470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2950" y="1981200"/>
            <a:ext cx="8420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184" tIns="47092" rIns="94184" bIns="470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97678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2pPr>
      <a:lvl3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3pPr>
      <a:lvl4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4pPr>
      <a:lvl5pPr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5pPr>
      <a:lvl6pPr marL="4572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6pPr>
      <a:lvl7pPr marL="9144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7pPr>
      <a:lvl8pPr marL="13716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8pPr>
      <a:lvl9pPr marL="1828800" algn="ctr" defTabSz="935038" rtl="0" eaLnBrk="0" fontAlgn="base" hangingPunct="0">
        <a:spcBef>
          <a:spcPct val="0"/>
        </a:spcBef>
        <a:spcAft>
          <a:spcPct val="0"/>
        </a:spcAft>
        <a:defRPr sz="4500">
          <a:solidFill>
            <a:schemeClr val="tx2"/>
          </a:solidFill>
          <a:latin typeface="Times New Roman" pitchFamily="18" charset="0"/>
        </a:defRPr>
      </a:lvl9pPr>
    </p:titleStyle>
    <p:bodyStyle>
      <a:lvl1pPr marL="350838" indent="-350838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60413" indent="-29210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900">
          <a:solidFill>
            <a:schemeClr val="tx1"/>
          </a:solidFill>
          <a:latin typeface="+mn-lt"/>
        </a:defRPr>
      </a:lvl2pPr>
      <a:lvl3pPr marL="1168400" indent="-233363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500">
          <a:solidFill>
            <a:schemeClr val="tx1"/>
          </a:solidFill>
          <a:latin typeface="+mn-lt"/>
        </a:defRPr>
      </a:lvl3pPr>
      <a:lvl4pPr marL="1636713" indent="-233363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1050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622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30194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766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933825" indent="-234950" algn="l" defTabSz="93503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98650" y="347663"/>
            <a:ext cx="75120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98650" y="1773241"/>
            <a:ext cx="751205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838" y="6553200"/>
            <a:ext cx="3136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000000"/>
                </a:solidFill>
                <a:latin typeface="Arial" pitchFamily="34" charset="0"/>
              </a:rPr>
              <a:t>© Crown copyright   Met Office</a:t>
            </a:r>
            <a:endParaRPr lang="en-GB" sz="1400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938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ransition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9pPr>
    </p:titleStyle>
    <p:bodyStyle>
      <a:lvl1pPr marL="261938" indent="-261938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23888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2pPr>
      <a:lvl3pPr marL="987425" indent="-184150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3pPr>
      <a:lvl4pPr marL="1349375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4pPr>
      <a:lvl5pPr marL="16986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98650" y="347663"/>
            <a:ext cx="75120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98650" y="1773241"/>
            <a:ext cx="751205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838" y="6553200"/>
            <a:ext cx="3136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000000"/>
                </a:solidFill>
                <a:latin typeface="Arial" pitchFamily="34" charset="0"/>
              </a:rPr>
              <a:t>© Crown copyright   Met Office</a:t>
            </a:r>
            <a:endParaRPr lang="en-GB" sz="1400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999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ransition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9pPr>
    </p:titleStyle>
    <p:bodyStyle>
      <a:lvl1pPr marL="261938" indent="-261938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23888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2pPr>
      <a:lvl3pPr marL="987425" indent="-184150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3pPr>
      <a:lvl4pPr marL="1349375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4pPr>
      <a:lvl5pPr marL="16986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98650" y="347663"/>
            <a:ext cx="751205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Slide heading Arial 40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98650" y="1773241"/>
            <a:ext cx="7512050" cy="475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First level Arial 24</a:t>
            </a:r>
          </a:p>
          <a:p>
            <a:pPr lvl="1"/>
            <a:r>
              <a:rPr lang="en-GB" smtClean="0"/>
              <a:t>Second level Arial 20</a:t>
            </a:r>
          </a:p>
          <a:p>
            <a:pPr lvl="2"/>
            <a:r>
              <a:rPr lang="en-GB" smtClean="0"/>
              <a:t>Third level Arial 20</a:t>
            </a:r>
          </a:p>
          <a:p>
            <a:pPr lvl="3"/>
            <a:r>
              <a:rPr lang="en-GB" smtClean="0"/>
              <a:t>Fourth level Arial 20</a:t>
            </a:r>
          </a:p>
          <a:p>
            <a:pPr lvl="4"/>
            <a:r>
              <a:rPr lang="en-GB" smtClean="0"/>
              <a:t>Fifth level Arial 20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838" y="6553200"/>
            <a:ext cx="31369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smtClean="0">
                <a:solidFill>
                  <a:srgbClr val="000000"/>
                </a:solidFill>
                <a:latin typeface="Arial" pitchFamily="34" charset="0"/>
              </a:rPr>
              <a:t>© Crown copyright   Met Office</a:t>
            </a:r>
            <a:endParaRPr lang="en-GB" sz="1400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9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ransition>
    <p:wipe/>
  </p:transition>
  <p:timing>
    <p:tnLst>
      <p:par>
        <p:cTn id="1" dur="indefinite" restart="never" nodeType="tmRoot"/>
      </p:par>
    </p:tnLst>
  </p:timing>
  <p:hf sldNum="0" hdr="0" dt="0"/>
  <p:txStyles>
    <p:titleStyle>
      <a:lvl1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2pPr>
      <a:lvl3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3pPr>
      <a:lvl4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4pPr>
      <a:lvl5pPr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Arial" pitchFamily="34" charset="0"/>
        </a:defRPr>
      </a:lvl9pPr>
    </p:titleStyle>
    <p:bodyStyle>
      <a:lvl1pPr marL="261938" indent="-261938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23888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2pPr>
      <a:lvl3pPr marL="987425" indent="-184150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3pPr>
      <a:lvl4pPr marL="1349375" indent="-1825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4pPr>
      <a:lvl5pPr marL="16986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5pPr>
      <a:lvl6pPr marL="21558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6pPr>
      <a:lvl7pPr marL="26130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7pPr>
      <a:lvl8pPr marL="30702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8pPr>
      <a:lvl9pPr marL="3527425" indent="-169863" algn="l" rtl="0" fontAlgn="base">
        <a:lnSpc>
          <a:spcPct val="90000"/>
        </a:lnSpc>
        <a:spcBef>
          <a:spcPct val="35000"/>
        </a:spcBef>
        <a:spcAft>
          <a:spcPct val="35000"/>
        </a:spcAft>
        <a:buChar char="•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Line 1"/>
          <p:cNvSpPr>
            <a:spLocks noChangeShapeType="1"/>
          </p:cNvSpPr>
          <p:nvPr/>
        </p:nvSpPr>
        <p:spPr bwMode="auto">
          <a:xfrm>
            <a:off x="0" y="1708150"/>
            <a:ext cx="9909440" cy="1588"/>
          </a:xfrm>
          <a:prstGeom prst="line">
            <a:avLst/>
          </a:prstGeom>
          <a:noFill/>
          <a:ln w="12600">
            <a:solidFill>
              <a:srgbClr val="33A3A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1" smtClean="0">
              <a:solidFill>
                <a:srgbClr val="FFFFFF"/>
              </a:solidFill>
            </a:endParaRPr>
          </a:p>
        </p:txBody>
      </p:sp>
      <p:sp>
        <p:nvSpPr>
          <p:cNvPr id="2050" name="Freeform 2"/>
          <p:cNvSpPr>
            <a:spLocks noChangeArrowheads="1"/>
          </p:cNvSpPr>
          <p:nvPr/>
        </p:nvSpPr>
        <p:spPr bwMode="auto">
          <a:xfrm>
            <a:off x="0" y="842966"/>
            <a:ext cx="3136900" cy="6015037"/>
          </a:xfrm>
          <a:custGeom>
            <a:avLst/>
            <a:gdLst>
              <a:gd name="T0" fmla="*/ 8042 w 8043"/>
              <a:gd name="T1" fmla="*/ 16708 h 16709"/>
              <a:gd name="T2" fmla="*/ 8032 w 8043"/>
              <a:gd name="T3" fmla="*/ 15862 h 16709"/>
              <a:gd name="T4" fmla="*/ 8001 w 8043"/>
              <a:gd name="T5" fmla="*/ 15018 h 16709"/>
              <a:gd name="T6" fmla="*/ 7949 w 8043"/>
              <a:gd name="T7" fmla="*/ 14178 h 16709"/>
              <a:gd name="T8" fmla="*/ 7877 w 8043"/>
              <a:gd name="T9" fmla="*/ 13345 h 16709"/>
              <a:gd name="T10" fmla="*/ 7785 w 8043"/>
              <a:gd name="T11" fmla="*/ 12520 h 16709"/>
              <a:gd name="T12" fmla="*/ 7673 w 8043"/>
              <a:gd name="T13" fmla="*/ 11706 h 16709"/>
              <a:gd name="T14" fmla="*/ 7541 w 8043"/>
              <a:gd name="T15" fmla="*/ 10905 h 16709"/>
              <a:gd name="T16" fmla="*/ 7390 w 8043"/>
              <a:gd name="T17" fmla="*/ 10119 h 16709"/>
              <a:gd name="T18" fmla="*/ 7220 w 8043"/>
              <a:gd name="T19" fmla="*/ 9350 h 16709"/>
              <a:gd name="T20" fmla="*/ 7031 w 8043"/>
              <a:gd name="T21" fmla="*/ 8600 h 16709"/>
              <a:gd name="T22" fmla="*/ 6825 w 8043"/>
              <a:gd name="T23" fmla="*/ 7870 h 16709"/>
              <a:gd name="T24" fmla="*/ 6601 w 8043"/>
              <a:gd name="T25" fmla="*/ 7163 h 16709"/>
              <a:gd name="T26" fmla="*/ 6359 w 8043"/>
              <a:gd name="T27" fmla="*/ 6481 h 16709"/>
              <a:gd name="T28" fmla="*/ 6102 w 8043"/>
              <a:gd name="T29" fmla="*/ 5825 h 16709"/>
              <a:gd name="T30" fmla="*/ 5829 w 8043"/>
              <a:gd name="T31" fmla="*/ 5197 h 16709"/>
              <a:gd name="T32" fmla="*/ 5541 w 8043"/>
              <a:gd name="T33" fmla="*/ 4598 h 16709"/>
              <a:gd name="T34" fmla="*/ 5238 w 8043"/>
              <a:gd name="T35" fmla="*/ 4031 h 16709"/>
              <a:gd name="T36" fmla="*/ 4923 w 8043"/>
              <a:gd name="T37" fmla="*/ 3496 h 16709"/>
              <a:gd name="T38" fmla="*/ 4594 w 8043"/>
              <a:gd name="T39" fmla="*/ 2995 h 16709"/>
              <a:gd name="T40" fmla="*/ 4254 w 8043"/>
              <a:gd name="T41" fmla="*/ 2529 h 16709"/>
              <a:gd name="T42" fmla="*/ 3903 w 8043"/>
              <a:gd name="T43" fmla="*/ 2099 h 16709"/>
              <a:gd name="T44" fmla="*/ 3542 w 8043"/>
              <a:gd name="T45" fmla="*/ 1707 h 16709"/>
              <a:gd name="T46" fmla="*/ 3171 w 8043"/>
              <a:gd name="T47" fmla="*/ 1354 h 16709"/>
              <a:gd name="T48" fmla="*/ 2793 w 8043"/>
              <a:gd name="T49" fmla="*/ 1040 h 16709"/>
              <a:gd name="T50" fmla="*/ 2407 w 8043"/>
              <a:gd name="T51" fmla="*/ 766 h 16709"/>
              <a:gd name="T52" fmla="*/ 2016 w 8043"/>
              <a:gd name="T53" fmla="*/ 533 h 16709"/>
              <a:gd name="T54" fmla="*/ 1619 w 8043"/>
              <a:gd name="T55" fmla="*/ 342 h 16709"/>
              <a:gd name="T56" fmla="*/ 1218 w 8043"/>
              <a:gd name="T57" fmla="*/ 193 h 16709"/>
              <a:gd name="T58" fmla="*/ 814 w 8043"/>
              <a:gd name="T59" fmla="*/ 86 h 16709"/>
              <a:gd name="T60" fmla="*/ 407 w 8043"/>
              <a:gd name="T61" fmla="*/ 21 h 16709"/>
              <a:gd name="T62" fmla="*/ 0 w 8043"/>
              <a:gd name="T63" fmla="*/ 0 h 16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043" h="16709">
                <a:moveTo>
                  <a:pt x="0" y="16708"/>
                </a:moveTo>
                <a:lnTo>
                  <a:pt x="8042" y="16708"/>
                </a:lnTo>
                <a:lnTo>
                  <a:pt x="8039" y="16285"/>
                </a:lnTo>
                <a:lnTo>
                  <a:pt x="8032" y="15862"/>
                </a:lnTo>
                <a:lnTo>
                  <a:pt x="8019" y="15439"/>
                </a:lnTo>
                <a:lnTo>
                  <a:pt x="8001" y="15018"/>
                </a:lnTo>
                <a:lnTo>
                  <a:pt x="7978" y="14597"/>
                </a:lnTo>
                <a:lnTo>
                  <a:pt x="7949" y="14178"/>
                </a:lnTo>
                <a:lnTo>
                  <a:pt x="7916" y="13760"/>
                </a:lnTo>
                <a:lnTo>
                  <a:pt x="7877" y="13345"/>
                </a:lnTo>
                <a:lnTo>
                  <a:pt x="7834" y="12931"/>
                </a:lnTo>
                <a:lnTo>
                  <a:pt x="7785" y="12520"/>
                </a:lnTo>
                <a:lnTo>
                  <a:pt x="7732" y="12112"/>
                </a:lnTo>
                <a:lnTo>
                  <a:pt x="7673" y="11706"/>
                </a:lnTo>
                <a:lnTo>
                  <a:pt x="7610" y="11304"/>
                </a:lnTo>
                <a:lnTo>
                  <a:pt x="7541" y="10905"/>
                </a:lnTo>
                <a:lnTo>
                  <a:pt x="7468" y="10510"/>
                </a:lnTo>
                <a:lnTo>
                  <a:pt x="7390" y="10119"/>
                </a:lnTo>
                <a:lnTo>
                  <a:pt x="7308" y="9732"/>
                </a:lnTo>
                <a:lnTo>
                  <a:pt x="7220" y="9350"/>
                </a:lnTo>
                <a:lnTo>
                  <a:pt x="7128" y="8972"/>
                </a:lnTo>
                <a:lnTo>
                  <a:pt x="7031" y="8600"/>
                </a:lnTo>
                <a:lnTo>
                  <a:pt x="6930" y="8232"/>
                </a:lnTo>
                <a:lnTo>
                  <a:pt x="6825" y="7870"/>
                </a:lnTo>
                <a:lnTo>
                  <a:pt x="6715" y="7514"/>
                </a:lnTo>
                <a:lnTo>
                  <a:pt x="6601" y="7163"/>
                </a:lnTo>
                <a:lnTo>
                  <a:pt x="6482" y="6819"/>
                </a:lnTo>
                <a:lnTo>
                  <a:pt x="6359" y="6481"/>
                </a:lnTo>
                <a:lnTo>
                  <a:pt x="6233" y="6150"/>
                </a:lnTo>
                <a:lnTo>
                  <a:pt x="6102" y="5825"/>
                </a:lnTo>
                <a:lnTo>
                  <a:pt x="5967" y="5507"/>
                </a:lnTo>
                <a:lnTo>
                  <a:pt x="5829" y="5197"/>
                </a:lnTo>
                <a:lnTo>
                  <a:pt x="5687" y="4894"/>
                </a:lnTo>
                <a:lnTo>
                  <a:pt x="5541" y="4598"/>
                </a:lnTo>
                <a:lnTo>
                  <a:pt x="5391" y="4310"/>
                </a:lnTo>
                <a:lnTo>
                  <a:pt x="5238" y="4031"/>
                </a:lnTo>
                <a:lnTo>
                  <a:pt x="5082" y="3759"/>
                </a:lnTo>
                <a:lnTo>
                  <a:pt x="4923" y="3496"/>
                </a:lnTo>
                <a:lnTo>
                  <a:pt x="4760" y="3241"/>
                </a:lnTo>
                <a:lnTo>
                  <a:pt x="4594" y="2995"/>
                </a:lnTo>
                <a:lnTo>
                  <a:pt x="4425" y="2757"/>
                </a:lnTo>
                <a:lnTo>
                  <a:pt x="4254" y="2529"/>
                </a:lnTo>
                <a:lnTo>
                  <a:pt x="4080" y="2310"/>
                </a:lnTo>
                <a:lnTo>
                  <a:pt x="3903" y="2099"/>
                </a:lnTo>
                <a:lnTo>
                  <a:pt x="3723" y="1899"/>
                </a:lnTo>
                <a:lnTo>
                  <a:pt x="3542" y="1707"/>
                </a:lnTo>
                <a:lnTo>
                  <a:pt x="3358" y="1526"/>
                </a:lnTo>
                <a:lnTo>
                  <a:pt x="3171" y="1354"/>
                </a:lnTo>
                <a:lnTo>
                  <a:pt x="2983" y="1192"/>
                </a:lnTo>
                <a:lnTo>
                  <a:pt x="2793" y="1040"/>
                </a:lnTo>
                <a:lnTo>
                  <a:pt x="2601" y="898"/>
                </a:lnTo>
                <a:lnTo>
                  <a:pt x="2407" y="766"/>
                </a:lnTo>
                <a:lnTo>
                  <a:pt x="2212" y="645"/>
                </a:lnTo>
                <a:lnTo>
                  <a:pt x="2016" y="533"/>
                </a:lnTo>
                <a:lnTo>
                  <a:pt x="1818" y="432"/>
                </a:lnTo>
                <a:lnTo>
                  <a:pt x="1619" y="342"/>
                </a:lnTo>
                <a:lnTo>
                  <a:pt x="1419" y="262"/>
                </a:lnTo>
                <a:lnTo>
                  <a:pt x="1218" y="193"/>
                </a:lnTo>
                <a:lnTo>
                  <a:pt x="1016" y="134"/>
                </a:lnTo>
                <a:lnTo>
                  <a:pt x="814" y="86"/>
                </a:lnTo>
                <a:lnTo>
                  <a:pt x="611" y="48"/>
                </a:lnTo>
                <a:lnTo>
                  <a:pt x="407" y="21"/>
                </a:lnTo>
                <a:lnTo>
                  <a:pt x="204" y="5"/>
                </a:lnTo>
                <a:lnTo>
                  <a:pt x="0" y="0"/>
                </a:lnTo>
                <a:lnTo>
                  <a:pt x="0" y="16708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1" smtClean="0">
              <a:solidFill>
                <a:srgbClr val="FFFFFF"/>
              </a:solidFill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879850" y="6248400"/>
            <a:ext cx="3136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1" smtClean="0">
              <a:solidFill>
                <a:srgbClr val="FFFFFF"/>
              </a:solidFill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71803" y="401638"/>
            <a:ext cx="6917002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naslova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7475" y="1906588"/>
            <a:ext cx="8444177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orisa</a:t>
            </a:r>
          </a:p>
          <a:p>
            <a:pPr lvl="1"/>
            <a:r>
              <a:rPr lang="en-GB" smtClean="0"/>
              <a:t>Druga raven orisa</a:t>
            </a:r>
          </a:p>
          <a:p>
            <a:pPr lvl="2"/>
            <a:r>
              <a:rPr lang="en-GB" smtClean="0"/>
              <a:t>Tretja raven orisa</a:t>
            </a:r>
          </a:p>
          <a:p>
            <a:pPr lvl="3"/>
            <a:r>
              <a:rPr lang="en-GB" smtClean="0"/>
              <a:t>Četrta raven orisa</a:t>
            </a:r>
          </a:p>
          <a:p>
            <a:pPr lvl="4"/>
            <a:r>
              <a:rPr lang="en-GB" smtClean="0"/>
              <a:t>Peta raven orisa</a:t>
            </a:r>
          </a:p>
          <a:p>
            <a:pPr lvl="4"/>
            <a:r>
              <a:rPr lang="en-GB" smtClean="0"/>
              <a:t>Šesta raven orisa</a:t>
            </a:r>
          </a:p>
          <a:p>
            <a:pPr lvl="4"/>
            <a:r>
              <a:rPr lang="en-GB" smtClean="0"/>
              <a:t>Sedma raven orisa</a:t>
            </a:r>
          </a:p>
          <a:p>
            <a:pPr lvl="4"/>
            <a:r>
              <a:rPr lang="en-GB" smtClean="0"/>
              <a:t>Osma raven orisa</a:t>
            </a:r>
          </a:p>
          <a:p>
            <a:pPr lvl="4"/>
            <a:r>
              <a:rPr lang="en-GB" smtClean="0"/>
              <a:t>Deveta raven orisa</a:t>
            </a:r>
          </a:p>
        </p:txBody>
      </p:sp>
    </p:spTree>
    <p:extLst>
      <p:ext uri="{BB962C8B-B14F-4D97-AF65-F5344CB8AC3E}">
        <p14:creationId xmlns:p14="http://schemas.microsoft.com/office/powerpoint/2010/main" val="312737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2pPr>
      <a:lvl3pPr marL="11430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3pPr>
      <a:lvl4pPr marL="16002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4pPr>
      <a:lvl5pPr marL="20574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5pPr>
      <a:lvl6pPr marL="25146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6pPr>
      <a:lvl7pPr marL="29718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7pPr>
      <a:lvl8pPr marL="34290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8pPr>
      <a:lvl9pPr marL="38862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9pPr>
    </p:titleStyle>
    <p:bodyStyle>
      <a:lvl1pPr marL="342900" indent="-342900" algn="l" defTabSz="449263" rtl="0" fontAlgn="base">
        <a:lnSpc>
          <a:spcPct val="101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9999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1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009999"/>
          </a:solidFill>
          <a:latin typeface="+mn-lt"/>
          <a:cs typeface="+mn-cs"/>
        </a:defRPr>
      </a:lvl2pPr>
      <a:lvl3pPr marL="1143000" indent="-228600" algn="l" defTabSz="449263" rtl="0" fontAlgn="base">
        <a:lnSpc>
          <a:spcPct val="101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9999"/>
          </a:solidFill>
          <a:latin typeface="+mn-lt"/>
          <a:cs typeface="+mn-cs"/>
        </a:defRPr>
      </a:lvl3pPr>
      <a:lvl4pPr marL="16002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4pPr>
      <a:lvl5pPr marL="20574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5pPr>
      <a:lvl6pPr marL="25146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Line 1"/>
          <p:cNvSpPr>
            <a:spLocks noChangeShapeType="1"/>
          </p:cNvSpPr>
          <p:nvPr/>
        </p:nvSpPr>
        <p:spPr bwMode="auto">
          <a:xfrm>
            <a:off x="6521450" y="6629400"/>
            <a:ext cx="3384550" cy="1588"/>
          </a:xfrm>
          <a:prstGeom prst="line">
            <a:avLst/>
          </a:prstGeom>
          <a:noFill/>
          <a:ln w="9360">
            <a:solidFill>
              <a:srgbClr val="0099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1" smtClean="0">
              <a:solidFill>
                <a:srgbClr val="FFFFFF"/>
              </a:solidFill>
            </a:endParaRPr>
          </a:p>
        </p:txBody>
      </p:sp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5264283" y="6613526"/>
            <a:ext cx="467955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1" smtClean="0">
              <a:solidFill>
                <a:srgbClr val="FFFFFF"/>
              </a:solidFill>
            </a:endParaRPr>
          </a:p>
        </p:txBody>
      </p:sp>
      <p:sp>
        <p:nvSpPr>
          <p:cNvPr id="1027" name="Freeform 3"/>
          <p:cNvSpPr>
            <a:spLocks noChangeArrowheads="1"/>
          </p:cNvSpPr>
          <p:nvPr/>
        </p:nvSpPr>
        <p:spPr bwMode="auto">
          <a:xfrm>
            <a:off x="0" y="842964"/>
            <a:ext cx="1733550" cy="6015037"/>
          </a:xfrm>
          <a:custGeom>
            <a:avLst/>
            <a:gdLst>
              <a:gd name="T0" fmla="*/ 4444 w 4445"/>
              <a:gd name="T1" fmla="*/ 16708 h 16709"/>
              <a:gd name="T2" fmla="*/ 4438 w 4445"/>
              <a:gd name="T3" fmla="*/ 15862 h 16709"/>
              <a:gd name="T4" fmla="*/ 4421 w 4445"/>
              <a:gd name="T5" fmla="*/ 15018 h 16709"/>
              <a:gd name="T6" fmla="*/ 4393 w 4445"/>
              <a:gd name="T7" fmla="*/ 14178 h 16709"/>
              <a:gd name="T8" fmla="*/ 4353 w 4445"/>
              <a:gd name="T9" fmla="*/ 13345 h 16709"/>
              <a:gd name="T10" fmla="*/ 4302 w 4445"/>
              <a:gd name="T11" fmla="*/ 12520 h 16709"/>
              <a:gd name="T12" fmla="*/ 4240 w 4445"/>
              <a:gd name="T13" fmla="*/ 11706 h 16709"/>
              <a:gd name="T14" fmla="*/ 4167 w 4445"/>
              <a:gd name="T15" fmla="*/ 10905 h 16709"/>
              <a:gd name="T16" fmla="*/ 4084 w 4445"/>
              <a:gd name="T17" fmla="*/ 10119 h 16709"/>
              <a:gd name="T18" fmla="*/ 3990 w 4445"/>
              <a:gd name="T19" fmla="*/ 9350 h 16709"/>
              <a:gd name="T20" fmla="*/ 3886 w 4445"/>
              <a:gd name="T21" fmla="*/ 8600 h 16709"/>
              <a:gd name="T22" fmla="*/ 3771 w 4445"/>
              <a:gd name="T23" fmla="*/ 7870 h 16709"/>
              <a:gd name="T24" fmla="*/ 3647 w 4445"/>
              <a:gd name="T25" fmla="*/ 7163 h 16709"/>
              <a:gd name="T26" fmla="*/ 3514 w 4445"/>
              <a:gd name="T27" fmla="*/ 6481 h 16709"/>
              <a:gd name="T28" fmla="*/ 3372 w 4445"/>
              <a:gd name="T29" fmla="*/ 5825 h 16709"/>
              <a:gd name="T30" fmla="*/ 3221 w 4445"/>
              <a:gd name="T31" fmla="*/ 5197 h 16709"/>
              <a:gd name="T32" fmla="*/ 3062 w 4445"/>
              <a:gd name="T33" fmla="*/ 4598 h 16709"/>
              <a:gd name="T34" fmla="*/ 2895 w 4445"/>
              <a:gd name="T35" fmla="*/ 4031 h 16709"/>
              <a:gd name="T36" fmla="*/ 2720 w 4445"/>
              <a:gd name="T37" fmla="*/ 3496 h 16709"/>
              <a:gd name="T38" fmla="*/ 2539 w 4445"/>
              <a:gd name="T39" fmla="*/ 2995 h 16709"/>
              <a:gd name="T40" fmla="*/ 2351 w 4445"/>
              <a:gd name="T41" fmla="*/ 2529 h 16709"/>
              <a:gd name="T42" fmla="*/ 2157 w 4445"/>
              <a:gd name="T43" fmla="*/ 2099 h 16709"/>
              <a:gd name="T44" fmla="*/ 1957 w 4445"/>
              <a:gd name="T45" fmla="*/ 1707 h 16709"/>
              <a:gd name="T46" fmla="*/ 1753 w 4445"/>
              <a:gd name="T47" fmla="*/ 1354 h 16709"/>
              <a:gd name="T48" fmla="*/ 1543 w 4445"/>
              <a:gd name="T49" fmla="*/ 1040 h 16709"/>
              <a:gd name="T50" fmla="*/ 1330 w 4445"/>
              <a:gd name="T51" fmla="*/ 766 h 16709"/>
              <a:gd name="T52" fmla="*/ 1114 w 4445"/>
              <a:gd name="T53" fmla="*/ 533 h 16709"/>
              <a:gd name="T54" fmla="*/ 895 w 4445"/>
              <a:gd name="T55" fmla="*/ 342 h 16709"/>
              <a:gd name="T56" fmla="*/ 673 w 4445"/>
              <a:gd name="T57" fmla="*/ 193 h 16709"/>
              <a:gd name="T58" fmla="*/ 450 w 4445"/>
              <a:gd name="T59" fmla="*/ 86 h 16709"/>
              <a:gd name="T60" fmla="*/ 225 w 4445"/>
              <a:gd name="T61" fmla="*/ 21 h 16709"/>
              <a:gd name="T62" fmla="*/ 0 w 4445"/>
              <a:gd name="T63" fmla="*/ 0 h 167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445" h="16709">
                <a:moveTo>
                  <a:pt x="0" y="16708"/>
                </a:moveTo>
                <a:lnTo>
                  <a:pt x="4444" y="16708"/>
                </a:lnTo>
                <a:lnTo>
                  <a:pt x="4443" y="16285"/>
                </a:lnTo>
                <a:lnTo>
                  <a:pt x="4438" y="15862"/>
                </a:lnTo>
                <a:lnTo>
                  <a:pt x="4431" y="15439"/>
                </a:lnTo>
                <a:lnTo>
                  <a:pt x="4421" y="15018"/>
                </a:lnTo>
                <a:lnTo>
                  <a:pt x="4408" y="14597"/>
                </a:lnTo>
                <a:lnTo>
                  <a:pt x="4393" y="14178"/>
                </a:lnTo>
                <a:lnTo>
                  <a:pt x="4374" y="13760"/>
                </a:lnTo>
                <a:lnTo>
                  <a:pt x="4353" y="13345"/>
                </a:lnTo>
                <a:lnTo>
                  <a:pt x="4329" y="12931"/>
                </a:lnTo>
                <a:lnTo>
                  <a:pt x="4302" y="12520"/>
                </a:lnTo>
                <a:lnTo>
                  <a:pt x="4273" y="12112"/>
                </a:lnTo>
                <a:lnTo>
                  <a:pt x="4240" y="11706"/>
                </a:lnTo>
                <a:lnTo>
                  <a:pt x="4205" y="11304"/>
                </a:lnTo>
                <a:lnTo>
                  <a:pt x="4167" y="10905"/>
                </a:lnTo>
                <a:lnTo>
                  <a:pt x="4127" y="10510"/>
                </a:lnTo>
                <a:lnTo>
                  <a:pt x="4084" y="10119"/>
                </a:lnTo>
                <a:lnTo>
                  <a:pt x="4038" y="9732"/>
                </a:lnTo>
                <a:lnTo>
                  <a:pt x="3990" y="9350"/>
                </a:lnTo>
                <a:lnTo>
                  <a:pt x="3939" y="8972"/>
                </a:lnTo>
                <a:lnTo>
                  <a:pt x="3886" y="8600"/>
                </a:lnTo>
                <a:lnTo>
                  <a:pt x="3830" y="8232"/>
                </a:lnTo>
                <a:lnTo>
                  <a:pt x="3771" y="7870"/>
                </a:lnTo>
                <a:lnTo>
                  <a:pt x="3711" y="7514"/>
                </a:lnTo>
                <a:lnTo>
                  <a:pt x="3647" y="7163"/>
                </a:lnTo>
                <a:lnTo>
                  <a:pt x="3582" y="6819"/>
                </a:lnTo>
                <a:lnTo>
                  <a:pt x="3514" y="6481"/>
                </a:lnTo>
                <a:lnTo>
                  <a:pt x="3444" y="6150"/>
                </a:lnTo>
                <a:lnTo>
                  <a:pt x="3372" y="5825"/>
                </a:lnTo>
                <a:lnTo>
                  <a:pt x="3298" y="5507"/>
                </a:lnTo>
                <a:lnTo>
                  <a:pt x="3221" y="5197"/>
                </a:lnTo>
                <a:lnTo>
                  <a:pt x="3142" y="4894"/>
                </a:lnTo>
                <a:lnTo>
                  <a:pt x="3062" y="4598"/>
                </a:lnTo>
                <a:lnTo>
                  <a:pt x="2979" y="4310"/>
                </a:lnTo>
                <a:lnTo>
                  <a:pt x="2895" y="4031"/>
                </a:lnTo>
                <a:lnTo>
                  <a:pt x="2808" y="3759"/>
                </a:lnTo>
                <a:lnTo>
                  <a:pt x="2720" y="3496"/>
                </a:lnTo>
                <a:lnTo>
                  <a:pt x="2630" y="3241"/>
                </a:lnTo>
                <a:lnTo>
                  <a:pt x="2539" y="2995"/>
                </a:lnTo>
                <a:lnTo>
                  <a:pt x="2446" y="2757"/>
                </a:lnTo>
                <a:lnTo>
                  <a:pt x="2351" y="2529"/>
                </a:lnTo>
                <a:lnTo>
                  <a:pt x="2254" y="2310"/>
                </a:lnTo>
                <a:lnTo>
                  <a:pt x="2157" y="2099"/>
                </a:lnTo>
                <a:lnTo>
                  <a:pt x="2058" y="1899"/>
                </a:lnTo>
                <a:lnTo>
                  <a:pt x="1957" y="1707"/>
                </a:lnTo>
                <a:lnTo>
                  <a:pt x="1855" y="1526"/>
                </a:lnTo>
                <a:lnTo>
                  <a:pt x="1753" y="1354"/>
                </a:lnTo>
                <a:lnTo>
                  <a:pt x="1649" y="1192"/>
                </a:lnTo>
                <a:lnTo>
                  <a:pt x="1543" y="1040"/>
                </a:lnTo>
                <a:lnTo>
                  <a:pt x="1437" y="898"/>
                </a:lnTo>
                <a:lnTo>
                  <a:pt x="1330" y="766"/>
                </a:lnTo>
                <a:lnTo>
                  <a:pt x="1223" y="645"/>
                </a:lnTo>
                <a:lnTo>
                  <a:pt x="1114" y="533"/>
                </a:lnTo>
                <a:lnTo>
                  <a:pt x="1005" y="432"/>
                </a:lnTo>
                <a:lnTo>
                  <a:pt x="895" y="342"/>
                </a:lnTo>
                <a:lnTo>
                  <a:pt x="784" y="262"/>
                </a:lnTo>
                <a:lnTo>
                  <a:pt x="673" y="193"/>
                </a:lnTo>
                <a:lnTo>
                  <a:pt x="561" y="134"/>
                </a:lnTo>
                <a:lnTo>
                  <a:pt x="450" y="86"/>
                </a:lnTo>
                <a:lnTo>
                  <a:pt x="337" y="48"/>
                </a:lnTo>
                <a:lnTo>
                  <a:pt x="225" y="21"/>
                </a:lnTo>
                <a:lnTo>
                  <a:pt x="113" y="5"/>
                </a:lnTo>
                <a:lnTo>
                  <a:pt x="0" y="0"/>
                </a:lnTo>
                <a:lnTo>
                  <a:pt x="0" y="16708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1" smtClean="0">
              <a:solidFill>
                <a:srgbClr val="FFFFFF"/>
              </a:solidFill>
            </a:endParaRP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0" y="6613526"/>
            <a:ext cx="39004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GB" b="1" smtClean="0">
              <a:solidFill>
                <a:srgbClr val="FFFFFF"/>
              </a:solidFill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9101137" y="1"/>
            <a:ext cx="4376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defTabSz="449263">
              <a:buClr>
                <a:srgbClr val="000000"/>
              </a:buClr>
              <a:buSzPct val="100000"/>
              <a:buFont typeface="Times New Roman" pitchFamily="18" charset="0"/>
              <a:buNone/>
            </a:pPr>
            <a:fld id="{2BFA179B-D733-4AEE-81B8-BE857F75480F}" type="slidenum">
              <a:rPr lang="sl-SI" sz="1400" smtClean="0">
                <a:solidFill>
                  <a:srgbClr val="00CC99"/>
                </a:solidFill>
              </a:rPr>
              <a:pPr defTabSz="449263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t>‹#›</a:t>
            </a:fld>
            <a:r>
              <a:rPr lang="sl-SI" sz="1400" smtClean="0">
                <a:solidFill>
                  <a:srgbClr val="00CC99"/>
                </a:solidFill>
              </a:rPr>
              <a:t>/16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155701" y="101601"/>
            <a:ext cx="7166372" cy="153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naslova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16101" y="1676400"/>
            <a:ext cx="6588522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160" tIns="46080" rIns="92160" bIns="46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Kliknite za urejanje oblike orisa</a:t>
            </a:r>
          </a:p>
          <a:p>
            <a:pPr lvl="1"/>
            <a:r>
              <a:rPr lang="en-GB" smtClean="0"/>
              <a:t>Druga raven orisa</a:t>
            </a:r>
          </a:p>
          <a:p>
            <a:pPr lvl="2"/>
            <a:r>
              <a:rPr lang="en-GB" smtClean="0"/>
              <a:t>Tretja raven orisa</a:t>
            </a:r>
          </a:p>
          <a:p>
            <a:pPr lvl="3"/>
            <a:r>
              <a:rPr lang="en-GB" smtClean="0"/>
              <a:t>Četrta raven orisa</a:t>
            </a:r>
          </a:p>
          <a:p>
            <a:pPr lvl="4"/>
            <a:r>
              <a:rPr lang="en-GB" smtClean="0"/>
              <a:t>Peta raven orisa</a:t>
            </a:r>
          </a:p>
          <a:p>
            <a:pPr lvl="4"/>
            <a:r>
              <a:rPr lang="en-GB" smtClean="0"/>
              <a:t>Šesta raven orisa</a:t>
            </a:r>
          </a:p>
          <a:p>
            <a:pPr lvl="4"/>
            <a:r>
              <a:rPr lang="en-GB" smtClean="0"/>
              <a:t>Sedma raven orisa</a:t>
            </a:r>
          </a:p>
          <a:p>
            <a:pPr lvl="4"/>
            <a:r>
              <a:rPr lang="en-GB" smtClean="0"/>
              <a:t>Osma raven orisa</a:t>
            </a:r>
          </a:p>
          <a:p>
            <a:pPr lvl="4"/>
            <a:r>
              <a:rPr lang="en-GB" smtClean="0"/>
              <a:t>Deveta raven orisa</a:t>
            </a:r>
          </a:p>
        </p:txBody>
      </p:sp>
      <p:sp>
        <p:nvSpPr>
          <p:cNvPr id="1033" name="Text Box 9"/>
          <p:cNvSpPr txBox="1">
            <a:spLocks noChangeArrowheads="1"/>
          </p:cNvSpPr>
          <p:nvPr userDrawn="1"/>
        </p:nvSpPr>
        <p:spPr bwMode="auto">
          <a:xfrm>
            <a:off x="1" y="6613526"/>
            <a:ext cx="557728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000" smtClean="0">
                <a:solidFill>
                  <a:srgbClr val="00CC99"/>
                </a:solidFill>
                <a:latin typeface="Arial" pitchFamily="34" charset="0"/>
              </a:rPr>
              <a:t>4th Land SAF user conference, Toulouse, 15-17 Nov, 2010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4328716" y="6597651"/>
            <a:ext cx="5577284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000" smtClean="0">
                <a:solidFill>
                  <a:srgbClr val="00CC99"/>
                </a:solidFill>
                <a:latin typeface="Arial" pitchFamily="34" charset="0"/>
              </a:rPr>
              <a:t>Assimilation of LandSAF albedo product in a limited area NWP model</a:t>
            </a:r>
          </a:p>
        </p:txBody>
      </p:sp>
    </p:spTree>
    <p:extLst>
      <p:ext uri="{BB962C8B-B14F-4D97-AF65-F5344CB8AC3E}">
        <p14:creationId xmlns:p14="http://schemas.microsoft.com/office/powerpoint/2010/main" val="68724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2pPr>
      <a:lvl3pPr marL="11430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3pPr>
      <a:lvl4pPr marL="16002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4pPr>
      <a:lvl5pPr marL="20574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5pPr>
      <a:lvl6pPr marL="25146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6pPr>
      <a:lvl7pPr marL="29718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7pPr>
      <a:lvl8pPr marL="34290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8pPr>
      <a:lvl9pPr marL="3886200" indent="-228600" algn="l" defTabSz="449263" rtl="0" fontAlgn="base">
        <a:lnSpc>
          <a:spcPct val="7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800" b="1">
          <a:solidFill>
            <a:srgbClr val="003399"/>
          </a:solidFill>
          <a:latin typeface="Arial Narrow" pitchFamily="34" charset="0"/>
          <a:cs typeface="Arial" pitchFamily="34" charset="0"/>
        </a:defRPr>
      </a:lvl9pPr>
    </p:titleStyle>
    <p:bodyStyle>
      <a:lvl1pPr marL="342900" indent="-342900" algn="l" defTabSz="449263" rtl="0" fontAlgn="base">
        <a:lnSpc>
          <a:spcPct val="101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9999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101000"/>
        </a:lnSpc>
        <a:spcBef>
          <a:spcPts val="6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600">
          <a:solidFill>
            <a:srgbClr val="009999"/>
          </a:solidFill>
          <a:latin typeface="+mn-lt"/>
          <a:cs typeface="+mn-cs"/>
        </a:defRPr>
      </a:lvl2pPr>
      <a:lvl3pPr marL="1143000" indent="-228600" algn="l" defTabSz="449263" rtl="0" fontAlgn="base">
        <a:lnSpc>
          <a:spcPct val="101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9999"/>
          </a:solidFill>
          <a:latin typeface="+mn-lt"/>
          <a:cs typeface="+mn-cs"/>
        </a:defRPr>
      </a:lvl3pPr>
      <a:lvl4pPr marL="16002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4pPr>
      <a:lvl5pPr marL="20574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5pPr>
      <a:lvl6pPr marL="25146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6pPr>
      <a:lvl7pPr marL="29718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7pPr>
      <a:lvl8pPr marL="34290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8pPr>
      <a:lvl9pPr marL="3886200" indent="-228600" algn="l" defTabSz="449263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99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4" Type="http://schemas.openxmlformats.org/officeDocument/2006/relationships/oleObject" Target="../embeddings/Microsoft_Word_97_-_2003_Document1.doc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hyperlink" Target="http://www.meteocat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89.png"/><Relationship Id="rId5" Type="http://schemas.openxmlformats.org/officeDocument/2006/relationships/image" Target="../media/image16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3.emf"/><Relationship Id="rId4" Type="http://schemas.openxmlformats.org/officeDocument/2006/relationships/image" Target="../media/image96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02.png"/><Relationship Id="rId11" Type="http://schemas.openxmlformats.org/officeDocument/2006/relationships/image" Target="../media/image99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7.png"/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102.png"/><Relationship Id="rId11" Type="http://schemas.openxmlformats.org/officeDocument/2006/relationships/image" Target="../media/image99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104.png"/><Relationship Id="rId14" Type="http://schemas.openxmlformats.org/officeDocument/2006/relationships/image" Target="../media/image10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 dirty="0" smtClean="0"/>
              <a:t>21-25 </a:t>
            </a:r>
            <a:r>
              <a:rPr lang="pt-PT" dirty="0" err="1" smtClean="0"/>
              <a:t>Nov</a:t>
            </a:r>
            <a:r>
              <a:rPr lang="pt-PT" dirty="0" smtClean="0"/>
              <a:t> 2011</a:t>
            </a:r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EUMETRAIN LSA SAF week</a:t>
            </a:r>
            <a:endParaRPr lang="pt-PT" dirty="0"/>
          </a:p>
        </p:txBody>
      </p:sp>
      <p:sp>
        <p:nvSpPr>
          <p:cNvPr id="19492" name="Text Box 36"/>
          <p:cNvSpPr txBox="1">
            <a:spLocks noChangeArrowheads="1"/>
          </p:cNvSpPr>
          <p:nvPr/>
        </p:nvSpPr>
        <p:spPr bwMode="auto">
          <a:xfrm>
            <a:off x="382593" y="2362200"/>
            <a:ext cx="9142413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40000"/>
              </a:spcBef>
            </a:pP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Land </a:t>
            </a:r>
            <a:r>
              <a:rPr lang="pt-PT" sz="3600" b="1" dirty="0" err="1">
                <a:solidFill>
                  <a:srgbClr val="FF0000"/>
                </a:solidFill>
                <a:latin typeface="Arial Black" pitchFamily="34" charset="0"/>
              </a:rPr>
              <a:t>Surface</a:t>
            </a:r>
            <a:r>
              <a:rPr lang="pt-PT" sz="36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3600" b="1" dirty="0" err="1">
                <a:solidFill>
                  <a:srgbClr val="FF0000"/>
                </a:solidFill>
                <a:latin typeface="Arial Black" pitchFamily="34" charset="0"/>
              </a:rPr>
              <a:t>Analysis</a:t>
            </a:r>
            <a:r>
              <a:rPr lang="pt-PT" sz="3600" b="1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SAF (LSA </a:t>
            </a:r>
            <a:r>
              <a:rPr lang="pt-PT" sz="3600" b="1" dirty="0">
                <a:solidFill>
                  <a:srgbClr val="FF0000"/>
                </a:solidFill>
                <a:latin typeface="Arial Black" pitchFamily="34" charset="0"/>
              </a:rPr>
              <a:t>SAF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) </a:t>
            </a:r>
            <a:r>
              <a:rPr lang="pt-PT" sz="3600" b="1" dirty="0" err="1">
                <a:solidFill>
                  <a:srgbClr val="FF0000"/>
                </a:solidFill>
                <a:latin typeface="Arial Black" pitchFamily="34" charset="0"/>
              </a:rPr>
              <a:t>p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roducts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and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applications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: 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Current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 status 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and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the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way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3600" b="1" dirty="0" err="1" smtClean="0">
                <a:solidFill>
                  <a:srgbClr val="FF0000"/>
                </a:solidFill>
                <a:latin typeface="Arial Black" pitchFamily="34" charset="0"/>
              </a:rPr>
              <a:t>forward</a:t>
            </a:r>
            <a:r>
              <a:rPr lang="pt-PT" sz="36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pt-PT" sz="36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511" name="Rectangle 55"/>
          <p:cNvSpPr>
            <a:spLocks noChangeArrowheads="1"/>
          </p:cNvSpPr>
          <p:nvPr/>
        </p:nvSpPr>
        <p:spPr bwMode="auto">
          <a:xfrm>
            <a:off x="1600205" y="3733800"/>
            <a:ext cx="6477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84175" indent="-384175" algn="ctr">
              <a:spcBef>
                <a:spcPct val="20000"/>
              </a:spcBef>
            </a:pPr>
            <a:r>
              <a:rPr lang="en-US" b="1">
                <a:solidFill>
                  <a:srgbClr val="0000CC"/>
                </a:solidFill>
                <a:latin typeface="Arial Black" pitchFamily="34" charset="0"/>
              </a:rPr>
              <a:t>Pedro Viterbo</a:t>
            </a:r>
          </a:p>
          <a:p>
            <a:pPr marL="384175" indent="-384175" algn="ctr">
              <a:spcBef>
                <a:spcPct val="20000"/>
              </a:spcBef>
            </a:pPr>
            <a:r>
              <a:rPr lang="en-US" sz="2000" b="1"/>
              <a:t>Instituto de Meteorologia, Lisboa, Portugal</a:t>
            </a:r>
            <a:endParaRPr lang="en-US" b="1"/>
          </a:p>
        </p:txBody>
      </p:sp>
      <p:sp>
        <p:nvSpPr>
          <p:cNvPr id="19512" name="Rectangle 56"/>
          <p:cNvSpPr>
            <a:spLocks noChangeArrowheads="1"/>
          </p:cNvSpPr>
          <p:nvPr/>
        </p:nvSpPr>
        <p:spPr bwMode="auto">
          <a:xfrm>
            <a:off x="1280592" y="5181600"/>
            <a:ext cx="687280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84175" indent="-384175" algn="ctr">
              <a:spcBef>
                <a:spcPct val="20000"/>
              </a:spcBef>
            </a:pPr>
            <a:r>
              <a:rPr lang="en-US" sz="1600" b="1" dirty="0">
                <a:latin typeface="Arial Black" pitchFamily="34" charset="0"/>
              </a:rPr>
              <a:t>Acknowledgments: </a:t>
            </a:r>
            <a:r>
              <a:rPr lang="en-US" sz="1600" b="1" dirty="0" smtClean="0">
                <a:solidFill>
                  <a:srgbClr val="0000CC"/>
                </a:solidFill>
                <a:latin typeface="Arial Black" pitchFamily="34" charset="0"/>
              </a:rPr>
              <a:t>Isabel </a:t>
            </a:r>
            <a:r>
              <a:rPr lang="en-US" sz="1600" b="1" dirty="0" err="1" smtClean="0">
                <a:solidFill>
                  <a:srgbClr val="0000CC"/>
                </a:solidFill>
                <a:latin typeface="Arial Black" pitchFamily="34" charset="0"/>
              </a:rPr>
              <a:t>Trigo</a:t>
            </a:r>
            <a:r>
              <a:rPr lang="en-US" sz="1600" b="1" dirty="0" smtClean="0">
                <a:solidFill>
                  <a:srgbClr val="0000CC"/>
                </a:solidFill>
                <a:latin typeface="Arial Black" pitchFamily="34" charset="0"/>
              </a:rPr>
              <a:t> &amp; the LSA SAF consortium</a:t>
            </a:r>
            <a:endParaRPr lang="en-US" sz="1600" b="1" dirty="0">
              <a:solidFill>
                <a:srgbClr val="0000CC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Cooperation</a:t>
            </a:r>
            <a:r>
              <a:rPr lang="pt-PT" dirty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training</a:t>
            </a:r>
            <a:r>
              <a:rPr lang="pt-PT" dirty="0" smtClean="0"/>
              <a:t> </a:t>
            </a:r>
            <a:r>
              <a:rPr lang="pt-PT" dirty="0" err="1" smtClean="0"/>
              <a:t>activities</a:t>
            </a:r>
            <a:endParaRPr lang="en-GB" dirty="0"/>
          </a:p>
        </p:txBody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34187"/>
            <a:ext cx="9213850" cy="54911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PT" sz="2000" dirty="0" err="1"/>
              <a:t>Cooperation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</a:t>
            </a:r>
            <a:r>
              <a:rPr lang="pt-PT" sz="2000" dirty="0" err="1"/>
              <a:t>other</a:t>
            </a:r>
            <a:r>
              <a:rPr lang="pt-PT" sz="2000" dirty="0"/>
              <a:t> </a:t>
            </a:r>
            <a:r>
              <a:rPr lang="pt-PT" sz="2000" dirty="0" err="1"/>
              <a:t>SAFs</a:t>
            </a:r>
            <a:endParaRPr lang="pt-PT" sz="2000" dirty="0"/>
          </a:p>
          <a:p>
            <a:pPr lvl="1">
              <a:lnSpc>
                <a:spcPct val="90000"/>
              </a:lnSpc>
            </a:pPr>
            <a:r>
              <a:rPr lang="pt-PT" sz="1800" dirty="0" err="1"/>
              <a:t>Shared</a:t>
            </a:r>
            <a:r>
              <a:rPr lang="pt-PT" sz="1800" dirty="0"/>
              <a:t> </a:t>
            </a:r>
            <a:r>
              <a:rPr lang="pt-PT" sz="1800" dirty="0" err="1"/>
              <a:t>validation</a:t>
            </a:r>
            <a:r>
              <a:rPr lang="pt-PT" sz="1800" dirty="0"/>
              <a:t>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dirty="0" err="1"/>
              <a:t>fluxes</a:t>
            </a:r>
            <a:r>
              <a:rPr lang="pt-PT" sz="1800" dirty="0"/>
              <a:t> </a:t>
            </a:r>
            <a:r>
              <a:rPr lang="pt-PT" sz="1800" dirty="0" err="1"/>
              <a:t>with</a:t>
            </a:r>
            <a:r>
              <a:rPr lang="pt-PT" sz="1800" dirty="0"/>
              <a:t> CM </a:t>
            </a:r>
            <a:r>
              <a:rPr lang="pt-PT" sz="1800" dirty="0" err="1"/>
              <a:t>and</a:t>
            </a:r>
            <a:r>
              <a:rPr lang="pt-PT" sz="1800" dirty="0"/>
              <a:t> OSI SAF</a:t>
            </a:r>
          </a:p>
          <a:p>
            <a:pPr lvl="1">
              <a:lnSpc>
                <a:spcPct val="90000"/>
              </a:lnSpc>
            </a:pPr>
            <a:r>
              <a:rPr lang="pt-PT" sz="1800" dirty="0"/>
              <a:t>Use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dirty="0" err="1"/>
              <a:t>other</a:t>
            </a:r>
            <a:r>
              <a:rPr lang="pt-PT" sz="1800" dirty="0"/>
              <a:t> </a:t>
            </a:r>
            <a:r>
              <a:rPr lang="pt-PT" sz="1800" dirty="0" err="1" smtClean="0"/>
              <a:t>SAF’s</a:t>
            </a:r>
            <a:r>
              <a:rPr lang="pt-PT" sz="1800" dirty="0" smtClean="0"/>
              <a:t> </a:t>
            </a:r>
            <a:r>
              <a:rPr lang="pt-PT" sz="1800" dirty="0" err="1"/>
              <a:t>parameters</a:t>
            </a:r>
            <a:r>
              <a:rPr lang="pt-PT" sz="1800" dirty="0"/>
              <a:t> to </a:t>
            </a:r>
            <a:r>
              <a:rPr lang="pt-PT" sz="1800" dirty="0" err="1"/>
              <a:t>improve</a:t>
            </a:r>
            <a:r>
              <a:rPr lang="pt-PT" sz="1800" dirty="0"/>
              <a:t> LSA SAF </a:t>
            </a:r>
            <a:r>
              <a:rPr lang="pt-PT" sz="1800" dirty="0" err="1"/>
              <a:t>products</a:t>
            </a:r>
            <a:r>
              <a:rPr lang="pt-PT" sz="1800" dirty="0"/>
              <a:t> (e.g., H-SAF </a:t>
            </a:r>
            <a:r>
              <a:rPr lang="pt-PT" sz="1800" dirty="0" err="1"/>
              <a:t>soil</a:t>
            </a:r>
            <a:r>
              <a:rPr lang="pt-PT" sz="1800" dirty="0"/>
              <a:t> </a:t>
            </a:r>
            <a:r>
              <a:rPr lang="pt-PT" sz="1800" dirty="0" err="1"/>
              <a:t>moisture</a:t>
            </a:r>
            <a:r>
              <a:rPr lang="pt-PT" sz="1800" dirty="0"/>
              <a:t> to </a:t>
            </a:r>
            <a:r>
              <a:rPr lang="pt-PT" sz="1800" dirty="0" err="1"/>
              <a:t>improve</a:t>
            </a:r>
            <a:r>
              <a:rPr lang="pt-PT" sz="1800" dirty="0"/>
              <a:t> LSA SAF ET)</a:t>
            </a:r>
          </a:p>
          <a:p>
            <a:pPr>
              <a:lnSpc>
                <a:spcPct val="90000"/>
              </a:lnSpc>
            </a:pPr>
            <a:r>
              <a:rPr lang="pt-PT" sz="2000" dirty="0" err="1"/>
              <a:t>Cooperation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MPEF</a:t>
            </a:r>
          </a:p>
          <a:p>
            <a:pPr lvl="1">
              <a:lnSpc>
                <a:spcPct val="90000"/>
              </a:lnSpc>
            </a:pPr>
            <a:r>
              <a:rPr lang="pt-PT" sz="1800" dirty="0" err="1"/>
              <a:t>Production</a:t>
            </a:r>
            <a:r>
              <a:rPr lang="pt-PT" sz="1800" dirty="0"/>
              <a:t> </a:t>
            </a:r>
            <a:r>
              <a:rPr lang="pt-PT" sz="1800" dirty="0" err="1"/>
              <a:t>of</a:t>
            </a:r>
            <a:r>
              <a:rPr lang="pt-PT" sz="1800" dirty="0"/>
              <a:t> </a:t>
            </a:r>
            <a:r>
              <a:rPr lang="pt-PT" sz="1800" dirty="0" err="1"/>
              <a:t>Fire</a:t>
            </a:r>
            <a:r>
              <a:rPr lang="pt-PT" sz="1800" dirty="0"/>
              <a:t> </a:t>
            </a:r>
            <a:r>
              <a:rPr lang="pt-PT" sz="1800" dirty="0" err="1"/>
              <a:t>Radative</a:t>
            </a:r>
            <a:r>
              <a:rPr lang="pt-PT" sz="1800" dirty="0"/>
              <a:t> </a:t>
            </a:r>
            <a:r>
              <a:rPr lang="pt-PT" sz="1800" dirty="0" err="1"/>
              <a:t>Power</a:t>
            </a:r>
            <a:r>
              <a:rPr lang="pt-PT" sz="1800" dirty="0"/>
              <a:t>, </a:t>
            </a:r>
            <a:r>
              <a:rPr lang="pt-PT" sz="1800" dirty="0" err="1"/>
              <a:t>developped</a:t>
            </a:r>
            <a:r>
              <a:rPr lang="pt-PT" sz="1800" dirty="0"/>
              <a:t> </a:t>
            </a:r>
            <a:r>
              <a:rPr lang="pt-PT" sz="1800" dirty="0" err="1"/>
              <a:t>at</a:t>
            </a:r>
            <a:r>
              <a:rPr lang="pt-PT" sz="1800" dirty="0"/>
              <a:t> EUMETSAT HQ</a:t>
            </a:r>
          </a:p>
          <a:p>
            <a:pPr lvl="2">
              <a:lnSpc>
                <a:spcPct val="90000"/>
              </a:lnSpc>
            </a:pPr>
            <a:r>
              <a:rPr lang="pt-PT" sz="1600" dirty="0" err="1" smtClean="0"/>
              <a:t>Demonstrated</a:t>
            </a:r>
            <a:r>
              <a:rPr lang="pt-PT" sz="1600" dirty="0" smtClean="0"/>
              <a:t> </a:t>
            </a:r>
            <a:r>
              <a:rPr lang="pt-PT" sz="1600" dirty="0" err="1"/>
              <a:t>flexibility</a:t>
            </a:r>
            <a:r>
              <a:rPr lang="pt-PT" sz="1600" dirty="0"/>
              <a:t> </a:t>
            </a:r>
            <a:r>
              <a:rPr lang="pt-PT" sz="1600" dirty="0" err="1"/>
              <a:t>of</a:t>
            </a:r>
            <a:r>
              <a:rPr lang="pt-PT" sz="1600" dirty="0"/>
              <a:t> </a:t>
            </a:r>
            <a:r>
              <a:rPr lang="pt-PT" sz="1600" dirty="0" err="1"/>
              <a:t>overall</a:t>
            </a:r>
            <a:r>
              <a:rPr lang="pt-PT" sz="1600" dirty="0"/>
              <a:t> software </a:t>
            </a:r>
            <a:r>
              <a:rPr lang="pt-PT" sz="1600" dirty="0" err="1"/>
              <a:t>architecture</a:t>
            </a:r>
            <a:endParaRPr lang="pt-PT" sz="1600" dirty="0"/>
          </a:p>
          <a:p>
            <a:pPr>
              <a:lnSpc>
                <a:spcPct val="90000"/>
              </a:lnSpc>
            </a:pPr>
            <a:r>
              <a:rPr lang="pt-PT" sz="2000" dirty="0"/>
              <a:t>Geoland-2 (FP7 </a:t>
            </a:r>
            <a:r>
              <a:rPr lang="pt-PT" sz="2000" dirty="0" err="1" smtClean="0"/>
              <a:t>project</a:t>
            </a:r>
            <a:r>
              <a:rPr lang="pt-PT" sz="2000" dirty="0" smtClean="0"/>
              <a:t>, 2008-2012): </a:t>
            </a:r>
            <a:r>
              <a:rPr lang="pt-PT" sz="2000" dirty="0"/>
              <a:t>LSA SAF </a:t>
            </a:r>
            <a:r>
              <a:rPr lang="pt-PT" sz="2000" dirty="0" err="1"/>
              <a:t>partners</a:t>
            </a:r>
            <a:r>
              <a:rPr lang="pt-PT" sz="2000" dirty="0"/>
              <a:t> are </a:t>
            </a:r>
            <a:r>
              <a:rPr lang="pt-PT" sz="2000" dirty="0" err="1"/>
              <a:t>consortium</a:t>
            </a:r>
            <a:r>
              <a:rPr lang="pt-PT" sz="2000" dirty="0"/>
              <a:t> </a:t>
            </a:r>
            <a:r>
              <a:rPr lang="pt-PT" sz="2000" dirty="0" err="1" smtClean="0"/>
              <a:t>members</a:t>
            </a:r>
            <a:r>
              <a:rPr lang="pt-PT" sz="2000" dirty="0" smtClean="0"/>
              <a:t>; </a:t>
            </a:r>
            <a:r>
              <a:rPr lang="pt-PT" sz="2000" dirty="0" err="1" smtClean="0"/>
              <a:t>Constellation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geostationary</a:t>
            </a:r>
            <a:r>
              <a:rPr lang="pt-PT" sz="2000" dirty="0" smtClean="0"/>
              <a:t> </a:t>
            </a:r>
            <a:r>
              <a:rPr lang="pt-PT" sz="2000" dirty="0" err="1" smtClean="0"/>
              <a:t>satellites</a:t>
            </a:r>
            <a:r>
              <a:rPr lang="pt-PT" sz="2000" dirty="0" smtClean="0"/>
              <a:t> (</a:t>
            </a:r>
            <a:r>
              <a:rPr lang="pt-PT" sz="2000" dirty="0" err="1" smtClean="0"/>
              <a:t>see</a:t>
            </a:r>
            <a:r>
              <a:rPr lang="pt-PT" sz="2000" dirty="0" smtClean="0"/>
              <a:t> poster)</a:t>
            </a:r>
            <a:endParaRPr lang="pt-PT" sz="2000" dirty="0"/>
          </a:p>
          <a:p>
            <a:pPr>
              <a:lnSpc>
                <a:spcPct val="90000"/>
              </a:lnSpc>
            </a:pPr>
            <a:r>
              <a:rPr lang="pt-PT" sz="2000" dirty="0" err="1"/>
              <a:t>Work</a:t>
            </a:r>
            <a:r>
              <a:rPr lang="pt-PT" sz="2000" dirty="0"/>
              <a:t> </a:t>
            </a:r>
            <a:r>
              <a:rPr lang="pt-PT" sz="2000" dirty="0" err="1"/>
              <a:t>closely</a:t>
            </a:r>
            <a:r>
              <a:rPr lang="pt-PT" sz="2000" dirty="0"/>
              <a:t> </a:t>
            </a:r>
            <a:r>
              <a:rPr lang="pt-PT" sz="2000" dirty="0" err="1"/>
              <a:t>with</a:t>
            </a:r>
            <a:r>
              <a:rPr lang="pt-PT" sz="2000" dirty="0"/>
              <a:t> </a:t>
            </a:r>
            <a:r>
              <a:rPr lang="pt-PT" sz="2000" dirty="0" err="1"/>
              <a:t>key</a:t>
            </a:r>
            <a:r>
              <a:rPr lang="pt-PT" sz="2000" dirty="0"/>
              <a:t> </a:t>
            </a:r>
            <a:r>
              <a:rPr lang="pt-PT" sz="2000" dirty="0" err="1"/>
              <a:t>users</a:t>
            </a:r>
            <a:endParaRPr lang="pt-PT" sz="2000" dirty="0"/>
          </a:p>
          <a:p>
            <a:pPr lvl="1">
              <a:lnSpc>
                <a:spcPct val="90000"/>
              </a:lnSpc>
            </a:pPr>
            <a:r>
              <a:rPr lang="pt-PT" sz="1800" dirty="0"/>
              <a:t>JRC (</a:t>
            </a:r>
            <a:r>
              <a:rPr lang="pt-PT" sz="1800" dirty="0" err="1"/>
              <a:t>agrimetereological</a:t>
            </a:r>
            <a:r>
              <a:rPr lang="pt-PT" sz="1800" dirty="0"/>
              <a:t> </a:t>
            </a:r>
            <a:r>
              <a:rPr lang="pt-PT" sz="1800" dirty="0" err="1"/>
              <a:t>applications</a:t>
            </a:r>
            <a:r>
              <a:rPr lang="pt-PT" sz="1800" dirty="0"/>
              <a:t>, VEGA </a:t>
            </a:r>
            <a:r>
              <a:rPr lang="pt-PT" sz="1800" dirty="0" err="1"/>
              <a:t>intercomparison</a:t>
            </a:r>
            <a:r>
              <a:rPr lang="pt-PT" sz="1800" dirty="0"/>
              <a:t>)</a:t>
            </a:r>
          </a:p>
          <a:p>
            <a:pPr lvl="1">
              <a:lnSpc>
                <a:spcPct val="90000"/>
              </a:lnSpc>
            </a:pPr>
            <a:r>
              <a:rPr lang="pt-PT" sz="1800" dirty="0" smtClean="0"/>
              <a:t>ECMWF for </a:t>
            </a:r>
            <a:r>
              <a:rPr lang="pt-PT" sz="1800" dirty="0" err="1" smtClean="0"/>
              <a:t>Fire</a:t>
            </a:r>
            <a:r>
              <a:rPr lang="pt-PT" sz="1800" dirty="0" smtClean="0"/>
              <a:t> </a:t>
            </a:r>
            <a:r>
              <a:rPr lang="pt-PT" sz="1800" dirty="0" err="1" smtClean="0"/>
              <a:t>Radiative</a:t>
            </a:r>
            <a:r>
              <a:rPr lang="pt-PT" sz="1800" dirty="0" smtClean="0"/>
              <a:t> </a:t>
            </a:r>
            <a:r>
              <a:rPr lang="pt-PT" sz="1800" dirty="0" err="1" smtClean="0"/>
              <a:t>Power</a:t>
            </a:r>
            <a:endParaRPr lang="pt-PT" sz="1800" dirty="0" smtClean="0"/>
          </a:p>
          <a:p>
            <a:pPr>
              <a:lnSpc>
                <a:spcPct val="90000"/>
              </a:lnSpc>
            </a:pPr>
            <a:r>
              <a:rPr lang="en-GB" sz="2000" dirty="0" smtClean="0"/>
              <a:t>Training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One training event in Mozambique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Modules developed for EUMETRAIN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Regular participation in remote sensing courses in Brazil</a:t>
            </a:r>
            <a:endParaRPr lang="en-GB" dirty="0" smtClean="0"/>
          </a:p>
          <a:p>
            <a:pPr lvl="1">
              <a:lnSpc>
                <a:spcPct val="90000"/>
              </a:lnSpc>
            </a:pPr>
            <a:r>
              <a:rPr lang="en-GB" dirty="0" smtClean="0"/>
              <a:t>...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Layout</a:t>
            </a:r>
            <a:endParaRPr lang="en-GB" dirty="0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Overview of the LSA SAF: now</a:t>
            </a:r>
          </a:p>
          <a:p>
            <a:pPr lvl="0"/>
            <a:r>
              <a:rPr lang="en-GB" dirty="0" smtClean="0"/>
              <a:t>Applications (from the LSA SAF Workshop 2010, Toulouse)</a:t>
            </a:r>
            <a:endParaRPr lang="en-GB" dirty="0"/>
          </a:p>
          <a:p>
            <a:pPr lvl="0"/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User needs</a:t>
            </a:r>
          </a:p>
          <a:p>
            <a:pPr lvl="0"/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Overview of the LSA SAF: future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Leaf Area Index</a:t>
            </a:r>
            <a:endParaRPr lang="en-GB" dirty="0"/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118472"/>
            <a:ext cx="8136904" cy="5328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53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LAI: Comparison with models and other remote sensing products</a:t>
            </a:r>
            <a:endParaRPr lang="en-GB" dirty="0"/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"/>
          <a:stretch/>
        </p:blipFill>
        <p:spPr bwMode="auto">
          <a:xfrm>
            <a:off x="1712640" y="1423230"/>
            <a:ext cx="6553990" cy="524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80792" y="1052754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 Black" pitchFamily="34" charset="0"/>
              </a:rPr>
              <a:t>MODELS</a:t>
            </a:r>
            <a:endParaRPr lang="en-GB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5014" y="1023137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  <a:latin typeface="Arial Black" pitchFamily="34" charset="0"/>
              </a:rPr>
              <a:t>Remote sensing</a:t>
            </a:r>
            <a:endParaRPr lang="en-GB" dirty="0">
              <a:solidFill>
                <a:schemeClr val="accent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Monthly scatter plots (SAF vs. CYCLOPES): LAI over France, 2006</a:t>
            </a:r>
            <a:endParaRPr lang="en-GB" dirty="0"/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05" y="1257300"/>
            <a:ext cx="6716464" cy="498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76746" y="2001610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Jan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4029" y="2082043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Apr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58753" y="2060865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Mar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0922" y="2060866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Feb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14029" y="3383812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Aug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7886" y="3356998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Jul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1380" y="3313478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Jun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2987" y="3636398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May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2648" y="4725161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Dec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3870" y="4725162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Nov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76585" y="4725162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Oct</a:t>
            </a:r>
            <a:endParaRPr lang="en-GB" sz="1400" dirty="0"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860" y="4725162"/>
            <a:ext cx="706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 Black" pitchFamily="34" charset="0"/>
              </a:rPr>
              <a:t>Sep</a:t>
            </a:r>
            <a:endParaRPr lang="en-GB" sz="14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2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2" descr="russia201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96"/>
            <a:ext cx="990600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451858" y="5786438"/>
            <a:ext cx="25506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" charset="0"/>
              <a:buNone/>
              <a:defRPr/>
            </a:pPr>
            <a:r>
              <a:rPr lang="en-GB" sz="2000" dirty="0">
                <a:latin typeface="+mj-lt"/>
                <a:ea typeface="SimSun" charset="-122"/>
              </a:rPr>
              <a:t>Russia, August 2010</a:t>
            </a:r>
          </a:p>
        </p:txBody>
      </p:sp>
      <p:sp>
        <p:nvSpPr>
          <p:cNvPr id="2048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81075"/>
            <a:ext cx="9906000" cy="1727200"/>
          </a:xfrm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4400" dirty="0" smtClean="0"/>
              <a:t>Global Fire Emission Monitoring with Fire </a:t>
            </a:r>
            <a:r>
              <a:rPr lang="en-GB" sz="4400" dirty="0" err="1" smtClean="0"/>
              <a:t>Radiative</a:t>
            </a:r>
            <a:r>
              <a:rPr lang="en-GB" sz="4400" dirty="0" smtClean="0"/>
              <a:t> Power in the MACC Project 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949325" y="5286394"/>
            <a:ext cx="8007350" cy="1000125"/>
          </a:xfrm>
        </p:spPr>
        <p:txBody>
          <a:bodyPr/>
          <a:lstStyle/>
          <a:p>
            <a:pPr marL="0" indent="0" algn="ctr">
              <a:buFont typeface="Times New Roman" pitchFamily="1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Johannes W. Kaiser, A. </a:t>
            </a:r>
            <a:r>
              <a:rPr lang="en-GB" sz="2000" b="1" dirty="0" err="1" smtClean="0">
                <a:solidFill>
                  <a:schemeClr val="bg1"/>
                </a:solidFill>
                <a:latin typeface="+mj-lt"/>
              </a:rPr>
              <a:t>Heil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, M.G. Schultz, G.R. van </a:t>
            </a:r>
            <a:r>
              <a:rPr lang="en-GB" sz="2000" b="1" dirty="0" err="1" smtClean="0">
                <a:solidFill>
                  <a:schemeClr val="bg1"/>
                </a:solidFill>
                <a:latin typeface="+mj-lt"/>
              </a:rPr>
              <a:t>der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000" b="1" dirty="0" err="1" smtClean="0">
                <a:solidFill>
                  <a:schemeClr val="bg1"/>
                </a:solidFill>
                <a:latin typeface="+mj-lt"/>
              </a:rPr>
              <a:t>Werf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, </a:t>
            </a:r>
          </a:p>
          <a:p>
            <a:pPr marL="0" indent="0" algn="ctr">
              <a:buFont typeface="Times New Roman" pitchFamily="1" charset="0"/>
              <a:buNone/>
              <a:tabLst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M.J. Wooster, W. </a:t>
            </a:r>
            <a:r>
              <a:rPr lang="en-GB" sz="2000" b="1" dirty="0" err="1" smtClean="0">
                <a:solidFill>
                  <a:schemeClr val="bg1"/>
                </a:solidFill>
                <a:latin typeface="+mj-lt"/>
              </a:rPr>
              <a:t>Xu</a:t>
            </a:r>
            <a:r>
              <a:rPr lang="en-GB" sz="2000" b="1" dirty="0" smtClean="0">
                <a:solidFill>
                  <a:schemeClr val="bg1"/>
                </a:solidFill>
                <a:latin typeface="+mj-lt"/>
              </a:rPr>
              <a:t>, more MACC partners and </a:t>
            </a:r>
            <a:r>
              <a:rPr lang="en-GB" sz="2000" b="1" u="sng" dirty="0" smtClean="0">
                <a:solidFill>
                  <a:schemeClr val="bg1"/>
                </a:solidFill>
                <a:latin typeface="+mj-lt"/>
              </a:rPr>
              <a:t>Gareth Roberts</a:t>
            </a:r>
          </a:p>
        </p:txBody>
      </p:sp>
      <p:sp>
        <p:nvSpPr>
          <p:cNvPr id="20485" name="Rectangle 3"/>
          <p:cNvSpPr>
            <a:spLocks noChangeArrowheads="1"/>
          </p:cNvSpPr>
          <p:nvPr/>
        </p:nvSpPr>
        <p:spPr bwMode="auto">
          <a:xfrm>
            <a:off x="4216933" y="5456238"/>
            <a:ext cx="196056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pic>
        <p:nvPicPr>
          <p:cNvPr id="20486" name="Picture 5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6371" r="4367" b="7285"/>
          <a:stretch>
            <a:fillRect/>
          </a:stretch>
        </p:blipFill>
        <p:spPr bwMode="auto">
          <a:xfrm>
            <a:off x="154788" y="142894"/>
            <a:ext cx="89945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7" name="Picture 6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704" y="142894"/>
            <a:ext cx="72919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8" name="Picture 8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573" y="142894"/>
            <a:ext cx="1516856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3690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87" name="Oval 23"/>
          <p:cNvSpPr>
            <a:spLocks noChangeArrowheads="1"/>
          </p:cNvSpPr>
          <p:nvPr/>
        </p:nvSpPr>
        <p:spPr bwMode="auto">
          <a:xfrm>
            <a:off x="7293637" y="4652982"/>
            <a:ext cx="2029354" cy="720725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116946" y="3716338"/>
            <a:ext cx="9789054" cy="3141662"/>
            <a:chOff x="68" y="2341"/>
            <a:chExt cx="5692" cy="1979"/>
          </a:xfrm>
        </p:grpSpPr>
        <p:sp>
          <p:nvSpPr>
            <p:cNvPr id="139279" name="Text Box 15"/>
            <p:cNvSpPr txBox="1">
              <a:spLocks noChangeArrowheads="1"/>
            </p:cNvSpPr>
            <p:nvPr/>
          </p:nvSpPr>
          <p:spPr bwMode="auto">
            <a:xfrm>
              <a:off x="68" y="2341"/>
              <a:ext cx="3538" cy="55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buFontTx/>
                <a:buChar char="•"/>
              </a:pPr>
              <a:r>
                <a:rPr lang="en-GB" sz="2200">
                  <a:solidFill>
                    <a:srgbClr val="A50021"/>
                  </a:solidFill>
                  <a:latin typeface="Tahoma" pitchFamily="34" charset="0"/>
                  <a:cs typeface="Arial" charset="0"/>
                </a:rPr>
                <a:t>  FRP-Quality:</a:t>
              </a:r>
            </a:p>
            <a:p>
              <a:pPr lvl="1" algn="just">
                <a:spcBef>
                  <a:spcPct val="50000"/>
                </a:spcBef>
                <a:buFontTx/>
                <a:buChar char="•"/>
              </a:pPr>
              <a:r>
                <a:rPr lang="en-US" sz="2000">
                  <a:solidFill>
                    <a:schemeClr val="accent2"/>
                  </a:solidFill>
                  <a:latin typeface="Tahoma" pitchFamily="34" charset="0"/>
                </a:rPr>
                <a:t> reports the processing status of each pixel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696" y="2614"/>
              <a:ext cx="2064" cy="1706"/>
              <a:chOff x="204" y="150"/>
              <a:chExt cx="4006" cy="4006"/>
            </a:xfrm>
          </p:grpSpPr>
          <p:pic>
            <p:nvPicPr>
              <p:cNvPr id="139285" name="Picture 21" descr="FTA_QualityFREEVALMeeti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04" y="150"/>
                <a:ext cx="4006" cy="4006"/>
              </a:xfrm>
              <a:prstGeom prst="rect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</p:spPr>
          </p:pic>
          <p:pic>
            <p:nvPicPr>
              <p:cNvPr id="139286" name="Picture 22" descr="FTA_Qflag_Palette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5" y="3748"/>
                <a:ext cx="1451" cy="145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84729" y="3716338"/>
            <a:ext cx="9321271" cy="3141662"/>
            <a:chOff x="340" y="2341"/>
            <a:chExt cx="5420" cy="1979"/>
          </a:xfrm>
        </p:grpSpPr>
        <p:grpSp>
          <p:nvGrpSpPr>
            <p:cNvPr id="5" name="Group 29"/>
            <p:cNvGrpSpPr>
              <a:grpSpLocks/>
            </p:cNvGrpSpPr>
            <p:nvPr/>
          </p:nvGrpSpPr>
          <p:grpSpPr bwMode="auto">
            <a:xfrm>
              <a:off x="340" y="2341"/>
              <a:ext cx="5420" cy="1979"/>
              <a:chOff x="340" y="2341"/>
              <a:chExt cx="5420" cy="1979"/>
            </a:xfrm>
          </p:grpSpPr>
          <p:sp>
            <p:nvSpPr>
              <p:cNvPr id="139283" name="Rectangle 19"/>
              <p:cNvSpPr>
                <a:spLocks noChangeArrowheads="1"/>
              </p:cNvSpPr>
              <p:nvPr/>
            </p:nvSpPr>
            <p:spPr bwMode="auto">
              <a:xfrm>
                <a:off x="340" y="2648"/>
                <a:ext cx="2041" cy="167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990000"/>
                </a:solidFill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en-GB" sz="1400"/>
                  <a:t>VALUE       MEANING</a:t>
                </a:r>
              </a:p>
              <a:p>
                <a:r>
                  <a:rPr lang="en-GB" sz="1400"/>
                  <a:t>----------------------------------------</a:t>
                </a:r>
              </a:p>
              <a:p>
                <a:r>
                  <a:rPr lang="en-GB" sz="1400"/>
                  <a:t>       0     NOT POT FIRE</a:t>
                </a:r>
              </a:p>
              <a:p>
                <a:r>
                  <a:rPr lang="en-GB" sz="1400"/>
                  <a:t>       1     FRP OK</a:t>
                </a:r>
              </a:p>
              <a:p>
                <a:r>
                  <a:rPr lang="en-GB" sz="1400"/>
                  <a:t>       2     FRP SAT</a:t>
                </a:r>
              </a:p>
              <a:p>
                <a:r>
                  <a:rPr lang="en-GB" sz="1400"/>
                  <a:t>       3     CLOUDY</a:t>
                </a:r>
              </a:p>
              <a:p>
                <a:r>
                  <a:rPr lang="en-GB" sz="1400"/>
                  <a:t>       4     SUN GLINT</a:t>
                </a:r>
              </a:p>
              <a:p>
                <a:r>
                  <a:rPr lang="en-GB" sz="1400"/>
                  <a:t>       5     SUN GLINT RATIO</a:t>
                </a:r>
              </a:p>
              <a:p>
                <a:r>
                  <a:rPr lang="en-GB" sz="1400"/>
                  <a:t>       6     NO BCK</a:t>
                </a:r>
              </a:p>
              <a:p>
                <a:r>
                  <a:rPr lang="en-GB" sz="1400"/>
                  <a:t>       7     BAD BCK</a:t>
                </a:r>
              </a:p>
              <a:p>
                <a:r>
                  <a:rPr lang="en-GB" sz="1400"/>
                  <a:t>       8     CLOUD EDGE</a:t>
                </a:r>
              </a:p>
              <a:p>
                <a:r>
                  <a:rPr lang="en-GB" sz="1400"/>
                  <a:t>   254     NOT PROCESSED</a:t>
                </a:r>
              </a:p>
            </p:txBody>
          </p: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>
                <a:off x="2290" y="2341"/>
                <a:ext cx="3470" cy="1979"/>
                <a:chOff x="476" y="1253"/>
                <a:chExt cx="5514" cy="2328"/>
              </a:xfrm>
            </p:grpSpPr>
            <p:pic>
              <p:nvPicPr>
                <p:cNvPr id="139281" name="Picture 17" descr="FTA_QualityFREEVALMeetingCrop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76" y="1253"/>
                  <a:ext cx="5514" cy="2328"/>
                </a:xfrm>
                <a:prstGeom prst="rect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</p:spPr>
            </p:pic>
            <p:pic>
              <p:nvPicPr>
                <p:cNvPr id="139282" name="Picture 18" descr="FTA_Qflag_Palette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3332" y="1344"/>
                  <a:ext cx="2428" cy="2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39288" name="Rectangle 24"/>
            <p:cNvSpPr>
              <a:spLocks noChangeArrowheads="1"/>
            </p:cNvSpPr>
            <p:nvPr/>
          </p:nvSpPr>
          <p:spPr bwMode="auto">
            <a:xfrm>
              <a:off x="580" y="3081"/>
              <a:ext cx="123" cy="122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t-PT" sz="1600"/>
                <a:t>1</a:t>
              </a:r>
            </a:p>
          </p:txBody>
        </p:sp>
        <p:sp>
          <p:nvSpPr>
            <p:cNvPr id="139289" name="Rectangle 25"/>
            <p:cNvSpPr>
              <a:spLocks noChangeArrowheads="1"/>
            </p:cNvSpPr>
            <p:nvPr/>
          </p:nvSpPr>
          <p:spPr bwMode="auto">
            <a:xfrm>
              <a:off x="580" y="3339"/>
              <a:ext cx="123" cy="122"/>
            </a:xfrm>
            <a:prstGeom prst="rect">
              <a:avLst/>
            </a:prstGeom>
            <a:solidFill>
              <a:srgbClr val="00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t-PT" sz="1600"/>
                <a:t>3</a:t>
              </a:r>
            </a:p>
          </p:txBody>
        </p:sp>
        <p:sp>
          <p:nvSpPr>
            <p:cNvPr id="139290" name="Rectangle 26"/>
            <p:cNvSpPr>
              <a:spLocks noChangeArrowheads="1"/>
            </p:cNvSpPr>
            <p:nvPr/>
          </p:nvSpPr>
          <p:spPr bwMode="auto">
            <a:xfrm>
              <a:off x="580" y="3475"/>
              <a:ext cx="123" cy="122"/>
            </a:xfrm>
            <a:prstGeom prst="rect">
              <a:avLst/>
            </a:prstGeom>
            <a:solidFill>
              <a:srgbClr val="3366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t-PT" sz="1600"/>
                <a:t>4</a:t>
              </a:r>
            </a:p>
          </p:txBody>
        </p:sp>
        <p:sp>
          <p:nvSpPr>
            <p:cNvPr id="139291" name="Rectangle 27"/>
            <p:cNvSpPr>
              <a:spLocks noChangeArrowheads="1"/>
            </p:cNvSpPr>
            <p:nvPr/>
          </p:nvSpPr>
          <p:spPr bwMode="auto">
            <a:xfrm>
              <a:off x="580" y="4034"/>
              <a:ext cx="123" cy="122"/>
            </a:xfrm>
            <a:prstGeom prst="rect">
              <a:avLst/>
            </a:prstGeom>
            <a:solidFill>
              <a:srgbClr val="3366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pt-PT" sz="1600"/>
                <a:t>8</a:t>
              </a:r>
            </a:p>
          </p:txBody>
        </p:sp>
      </p:grp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92150"/>
            <a:ext cx="99060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9271" name="Text Box 7"/>
          <p:cNvSpPr txBox="1">
            <a:spLocks noChangeArrowheads="1"/>
          </p:cNvSpPr>
          <p:nvPr/>
        </p:nvSpPr>
        <p:spPr bwMode="auto">
          <a:xfrm>
            <a:off x="116956" y="815994"/>
            <a:ext cx="5460339" cy="169277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sz="2000" b="1" dirty="0" smtClean="0">
                <a:solidFill>
                  <a:srgbClr val="000099"/>
                </a:solidFill>
                <a:latin typeface="Tahoma" pitchFamily="34" charset="0"/>
                <a:cs typeface="Arial" charset="0"/>
              </a:rPr>
              <a:t>Algorithm</a:t>
            </a:r>
            <a:r>
              <a:rPr lang="en-GB" sz="2000" b="1" dirty="0">
                <a:solidFill>
                  <a:srgbClr val="000099"/>
                </a:solidFill>
                <a:latin typeface="Tahoma" pitchFamily="34" charset="0"/>
                <a:cs typeface="Arial" charset="0"/>
              </a:rPr>
              <a:t>:</a:t>
            </a:r>
          </a:p>
          <a:p>
            <a:pPr lvl="1" algn="just">
              <a:spcBef>
                <a:spcPct val="50000"/>
              </a:spcBef>
              <a:buFontTx/>
              <a:buChar char="•"/>
            </a:pPr>
            <a:r>
              <a:rPr lang="en-US" sz="18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Tahoma" pitchFamily="34" charset="0"/>
              </a:rPr>
              <a:t>Detects </a:t>
            </a:r>
            <a:r>
              <a:rPr lang="en-US" sz="1800" b="1" dirty="0">
                <a:solidFill>
                  <a:schemeClr val="tx1"/>
                </a:solidFill>
                <a:latin typeface="Tahoma" pitchFamily="34" charset="0"/>
              </a:rPr>
              <a:t>pixels containing active fires</a:t>
            </a:r>
          </a:p>
          <a:p>
            <a:pPr lvl="1" algn="just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latin typeface="Tahoma" pitchFamily="34" charset="0"/>
              </a:rPr>
              <a:t>Reports </a:t>
            </a:r>
            <a:r>
              <a:rPr lang="en-US" sz="1800" b="1" dirty="0">
                <a:solidFill>
                  <a:schemeClr val="tx1"/>
                </a:solidFill>
                <a:latin typeface="Tahoma" pitchFamily="34" charset="0"/>
              </a:rPr>
              <a:t>their time/location and </a:t>
            </a:r>
          </a:p>
          <a:p>
            <a:pPr lvl="1" algn="just">
              <a:spcBef>
                <a:spcPct val="50000"/>
              </a:spcBef>
              <a:buFontTx/>
              <a:buChar char="•"/>
            </a:pPr>
            <a:r>
              <a:rPr lang="en-US" sz="1800" b="1" dirty="0">
                <a:solidFill>
                  <a:schemeClr val="tx1"/>
                </a:solidFill>
                <a:latin typeface="Tahoma" pitchFamily="34" charset="0"/>
              </a:rPr>
              <a:t> Fire </a:t>
            </a:r>
            <a:r>
              <a:rPr lang="en-US" sz="1800" b="1" dirty="0" err="1">
                <a:solidFill>
                  <a:schemeClr val="tx1"/>
                </a:solidFill>
                <a:latin typeface="Tahoma" pitchFamily="34" charset="0"/>
              </a:rPr>
              <a:t>Radiative</a:t>
            </a:r>
            <a:r>
              <a:rPr lang="en-US" sz="1800" b="1" dirty="0">
                <a:solidFill>
                  <a:schemeClr val="tx1"/>
                </a:solidFill>
                <a:latin typeface="Tahoma" pitchFamily="34" charset="0"/>
              </a:rPr>
              <a:t> Power (in MW</a:t>
            </a:r>
            <a:r>
              <a:rPr lang="en-US" sz="2000" b="1" dirty="0">
                <a:solidFill>
                  <a:schemeClr val="tx1"/>
                </a:solidFill>
                <a:latin typeface="Tahoma" pitchFamily="34" charset="0"/>
              </a:rPr>
              <a:t>)</a:t>
            </a:r>
          </a:p>
        </p:txBody>
      </p:sp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1052519" y="2759094"/>
            <a:ext cx="7800975" cy="708025"/>
            <a:chOff x="113" y="2316"/>
            <a:chExt cx="4536" cy="446"/>
          </a:xfrm>
        </p:grpSpPr>
        <p:sp>
          <p:nvSpPr>
            <p:cNvPr id="139273" name="Rectangle 9"/>
            <p:cNvSpPr>
              <a:spLocks noChangeArrowheads="1"/>
            </p:cNvSpPr>
            <p:nvPr/>
          </p:nvSpPr>
          <p:spPr bwMode="auto">
            <a:xfrm>
              <a:off x="113" y="2316"/>
              <a:ext cx="4536" cy="4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/>
              <a:r>
                <a:rPr lang="en-GB" sz="2000" dirty="0" smtClean="0">
                  <a:solidFill>
                    <a:srgbClr val="990000"/>
                  </a:solidFill>
                  <a:latin typeface="Tahoma" pitchFamily="34" charset="0"/>
                </a:rPr>
                <a:t>FRP</a:t>
              </a:r>
              <a:r>
                <a:rPr lang="en-GB" sz="2000" dirty="0" smtClean="0">
                  <a:solidFill>
                    <a:schemeClr val="accent2"/>
                  </a:solidFill>
                  <a:latin typeface="Tahoma" pitchFamily="34" charset="0"/>
                </a:rPr>
                <a:t>	</a:t>
              </a:r>
              <a:r>
                <a:rPr lang="en-GB" sz="2000" b="1" dirty="0" smtClean="0">
                  <a:solidFill>
                    <a:schemeClr val="accent2"/>
                  </a:solidFill>
                  <a:latin typeface="Tahoma" pitchFamily="34" charset="0"/>
                  <a:sym typeface="Symbol" pitchFamily="18" charset="2"/>
                </a:rPr>
                <a:t></a:t>
              </a:r>
              <a:r>
                <a:rPr lang="en-GB" sz="2000" b="1" dirty="0" smtClean="0">
                  <a:solidFill>
                    <a:schemeClr val="accent2"/>
                  </a:solidFill>
                  <a:latin typeface="Tahoma" pitchFamily="34" charset="0"/>
                  <a:cs typeface="Times New Roman" pitchFamily="18" charset="0"/>
                </a:rPr>
                <a:t> </a:t>
              </a:r>
              <a:r>
                <a:rPr lang="en-GB" sz="2000" b="1" dirty="0">
                  <a:solidFill>
                    <a:schemeClr val="accent2"/>
                  </a:solidFill>
                  <a:latin typeface="Tahoma" pitchFamily="34" charset="0"/>
                  <a:cs typeface="Times New Roman" pitchFamily="18" charset="0"/>
                </a:rPr>
                <a:t>Combustion rate </a:t>
              </a:r>
              <a:endParaRPr lang="en-GB" sz="2000" b="1" dirty="0" smtClean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</a:endParaRPr>
            </a:p>
            <a:p>
              <a:pPr algn="l"/>
              <a:r>
                <a:rPr lang="en-GB" sz="2000" b="1" dirty="0" smtClean="0">
                  <a:solidFill>
                    <a:schemeClr val="accent2"/>
                  </a:solidFill>
                  <a:latin typeface="Tahoma" pitchFamily="34" charset="0"/>
                  <a:cs typeface="Times New Roman" pitchFamily="18" charset="0"/>
                  <a:sym typeface="Symbol" pitchFamily="18" charset="2"/>
                </a:rPr>
                <a:t>	</a:t>
              </a:r>
              <a:r>
                <a:rPr lang="en-GB" sz="2000" b="1" dirty="0" smtClean="0">
                  <a:solidFill>
                    <a:schemeClr val="accent2"/>
                  </a:solidFill>
                  <a:latin typeface="Tahoma" pitchFamily="34" charset="0"/>
                  <a:sym typeface="Symbol" pitchFamily="18" charset="2"/>
                </a:rPr>
                <a:t></a:t>
              </a:r>
              <a:r>
                <a:rPr lang="en-GB" sz="2000" b="1" dirty="0" smtClean="0">
                  <a:solidFill>
                    <a:schemeClr val="accent2"/>
                  </a:solidFill>
                  <a:latin typeface="Tahoma" pitchFamily="34" charset="0"/>
                </a:rPr>
                <a:t> </a:t>
              </a:r>
              <a:r>
                <a:rPr lang="en-GB" sz="2000" b="1" dirty="0">
                  <a:solidFill>
                    <a:schemeClr val="accent2"/>
                  </a:solidFill>
                  <a:latin typeface="Tahoma" pitchFamily="34" charset="0"/>
                  <a:cs typeface="Times New Roman" pitchFamily="18" charset="0"/>
                </a:rPr>
                <a:t>Smoke release</a:t>
              </a:r>
              <a:endParaRPr lang="en-GB" sz="2000" b="1" dirty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  <a:sym typeface="Symbol" pitchFamily="18" charset="2"/>
              </a:endParaRPr>
            </a:p>
          </p:txBody>
        </p:sp>
        <p:sp>
          <p:nvSpPr>
            <p:cNvPr id="139275" name="Rectangle 11"/>
            <p:cNvSpPr>
              <a:spLocks noChangeArrowheads="1"/>
            </p:cNvSpPr>
            <p:nvPr/>
          </p:nvSpPr>
          <p:spPr bwMode="auto">
            <a:xfrm>
              <a:off x="2431" y="2432"/>
              <a:ext cx="1815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2000" b="1" dirty="0">
                  <a:solidFill>
                    <a:schemeClr val="accent2"/>
                  </a:solidFill>
                  <a:cs typeface="Times New Roman" pitchFamily="18" charset="0"/>
                </a:rPr>
                <a:t>→  </a:t>
              </a:r>
              <a:r>
                <a:rPr lang="en-GB" sz="2000" b="1" dirty="0" smtClean="0">
                  <a:solidFill>
                    <a:schemeClr val="accent2"/>
                  </a:solidFill>
                  <a:latin typeface="Tahoma" pitchFamily="34" charset="0"/>
                </a:rPr>
                <a:t>CO</a:t>
              </a:r>
              <a:r>
                <a:rPr lang="en-GB" sz="2000" b="1" baseline="-25000" dirty="0" smtClean="0">
                  <a:solidFill>
                    <a:schemeClr val="accent2"/>
                  </a:solidFill>
                  <a:latin typeface="Tahoma" pitchFamily="34" charset="0"/>
                </a:rPr>
                <a:t>2</a:t>
              </a:r>
              <a:r>
                <a:rPr lang="en-GB" sz="2000" b="1" dirty="0" smtClean="0">
                  <a:solidFill>
                    <a:schemeClr val="accent2"/>
                  </a:solidFill>
                  <a:latin typeface="Tahoma" pitchFamily="34" charset="0"/>
                </a:rPr>
                <a:t>eq emissions</a:t>
              </a:r>
              <a:endParaRPr lang="en-GB" sz="2000" b="1" dirty="0">
                <a:solidFill>
                  <a:schemeClr val="accent2"/>
                </a:solidFill>
                <a:latin typeface="Tahoma" pitchFamily="34" charset="0"/>
                <a:cs typeface="Times New Roman" pitchFamily="18" charset="0"/>
                <a:sym typeface="Symbol" pitchFamily="18" charset="2"/>
              </a:endParaRPr>
            </a:p>
          </p:txBody>
        </p:sp>
      </p:grp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5888566" y="896939"/>
            <a:ext cx="3900488" cy="123110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GB" sz="2000" b="1" dirty="0">
                <a:solidFill>
                  <a:schemeClr val="accent2"/>
                </a:solidFill>
                <a:latin typeface="Tahoma" pitchFamily="34" charset="0"/>
              </a:rPr>
              <a:t>Input:</a:t>
            </a:r>
          </a:p>
          <a:p>
            <a:pPr lvl="1" algn="l">
              <a:buFontTx/>
              <a:buChar char="•"/>
            </a:pPr>
            <a:r>
              <a:rPr lang="en-GB" sz="1800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GB" sz="1800" b="1" dirty="0">
                <a:solidFill>
                  <a:schemeClr val="tx1"/>
                </a:solidFill>
                <a:latin typeface="Tahoma" pitchFamily="34" charset="0"/>
              </a:rPr>
              <a:t>VIS, MIR + TIR data</a:t>
            </a:r>
          </a:p>
          <a:p>
            <a:pPr lvl="1" algn="l">
              <a:buFontTx/>
              <a:buChar char="•"/>
            </a:pPr>
            <a:r>
              <a:rPr lang="en-GB" sz="1800" b="1" dirty="0">
                <a:solidFill>
                  <a:schemeClr val="tx1"/>
                </a:solidFill>
                <a:latin typeface="Tahoma" pitchFamily="34" charset="0"/>
              </a:rPr>
              <a:t> Cloud mask (SAF NWC)</a:t>
            </a:r>
          </a:p>
          <a:p>
            <a:pPr lvl="1" algn="l">
              <a:buFontTx/>
              <a:buChar char="•"/>
            </a:pPr>
            <a:r>
              <a:rPr lang="en-GB" sz="1800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GB" sz="1800" b="1" dirty="0" err="1">
                <a:solidFill>
                  <a:schemeClr val="tx1"/>
                </a:solidFill>
                <a:latin typeface="Tahoma" pitchFamily="34" charset="0"/>
              </a:rPr>
              <a:t>Landcover</a:t>
            </a:r>
            <a:r>
              <a:rPr lang="en-GB" sz="1800" b="1" dirty="0">
                <a:solidFill>
                  <a:schemeClr val="tx1"/>
                </a:solidFill>
                <a:latin typeface="Tahoma" pitchFamily="34" charset="0"/>
              </a:rPr>
              <a:t> </a:t>
            </a:r>
            <a:r>
              <a:rPr lang="en-GB" sz="1800" b="1" dirty="0" smtClean="0">
                <a:solidFill>
                  <a:schemeClr val="tx1"/>
                </a:solidFill>
                <a:latin typeface="Tahoma" pitchFamily="34" charset="0"/>
              </a:rPr>
              <a:t>map</a:t>
            </a:r>
            <a:endParaRPr lang="en-GB" sz="1800" b="1" dirty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39272" name="Oval 8"/>
          <p:cNvSpPr>
            <a:spLocks noChangeArrowheads="1"/>
          </p:cNvSpPr>
          <p:nvPr/>
        </p:nvSpPr>
        <p:spPr bwMode="auto">
          <a:xfrm>
            <a:off x="4485219" y="2009775"/>
            <a:ext cx="1693995" cy="914400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pt-PT" sz="2400" b="1" dirty="0">
                <a:latin typeface="Tahoma" pitchFamily="34" charset="0"/>
              </a:rPr>
              <a:t>15-min</a:t>
            </a:r>
          </a:p>
        </p:txBody>
      </p:sp>
      <p:pic>
        <p:nvPicPr>
          <p:cNvPr id="139298" name="Picture 34" descr="LSASAFLogo_gradient_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131" y="6165850"/>
            <a:ext cx="1755907" cy="654050"/>
          </a:xfrm>
          <a:prstGeom prst="rect">
            <a:avLst/>
          </a:prstGeom>
          <a:noFill/>
        </p:spPr>
      </p:pic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865056" y="71439"/>
            <a:ext cx="6980634" cy="761075"/>
          </a:xfrm>
        </p:spPr>
        <p:txBody>
          <a:bodyPr/>
          <a:lstStyle/>
          <a:p>
            <a:r>
              <a:rPr lang="en-GB" dirty="0" smtClean="0"/>
              <a:t>Fire </a:t>
            </a:r>
            <a:r>
              <a:rPr lang="en-GB" dirty="0" err="1" smtClean="0"/>
              <a:t>Radiative</a:t>
            </a:r>
            <a:r>
              <a:rPr lang="en-GB" dirty="0" smtClean="0"/>
              <a:t> Power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564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Text Box 5"/>
          <p:cNvSpPr txBox="1">
            <a:spLocks noChangeArrowheads="1"/>
          </p:cNvSpPr>
          <p:nvPr/>
        </p:nvSpPr>
        <p:spPr bwMode="auto">
          <a:xfrm>
            <a:off x="128465" y="2950618"/>
            <a:ext cx="9505056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000" rIns="54000">
            <a:spAutoFit/>
          </a:bodyPr>
          <a:lstStyle/>
          <a:p>
            <a:pPr marL="285750" indent="-285750" eaLnBrk="0" hangingPunct="0">
              <a:spcBef>
                <a:spcPct val="60000"/>
              </a:spcBef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Emissions calculated from Fire </a:t>
            </a:r>
            <a:r>
              <a:rPr lang="en-GB" sz="1600" dirty="0" err="1">
                <a:solidFill>
                  <a:schemeClr val="tx1"/>
                </a:solidFill>
                <a:latin typeface="Arial Black" pitchFamily="34" charset="0"/>
              </a:rPr>
              <a:t>Radiative</a:t>
            </a: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 Power observed by SEVIRI on </a:t>
            </a:r>
            <a:r>
              <a:rPr lang="en-GB" sz="1600" dirty="0" err="1">
                <a:solidFill>
                  <a:schemeClr val="tx1"/>
                </a:solidFill>
                <a:latin typeface="Arial Black" pitchFamily="34" charset="0"/>
              </a:rPr>
              <a:t>Meteosat</a:t>
            </a: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.</a:t>
            </a:r>
          </a:p>
          <a:p>
            <a:pPr marL="285750" indent="-285750" eaLnBrk="0" hangingPunct="0">
              <a:spcBef>
                <a:spcPct val="60000"/>
              </a:spcBef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Emission factors from </a:t>
            </a:r>
            <a:r>
              <a:rPr lang="en-GB" sz="1600" i="1" dirty="0" err="1">
                <a:solidFill>
                  <a:schemeClr val="tx1"/>
                </a:solidFill>
                <a:latin typeface="Arial Black" pitchFamily="34" charset="0"/>
              </a:rPr>
              <a:t>Andreae</a:t>
            </a:r>
            <a:r>
              <a:rPr lang="en-GB" sz="1600" i="1" dirty="0">
                <a:solidFill>
                  <a:schemeClr val="tx1"/>
                </a:solidFill>
                <a:latin typeface="Arial Black" pitchFamily="34" charset="0"/>
              </a:rPr>
              <a:t> &amp; </a:t>
            </a:r>
            <a:r>
              <a:rPr lang="en-GB" sz="1600" i="1" dirty="0" err="1">
                <a:solidFill>
                  <a:schemeClr val="tx1"/>
                </a:solidFill>
                <a:latin typeface="Arial Black" pitchFamily="34" charset="0"/>
              </a:rPr>
              <a:t>Merlet</a:t>
            </a:r>
            <a:r>
              <a:rPr lang="en-GB" sz="1600" i="1" dirty="0">
                <a:solidFill>
                  <a:schemeClr val="tx1"/>
                </a:solidFill>
                <a:latin typeface="Arial Black" pitchFamily="34" charset="0"/>
              </a:rPr>
              <a:t> 2001</a:t>
            </a: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 and </a:t>
            </a:r>
            <a:r>
              <a:rPr lang="en-GB" sz="1600" i="1" dirty="0" err="1">
                <a:solidFill>
                  <a:schemeClr val="tx1"/>
                </a:solidFill>
                <a:latin typeface="Arial Black" pitchFamily="34" charset="0"/>
              </a:rPr>
              <a:t>Ichoku</a:t>
            </a:r>
            <a:r>
              <a:rPr lang="en-GB" sz="1600" i="1" dirty="0">
                <a:solidFill>
                  <a:schemeClr val="tx1"/>
                </a:solidFill>
                <a:latin typeface="Arial Black" pitchFamily="34" charset="0"/>
              </a:rPr>
              <a:t> &amp; Kaufman 2005</a:t>
            </a: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. </a:t>
            </a:r>
          </a:p>
          <a:p>
            <a:pPr marL="285750" indent="-285750" eaLnBrk="0" hangingPunct="0">
              <a:spcBef>
                <a:spcPct val="60000"/>
              </a:spcBef>
              <a:buFont typeface="Arial" pitchFamily="34" charset="0"/>
              <a:buChar char="•"/>
            </a:pP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Run at 25km global resolution, </a:t>
            </a:r>
            <a:r>
              <a:rPr lang="en-GB" sz="1600" dirty="0" smtClean="0">
                <a:solidFill>
                  <a:schemeClr val="tx1"/>
                </a:solidFill>
                <a:latin typeface="Arial Black" pitchFamily="34" charset="0"/>
              </a:rPr>
              <a:t>typical </a:t>
            </a:r>
            <a:r>
              <a:rPr lang="en-GB" sz="1600" dirty="0">
                <a:solidFill>
                  <a:schemeClr val="tx1"/>
                </a:solidFill>
                <a:latin typeface="Arial Black" pitchFamily="34" charset="0"/>
              </a:rPr>
              <a:t>for regional models.</a:t>
            </a:r>
          </a:p>
        </p:txBody>
      </p:sp>
      <p:sp>
        <p:nvSpPr>
          <p:cNvPr id="136196" name="Rectangle 6"/>
          <p:cNvSpPr>
            <a:spLocks noChangeArrowheads="1"/>
          </p:cNvSpPr>
          <p:nvPr/>
        </p:nvSpPr>
        <p:spPr bwMode="auto">
          <a:xfrm>
            <a:off x="7443258" y="4084638"/>
            <a:ext cx="572691" cy="61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6197" name="Rectangle 7"/>
          <p:cNvSpPr>
            <a:spLocks noChangeArrowheads="1"/>
          </p:cNvSpPr>
          <p:nvPr/>
        </p:nvSpPr>
        <p:spPr bwMode="auto">
          <a:xfrm>
            <a:off x="2813579" y="3597275"/>
            <a:ext cx="572691" cy="619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6198" name="Text Box 8"/>
          <p:cNvSpPr txBox="1">
            <a:spLocks noChangeArrowheads="1"/>
          </p:cNvSpPr>
          <p:nvPr/>
        </p:nvSpPr>
        <p:spPr bwMode="auto">
          <a:xfrm>
            <a:off x="2005160" y="5961063"/>
            <a:ext cx="21964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GB" sz="2800" i="1">
                <a:solidFill>
                  <a:schemeClr val="tx1"/>
                </a:solidFill>
              </a:rPr>
              <a:t> </a:t>
            </a:r>
            <a:r>
              <a:rPr lang="en-GB" sz="2000" b="1">
                <a:solidFill>
                  <a:srgbClr val="FFFFCC"/>
                </a:solidFill>
              </a:rPr>
              <a:t>2007-08-25  12:05</a:t>
            </a:r>
            <a:endParaRPr lang="en-US" sz="2000" b="1">
              <a:solidFill>
                <a:srgbClr val="FFFFCC"/>
              </a:solidFill>
            </a:endParaRPr>
          </a:p>
        </p:txBody>
      </p:sp>
      <p:grpSp>
        <p:nvGrpSpPr>
          <p:cNvPr id="136200" name="Group 28"/>
          <p:cNvGrpSpPr>
            <a:grpSpLocks/>
          </p:cNvGrpSpPr>
          <p:nvPr/>
        </p:nvGrpSpPr>
        <p:grpSpPr bwMode="auto">
          <a:xfrm>
            <a:off x="1863787" y="4146550"/>
            <a:ext cx="7481702" cy="2522810"/>
            <a:chOff x="1695" y="2256"/>
            <a:chExt cx="4512" cy="1644"/>
          </a:xfrm>
        </p:grpSpPr>
        <p:graphicFrame>
          <p:nvGraphicFramePr>
            <p:cNvPr id="136194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1831640"/>
                </p:ext>
              </p:extLst>
            </p:nvPr>
          </p:nvGraphicFramePr>
          <p:xfrm>
            <a:off x="1695" y="2256"/>
            <a:ext cx="4512" cy="1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35" name="Document" r:id="rId4" imgW="4910328" imgH="1789176" progId="Word.Document.8">
                    <p:embed/>
                  </p:oleObj>
                </mc:Choice>
                <mc:Fallback>
                  <p:oleObj name="Document" r:id="rId4" imgW="4910328" imgH="1789176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95" y="2256"/>
                          <a:ext cx="4512" cy="16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6210" name="AutoShape 13"/>
            <p:cNvSpPr>
              <a:spLocks noChangeArrowheads="1"/>
            </p:cNvSpPr>
            <p:nvPr/>
          </p:nvSpPr>
          <p:spPr bwMode="auto">
            <a:xfrm>
              <a:off x="4848" y="292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63720" rIns="90360" bIns="44280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136211" name="AutoShape 14"/>
            <p:cNvSpPr>
              <a:spLocks noChangeArrowheads="1"/>
            </p:cNvSpPr>
            <p:nvPr/>
          </p:nvSpPr>
          <p:spPr bwMode="auto">
            <a:xfrm>
              <a:off x="5232" y="340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63720" rIns="90360" bIns="44280" anchor="ctr"/>
            <a:lstStyle/>
            <a:p>
              <a:pPr algn="ctr"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 b="1"/>
            </a:p>
          </p:txBody>
        </p:sp>
        <p:sp>
          <p:nvSpPr>
            <p:cNvPr id="136212" name="AutoShape 15"/>
            <p:cNvSpPr>
              <a:spLocks noChangeArrowheads="1"/>
            </p:cNvSpPr>
            <p:nvPr/>
          </p:nvSpPr>
          <p:spPr bwMode="auto">
            <a:xfrm>
              <a:off x="5664" y="3456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63720" rIns="90360" bIns="44280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136213" name="AutoShape 16"/>
            <p:cNvSpPr>
              <a:spLocks noChangeArrowheads="1"/>
            </p:cNvSpPr>
            <p:nvPr/>
          </p:nvSpPr>
          <p:spPr bwMode="auto">
            <a:xfrm>
              <a:off x="4416" y="3264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63720" rIns="90360" bIns="44280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136214" name="AutoShape 17"/>
            <p:cNvSpPr>
              <a:spLocks noChangeArrowheads="1"/>
            </p:cNvSpPr>
            <p:nvPr/>
          </p:nvSpPr>
          <p:spPr bwMode="auto">
            <a:xfrm>
              <a:off x="3984" y="340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63720" rIns="90360" bIns="44280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136215" name="AutoShape 18"/>
            <p:cNvSpPr>
              <a:spLocks noChangeArrowheads="1"/>
            </p:cNvSpPr>
            <p:nvPr/>
          </p:nvSpPr>
          <p:spPr bwMode="auto">
            <a:xfrm>
              <a:off x="3552" y="3408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63720" rIns="90360" bIns="44280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  <p:sp>
          <p:nvSpPr>
            <p:cNvPr id="136216" name="AutoShape 27"/>
            <p:cNvSpPr>
              <a:spLocks noChangeArrowheads="1"/>
            </p:cNvSpPr>
            <p:nvPr/>
          </p:nvSpPr>
          <p:spPr bwMode="auto">
            <a:xfrm>
              <a:off x="3120" y="3504"/>
              <a:ext cx="96" cy="96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360" tIns="63720" rIns="90360" bIns="44280" anchor="ctr"/>
            <a:lstStyle/>
            <a:p>
              <a:pPr eaLnBrk="0" hangingPunct="0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US"/>
            </a:p>
          </p:txBody>
        </p:sp>
      </p:grpSp>
      <p:sp>
        <p:nvSpPr>
          <p:cNvPr id="136201" name="Rectangle 20"/>
          <p:cNvSpPr>
            <a:spLocks noGrp="1" noChangeArrowheads="1"/>
          </p:cNvSpPr>
          <p:nvPr>
            <p:ph type="title"/>
          </p:nvPr>
        </p:nvSpPr>
        <p:spPr>
          <a:xfrm>
            <a:off x="788529" y="149614"/>
            <a:ext cx="8052904" cy="574286"/>
          </a:xfrm>
        </p:spPr>
        <p:txBody>
          <a:bodyPr/>
          <a:lstStyle/>
          <a:p>
            <a:r>
              <a:rPr lang="en-GB" sz="2400" dirty="0"/>
              <a:t>Modelled AOD of Greek Fire Plumes, August 2007</a:t>
            </a:r>
          </a:p>
        </p:txBody>
      </p:sp>
      <p:sp>
        <p:nvSpPr>
          <p:cNvPr id="136202" name="Rectangle 21"/>
          <p:cNvSpPr>
            <a:spLocks noChangeArrowheads="1"/>
          </p:cNvSpPr>
          <p:nvPr/>
        </p:nvSpPr>
        <p:spPr bwMode="auto">
          <a:xfrm>
            <a:off x="6213618" y="723902"/>
            <a:ext cx="182549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60" tIns="63720" rIns="90360" bIns="44280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sp>
        <p:nvSpPr>
          <p:cNvPr id="136203" name="Rectangle 23"/>
          <p:cNvSpPr>
            <a:spLocks noChangeArrowheads="1"/>
          </p:cNvSpPr>
          <p:nvPr/>
        </p:nvSpPr>
        <p:spPr bwMode="auto">
          <a:xfrm>
            <a:off x="5561818" y="623892"/>
            <a:ext cx="182549" cy="4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360" tIns="63720" rIns="90360" bIns="44280">
            <a:sp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/>
          </a:p>
        </p:txBody>
      </p:sp>
      <p:grpSp>
        <p:nvGrpSpPr>
          <p:cNvPr id="136204" name="Group 32"/>
          <p:cNvGrpSpPr>
            <a:grpSpLocks/>
          </p:cNvGrpSpPr>
          <p:nvPr/>
        </p:nvGrpSpPr>
        <p:grpSpPr bwMode="auto">
          <a:xfrm>
            <a:off x="5057440" y="1067002"/>
            <a:ext cx="4050110" cy="1785937"/>
            <a:chOff x="720" y="3067"/>
            <a:chExt cx="2355" cy="1125"/>
          </a:xfrm>
        </p:grpSpPr>
        <p:pic>
          <p:nvPicPr>
            <p:cNvPr id="136208" name="Picture 9" descr="MODIS_plume_truecolour_cu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3072"/>
              <a:ext cx="2355" cy="1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09" name="Text Box 30"/>
            <p:cNvSpPr txBox="1">
              <a:spLocks noChangeArrowheads="1"/>
            </p:cNvSpPr>
            <p:nvPr/>
          </p:nvSpPr>
          <p:spPr bwMode="auto">
            <a:xfrm>
              <a:off x="2530" y="3067"/>
              <a:ext cx="49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hlink"/>
                  </a:solidFill>
                </a:rPr>
                <a:t>MODIS</a:t>
              </a:r>
              <a:endParaRPr lang="en-US" sz="1600">
                <a:solidFill>
                  <a:schemeClr val="hlink"/>
                </a:solidFill>
              </a:endParaRPr>
            </a:p>
          </p:txBody>
        </p:sp>
      </p:grpSp>
      <p:grpSp>
        <p:nvGrpSpPr>
          <p:cNvPr id="136205" name="Group 31"/>
          <p:cNvGrpSpPr>
            <a:grpSpLocks/>
          </p:cNvGrpSpPr>
          <p:nvPr/>
        </p:nvGrpSpPr>
        <p:grpSpPr bwMode="auto">
          <a:xfrm>
            <a:off x="306256" y="1066999"/>
            <a:ext cx="3895329" cy="1633538"/>
            <a:chOff x="96" y="2160"/>
            <a:chExt cx="2265" cy="1029"/>
          </a:xfrm>
        </p:grpSpPr>
        <p:pic>
          <p:nvPicPr>
            <p:cNvPr id="136206" name="Picture 10" descr="smokeFRP07082693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160"/>
              <a:ext cx="2265" cy="1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6207" name="Text Box 12"/>
            <p:cNvSpPr txBox="1">
              <a:spLocks noChangeArrowheads="1"/>
            </p:cNvSpPr>
            <p:nvPr/>
          </p:nvSpPr>
          <p:spPr bwMode="auto">
            <a:xfrm>
              <a:off x="1237" y="2976"/>
              <a:ext cx="897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GB" sz="1600">
                  <a:solidFill>
                    <a:schemeClr val="hlink"/>
                  </a:solidFill>
                </a:rPr>
                <a:t>26 August 10:00</a:t>
              </a:r>
              <a:endParaRPr lang="en-US" sz="1600">
                <a:solidFill>
                  <a:schemeClr val="hlin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23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231" y="2359025"/>
            <a:ext cx="8568002" cy="514350"/>
          </a:xfrm>
        </p:spPr>
        <p:txBody>
          <a:bodyPr/>
          <a:lstStyle/>
          <a:p>
            <a:r>
              <a:rPr lang="en-US" b="1"/>
              <a:t>Henk de Bruin</a:t>
            </a:r>
            <a:r>
              <a:rPr lang="nl-NL" b="1" baseline="30000"/>
              <a:t>1</a:t>
            </a:r>
            <a:r>
              <a:rPr lang="nl-NL" b="1"/>
              <a:t> and </a:t>
            </a:r>
            <a:r>
              <a:rPr lang="en-US" b="1">
                <a:cs typeface="Times New Roman" pitchFamily="18" charset="0"/>
              </a:rPr>
              <a:t>Isabel Trigo</a:t>
            </a:r>
            <a:r>
              <a:rPr lang="en-US" b="1" baseline="30000">
                <a:cs typeface="Times New Roman" pitchFamily="18" charset="0"/>
              </a:rPr>
              <a:t>2</a:t>
            </a:r>
            <a:endParaRPr lang="en-US" b="1" i="1">
              <a:cs typeface="Times New Roman" pitchFamily="18" charset="0"/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ctrTitle"/>
          </p:nvPr>
        </p:nvSpPr>
        <p:spPr bwMode="auto">
          <a:xfrm>
            <a:off x="471223" y="1327150"/>
            <a:ext cx="9040945" cy="9477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i="1" dirty="0">
                <a:solidFill>
                  <a:srgbClr val="006699"/>
                </a:solidFill>
                <a:latin typeface="Tahoma" pitchFamily="34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ahoma" pitchFamily="34" charset="0"/>
              </a:rPr>
              <a:t>First results of the LAND-SAF project* on reference crop evapotranspiration</a:t>
            </a:r>
            <a:br>
              <a:rPr lang="en-US" sz="2400" dirty="0">
                <a:solidFill>
                  <a:srgbClr val="FF0000"/>
                </a:solidFill>
                <a:latin typeface="Tahoma" pitchFamily="34" charset="0"/>
              </a:rPr>
            </a:br>
            <a:endParaRPr lang="en-US" sz="2400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340521" y="3049588"/>
            <a:ext cx="849749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FF0000"/>
                </a:solidFill>
                <a:miter lim="800000"/>
                <a:headEnd/>
                <a:tailEnd type="none" w="lg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AutoNum type="arabicParenR"/>
            </a:pPr>
            <a:r>
              <a:rPr lang="en-US" sz="1400" i="1">
                <a:cs typeface="Times New Roman" pitchFamily="18" charset="0"/>
              </a:rPr>
              <a:t>Associate Professor Emeritus, Wageningen University, The Netherlands; Visiting Professor King's   College, London, UK; Freelance Consultant Bilthoven, The Netherlands</a:t>
            </a:r>
          </a:p>
          <a:p>
            <a:r>
              <a:rPr lang="en-US" sz="1400" i="1" baseline="30000">
                <a:cs typeface="Times New Roman" pitchFamily="18" charset="0"/>
              </a:rPr>
              <a:t>2</a:t>
            </a:r>
            <a:r>
              <a:rPr lang="en-US" sz="1400" i="1">
                <a:cs typeface="Times New Roman" pitchFamily="18" charset="0"/>
              </a:rPr>
              <a:t>)        Instituto de Meteorologia, Lisbon, Portugal</a:t>
            </a:r>
          </a:p>
          <a:p>
            <a:endParaRPr lang="en-US" sz="1400" i="1">
              <a:cs typeface="Times New Roman" pitchFamily="18" charset="0"/>
            </a:endParaRPr>
          </a:p>
          <a:p>
            <a:r>
              <a:rPr lang="en-US" sz="1200" b="1" i="1">
                <a:cs typeface="Times New Roman" pitchFamily="18" charset="0"/>
              </a:rPr>
              <a:t>*</a:t>
            </a:r>
            <a:r>
              <a:rPr lang="en-GB" sz="1200" b="1" i="1"/>
              <a:t>Project VS0802</a:t>
            </a:r>
            <a:r>
              <a:rPr lang="en-US" sz="1200" b="1" i="1"/>
              <a:t> </a:t>
            </a:r>
          </a:p>
          <a:p>
            <a:endParaRPr lang="en-US" b="1">
              <a:latin typeface="Tahoma" pitchFamily="34" charset="0"/>
            </a:endParaRPr>
          </a:p>
          <a:p>
            <a:r>
              <a:rPr lang="en-US" sz="1400" b="1"/>
              <a:t>With contributions of </a:t>
            </a:r>
            <a:r>
              <a:rPr lang="es-ES" sz="1400" b="1"/>
              <a:t>P. GAVILAN, A. MARTÍNEZ-COB, M. P. GONZÁLEZ DUGO </a:t>
            </a:r>
            <a:r>
              <a:rPr lang="nl-NL" sz="1400" b="1"/>
              <a:t>M. A. JITAN, T. ENKU NIGUSSIE C. VAN DER TOL and A. GIESKE</a:t>
            </a:r>
            <a:endParaRPr lang="en-US" sz="1400" b="1"/>
          </a:p>
        </p:txBody>
      </p:sp>
      <p:pic>
        <p:nvPicPr>
          <p:cNvPr id="2063" name="Picture 15" descr="lands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58888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ead_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44" y="184169"/>
            <a:ext cx="1857375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19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smtClean="0"/>
              <a:t>Agrometeorological application: MSG reference crop evaporation</a:t>
            </a:r>
            <a:endParaRPr lang="en-GB" sz="2800" smtClean="0"/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1757628" y="6186507"/>
            <a:ext cx="6371829" cy="396875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dirty="0" err="1">
                <a:solidFill>
                  <a:srgbClr val="FFFF00"/>
                </a:solidFill>
                <a:latin typeface="Arial Black" pitchFamily="34" charset="0"/>
              </a:rPr>
              <a:t>Thanks</a:t>
            </a:r>
            <a:r>
              <a:rPr lang="pt-PT" sz="2000" dirty="0">
                <a:solidFill>
                  <a:srgbClr val="FFFF00"/>
                </a:solidFill>
                <a:latin typeface="Arial Black" pitchFamily="34" charset="0"/>
              </a:rPr>
              <a:t> to H. </a:t>
            </a:r>
            <a:r>
              <a:rPr lang="pt-PT" sz="2000" dirty="0" err="1">
                <a:solidFill>
                  <a:srgbClr val="FFFF00"/>
                </a:solidFill>
                <a:latin typeface="Arial Black" pitchFamily="34" charset="0"/>
              </a:rPr>
              <a:t>deBruin</a:t>
            </a:r>
            <a:r>
              <a:rPr lang="pt-PT" sz="2000" dirty="0">
                <a:solidFill>
                  <a:srgbClr val="FFFF00"/>
                </a:solidFill>
                <a:latin typeface="Arial Black" pitchFamily="34" charset="0"/>
              </a:rPr>
              <a:t>, U. </a:t>
            </a:r>
            <a:r>
              <a:rPr lang="pt-PT" sz="2000" dirty="0" err="1">
                <a:solidFill>
                  <a:srgbClr val="FFFF00"/>
                </a:solidFill>
                <a:latin typeface="Arial Black" pitchFamily="34" charset="0"/>
              </a:rPr>
              <a:t>Wageningen</a:t>
            </a:r>
            <a:endParaRPr lang="en-GB" dirty="0">
              <a:solidFill>
                <a:srgbClr val="FFFF00"/>
              </a:solidFill>
              <a:latin typeface="Arial Black" pitchFamily="34" charset="0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155019" y="1365273"/>
            <a:ext cx="5750983" cy="4135431"/>
            <a:chOff x="3835023" y="1364720"/>
            <a:chExt cx="5308979" cy="4135333"/>
          </a:xfrm>
        </p:grpSpPr>
        <p:pic>
          <p:nvPicPr>
            <p:cNvPr id="2458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 l="14505" t="33344" r="17989" b="3751"/>
            <a:stretch>
              <a:fillRect/>
            </a:stretch>
          </p:blipFill>
          <p:spPr bwMode="auto">
            <a:xfrm>
              <a:off x="3835023" y="2238238"/>
              <a:ext cx="5308979" cy="3261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Oval 7"/>
            <p:cNvSpPr>
              <a:spLocks noChangeArrowheads="1"/>
            </p:cNvSpPr>
            <p:nvPr/>
          </p:nvSpPr>
          <p:spPr bwMode="auto">
            <a:xfrm>
              <a:off x="4082308" y="1364720"/>
              <a:ext cx="4802389" cy="562617"/>
            </a:xfrm>
            <a:prstGeom prst="ellipse">
              <a:avLst/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r>
                <a:rPr lang="pt-PT" sz="2000" dirty="0" err="1">
                  <a:solidFill>
                    <a:srgbClr val="FFFF00"/>
                  </a:solidFill>
                  <a:latin typeface="Arial Black" pitchFamily="34" charset="0"/>
                </a:rPr>
                <a:t>Example</a:t>
              </a:r>
              <a:r>
                <a:rPr lang="pt-PT" sz="2000" dirty="0">
                  <a:solidFill>
                    <a:srgbClr val="FFFF00"/>
                  </a:solidFill>
                  <a:latin typeface="Arial Black" pitchFamily="34" charset="0"/>
                </a:rPr>
                <a:t> for  5 </a:t>
              </a:r>
              <a:r>
                <a:rPr lang="pt-PT" sz="2000" dirty="0" err="1">
                  <a:solidFill>
                    <a:srgbClr val="FFFF00"/>
                  </a:solidFill>
                  <a:latin typeface="Arial Black" pitchFamily="34" charset="0"/>
                </a:rPr>
                <a:t>May</a:t>
              </a:r>
              <a:r>
                <a:rPr lang="pt-PT" sz="2000" dirty="0">
                  <a:solidFill>
                    <a:srgbClr val="FFFF00"/>
                  </a:solidFill>
                  <a:latin typeface="Arial Black" pitchFamily="34" charset="0"/>
                </a:rPr>
                <a:t> 2008</a:t>
              </a:r>
              <a:endParaRPr lang="en-GB" sz="2000" dirty="0">
                <a:solidFill>
                  <a:srgbClr val="FFFF00"/>
                </a:solidFill>
                <a:latin typeface="Arial Black" pitchFamily="34" charset="0"/>
              </a:endParaRPr>
            </a:p>
          </p:txBody>
        </p:sp>
      </p:grp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39307" y="1039831"/>
            <a:ext cx="4311517" cy="2533203"/>
          </a:xfrm>
          <a:prstGeom prst="rect">
            <a:avLst/>
          </a:prstGeom>
        </p:spPr>
        <p:txBody>
          <a:bodyPr/>
          <a:lstStyle/>
          <a:p>
            <a:pPr marL="342900" indent="-342900" algn="l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pt-PT" sz="2000" kern="0" dirty="0">
                <a:solidFill>
                  <a:schemeClr val="tx1"/>
                </a:solidFill>
                <a:latin typeface="Arial Black" pitchFamily="34" charset="0"/>
              </a:rPr>
              <a:t>Background</a:t>
            </a: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About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80%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of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available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fresh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water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is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used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for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agriculture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, e.g., for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irrigation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in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semi-arid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areas</a:t>
            </a:r>
            <a:endParaRPr lang="pt-PT" sz="1600" kern="0" dirty="0">
              <a:solidFill>
                <a:schemeClr val="accent2"/>
              </a:solidFill>
              <a:latin typeface="Arial Black" pitchFamily="34" charset="0"/>
            </a:endParaRPr>
          </a:p>
          <a:p>
            <a:pPr marL="742950" lvl="1" indent="-285750" algn="l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In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order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to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estimate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rgbClr val="FF0000"/>
                </a:solidFill>
                <a:latin typeface="Arial Black" pitchFamily="34" charset="0"/>
              </a:rPr>
              <a:t>crop</a:t>
            </a:r>
            <a:r>
              <a:rPr lang="pt-PT" sz="1600" kern="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rgbClr val="FF0000"/>
                </a:solidFill>
                <a:latin typeface="Arial Black" pitchFamily="34" charset="0"/>
              </a:rPr>
              <a:t>water</a:t>
            </a:r>
            <a:r>
              <a:rPr lang="pt-PT" sz="1600" kern="0" dirty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rgbClr val="FF0000"/>
                </a:solidFill>
                <a:latin typeface="Arial Black" pitchFamily="34" charset="0"/>
              </a:rPr>
              <a:t>requirements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, FAO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developed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a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semi-empirical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method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(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Allen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</a:t>
            </a:r>
            <a:r>
              <a:rPr lang="pt-PT" sz="1600" kern="0" dirty="0" err="1">
                <a:solidFill>
                  <a:schemeClr val="accent2"/>
                </a:solidFill>
                <a:latin typeface="Arial Black" pitchFamily="34" charset="0"/>
              </a:rPr>
              <a:t>et</a:t>
            </a:r>
            <a:r>
              <a:rPr lang="pt-PT" sz="1600" kern="0" dirty="0">
                <a:solidFill>
                  <a:schemeClr val="accent2"/>
                </a:solidFill>
                <a:latin typeface="Arial Black" pitchFamily="34" charset="0"/>
              </a:rPr>
              <a:t> al. 1998):</a:t>
            </a: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endParaRPr lang="pt-PT" sz="1800" kern="0" dirty="0" smtClean="0">
              <a:solidFill>
                <a:schemeClr val="accent2"/>
              </a:solidFill>
              <a:latin typeface="+mn-lt"/>
            </a:endParaRPr>
          </a:p>
          <a:p>
            <a:pPr marL="742950" lvl="1" indent="-285750" algn="l" eaLnBrk="0" hangingPunct="0">
              <a:spcBef>
                <a:spcPct val="20000"/>
              </a:spcBef>
              <a:defRPr/>
            </a:pPr>
            <a:r>
              <a:rPr lang="pt-PT" sz="1800" kern="0" dirty="0">
                <a:solidFill>
                  <a:schemeClr val="accent2"/>
                </a:solidFill>
                <a:latin typeface="+mn-lt"/>
              </a:rPr>
              <a:t>	</a:t>
            </a:r>
          </a:p>
          <a:p>
            <a:pPr marL="742950" lvl="1" indent="-285750" eaLnBrk="0" hangingPunct="0">
              <a:spcBef>
                <a:spcPct val="20000"/>
              </a:spcBef>
              <a:defRPr/>
            </a:pPr>
            <a:r>
              <a:rPr lang="pt-PT" sz="2000" b="1" i="1" kern="0" dirty="0" smtClean="0">
                <a:solidFill>
                  <a:schemeClr val="tx1"/>
                </a:solidFill>
                <a:latin typeface="+mn-lt"/>
              </a:rPr>
              <a:t>			</a:t>
            </a:r>
            <a:r>
              <a:rPr lang="pt-PT" sz="2000" b="1" i="1" kern="0" dirty="0" err="1" smtClean="0">
                <a:solidFill>
                  <a:schemeClr val="tx1"/>
                </a:solidFill>
                <a:latin typeface="+mn-lt"/>
              </a:rPr>
              <a:t>ET</a:t>
            </a:r>
            <a:r>
              <a:rPr lang="pt-PT" sz="2000" b="1" i="1" kern="0" baseline="-25000" dirty="0" err="1" smtClean="0">
                <a:solidFill>
                  <a:schemeClr val="tx1"/>
                </a:solidFill>
                <a:latin typeface="+mn-lt"/>
              </a:rPr>
              <a:t>c</a:t>
            </a:r>
            <a:r>
              <a:rPr lang="pt-PT" sz="2000" b="1" kern="0" dirty="0" smtClean="0">
                <a:solidFill>
                  <a:schemeClr val="tx1"/>
                </a:solidFill>
                <a:latin typeface="+mn-lt"/>
              </a:rPr>
              <a:t>=</a:t>
            </a:r>
            <a:r>
              <a:rPr lang="pt-PT" sz="2000" b="1" i="1" kern="0" dirty="0" err="1" smtClean="0">
                <a:solidFill>
                  <a:schemeClr val="tx1"/>
                </a:solidFill>
                <a:latin typeface="+mn-lt"/>
              </a:rPr>
              <a:t>K</a:t>
            </a:r>
            <a:r>
              <a:rPr lang="pt-PT" sz="2000" b="1" i="1" kern="0" baseline="-25000" dirty="0" err="1" smtClean="0">
                <a:solidFill>
                  <a:schemeClr val="tx1"/>
                </a:solidFill>
                <a:latin typeface="+mn-lt"/>
              </a:rPr>
              <a:t>c</a:t>
            </a:r>
            <a:r>
              <a:rPr lang="pt-PT" sz="2000" b="1" kern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pt-PT" sz="2000" b="1" i="1" kern="0" dirty="0">
                <a:solidFill>
                  <a:schemeClr val="tx1"/>
                </a:solidFill>
                <a:latin typeface="+mn-lt"/>
              </a:rPr>
              <a:t>ET</a:t>
            </a:r>
            <a:r>
              <a:rPr lang="pt-PT" sz="2000" b="1" i="1" kern="0" baseline="-25000" dirty="0">
                <a:solidFill>
                  <a:schemeClr val="tx1"/>
                </a:solidFill>
                <a:latin typeface="+mn-lt"/>
              </a:rPr>
              <a:t>0</a:t>
            </a:r>
          </a:p>
          <a:p>
            <a:pPr marL="742950" lvl="1" indent="-285750" eaLnBrk="0" hangingPunct="0">
              <a:spcBef>
                <a:spcPct val="20000"/>
              </a:spcBef>
              <a:defRPr/>
            </a:pPr>
            <a:endParaRPr lang="pt-PT" sz="2000" kern="0" baseline="-25000" dirty="0">
              <a:solidFill>
                <a:schemeClr val="tx1"/>
              </a:solidFill>
              <a:latin typeface="+mn-lt"/>
            </a:endParaRPr>
          </a:p>
          <a:p>
            <a:pPr marL="742950" lvl="1" indent="-285750" algn="l" eaLnBrk="0" hangingPunct="0">
              <a:lnSpc>
                <a:spcPct val="40000"/>
              </a:lnSpc>
              <a:spcBef>
                <a:spcPct val="20000"/>
              </a:spcBef>
              <a:defRPr/>
            </a:pPr>
            <a:r>
              <a:rPr lang="pt-PT" sz="2000" kern="0" dirty="0">
                <a:solidFill>
                  <a:schemeClr val="tx1"/>
                </a:solidFill>
                <a:latin typeface="+mn-lt"/>
              </a:rPr>
              <a:t>							</a:t>
            </a:r>
            <a:endParaRPr lang="pt-PT" sz="2000" kern="0" dirty="0" smtClean="0">
              <a:solidFill>
                <a:schemeClr val="tx1"/>
              </a:solidFill>
              <a:latin typeface="+mn-lt"/>
            </a:endParaRPr>
          </a:p>
          <a:p>
            <a:pPr marL="742950" lvl="1" indent="-285750" algn="l" eaLnBrk="0" hangingPunct="0">
              <a:lnSpc>
                <a:spcPct val="40000"/>
              </a:lnSpc>
              <a:spcBef>
                <a:spcPct val="20000"/>
              </a:spcBef>
              <a:defRPr/>
            </a:pPr>
            <a:r>
              <a:rPr lang="pt-PT" sz="2000" kern="0" dirty="0">
                <a:latin typeface="+mn-lt"/>
              </a:rPr>
              <a:t>	</a:t>
            </a:r>
            <a:r>
              <a:rPr lang="pt-PT" sz="2000" kern="0" dirty="0" smtClean="0">
                <a:latin typeface="+mn-lt"/>
              </a:rPr>
              <a:t>		</a:t>
            </a:r>
            <a:endParaRPr lang="pt-PT" sz="1800" kern="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583" name="Line 6"/>
          <p:cNvSpPr>
            <a:spLocks noChangeShapeType="1"/>
          </p:cNvSpPr>
          <p:nvPr/>
        </p:nvSpPr>
        <p:spPr bwMode="auto">
          <a:xfrm>
            <a:off x="1803211" y="2996957"/>
            <a:ext cx="452737" cy="117976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 flipV="1">
            <a:off x="1568624" y="4509120"/>
            <a:ext cx="687314" cy="49578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H="1" flipV="1">
            <a:off x="3179893" y="4509120"/>
            <a:ext cx="0" cy="5569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019581" y="5066020"/>
            <a:ext cx="909084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  <a:latin typeface="Arial Black" pitchFamily="34" charset="0"/>
              </a:rPr>
              <a:t>Crop factor</a:t>
            </a:r>
            <a:endParaRPr lang="en-GB" sz="14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5062" y="5157192"/>
            <a:ext cx="1859956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FF00"/>
                </a:solidFill>
                <a:latin typeface="Arial Black" pitchFamily="34" charset="0"/>
              </a:rPr>
              <a:t>Reference crop evaporation</a:t>
            </a:r>
            <a:endParaRPr lang="en-GB" sz="14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03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Layout</a:t>
            </a:r>
            <a:endParaRPr lang="en-GB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Overview of the LSA SAF: now</a:t>
            </a:r>
          </a:p>
          <a:p>
            <a:pPr lvl="0"/>
            <a:r>
              <a:rPr lang="en-GB" dirty="0"/>
              <a:t>Applications</a:t>
            </a:r>
          </a:p>
          <a:p>
            <a:pPr lvl="0"/>
            <a:r>
              <a:rPr lang="en-GB" dirty="0"/>
              <a:t>User needs</a:t>
            </a:r>
          </a:p>
          <a:p>
            <a:pPr lvl="0"/>
            <a:r>
              <a:rPr lang="en-GB" dirty="0"/>
              <a:t>Overview of the LSA SAF: future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8890" r="59375" b="48888"/>
          <a:stretch/>
        </p:blipFill>
        <p:spPr>
          <a:xfrm>
            <a:off x="1208584" y="3140968"/>
            <a:ext cx="2808312" cy="2857581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5601072" y="2708920"/>
            <a:ext cx="2376264" cy="576064"/>
          </a:xfrm>
          <a:prstGeom prst="wedgeRoundRectCallout">
            <a:avLst>
              <a:gd name="adj1" fmla="val -113301"/>
              <a:gd name="adj2" fmla="val 254400"/>
              <a:gd name="adj3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rgbClr val="FFFF00"/>
                </a:solidFill>
                <a:latin typeface="Arial Black" pitchFamily="34" charset="0"/>
              </a:rPr>
              <a:t>This is me</a:t>
            </a:r>
            <a:endParaRPr lang="en-GB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7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0011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223" y="933469"/>
            <a:ext cx="4842933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9978" name="Text Box 10"/>
          <p:cNvSpPr txBox="1">
            <a:spLocks noChangeArrowheads="1"/>
          </p:cNvSpPr>
          <p:nvPr/>
        </p:nvSpPr>
        <p:spPr bwMode="auto">
          <a:xfrm>
            <a:off x="5389837" y="703263"/>
            <a:ext cx="4242727" cy="22272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rgbClr val="000000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latin typeface="Arial Rounded MT Bold" pitchFamily="34" charset="0"/>
              </a:rPr>
              <a:t>Mapping Daily Evapotranspiration using Geostationary and Polar Orbiting Satellite Imagery</a:t>
            </a:r>
          </a:p>
        </p:txBody>
      </p:sp>
      <p:sp>
        <p:nvSpPr>
          <p:cNvPr id="3077" name="Text Box 11"/>
          <p:cNvSpPr txBox="1">
            <a:spLocks noChangeArrowheads="1"/>
          </p:cNvSpPr>
          <p:nvPr/>
        </p:nvSpPr>
        <p:spPr bwMode="auto">
          <a:xfrm>
            <a:off x="5403586" y="3073400"/>
            <a:ext cx="4175654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Verdana" pitchFamily="34" charset="0"/>
              </a:rPr>
              <a:t>M.C. Anderson, W.P. Kustas</a:t>
            </a:r>
          </a:p>
          <a:p>
            <a:r>
              <a:rPr lang="en-US" sz="1400" i="1">
                <a:solidFill>
                  <a:srgbClr val="000000"/>
                </a:solidFill>
                <a:latin typeface="Arial" charset="0"/>
              </a:rPr>
              <a:t>USDA-ARS, Hydrology and Remote Sensing</a:t>
            </a:r>
          </a:p>
        </p:txBody>
      </p:sp>
      <p:sp>
        <p:nvSpPr>
          <p:cNvPr id="3078" name="Text Box 12"/>
          <p:cNvSpPr txBox="1">
            <a:spLocks noChangeArrowheads="1"/>
          </p:cNvSpPr>
          <p:nvPr/>
        </p:nvSpPr>
        <p:spPr bwMode="auto">
          <a:xfrm>
            <a:off x="5403586" y="4237057"/>
            <a:ext cx="4175654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Verdana" pitchFamily="34" charset="0"/>
              </a:rPr>
              <a:t>C. Hain, J.R. Mecikalski</a:t>
            </a:r>
          </a:p>
          <a:p>
            <a:r>
              <a:rPr lang="en-US" sz="1400" i="1">
                <a:solidFill>
                  <a:srgbClr val="000000"/>
                </a:solidFill>
                <a:latin typeface="Arial" charset="0"/>
              </a:rPr>
              <a:t>U Alabama-Huntsville, Atmospheric Science</a:t>
            </a:r>
          </a:p>
        </p:txBody>
      </p:sp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5403586" y="3657600"/>
            <a:ext cx="4175654" cy="5857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Verdana" pitchFamily="34" charset="0"/>
              </a:rPr>
              <a:t>J.M. Norman</a:t>
            </a:r>
          </a:p>
          <a:p>
            <a:r>
              <a:rPr lang="en-US" sz="1400" i="1">
                <a:solidFill>
                  <a:srgbClr val="000000"/>
                </a:solidFill>
                <a:latin typeface="Arial" charset="0"/>
              </a:rPr>
              <a:t>U Wisconsin-Madison, Soil Science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5403586" y="4821248"/>
            <a:ext cx="4175654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G. </a:t>
            </a:r>
            <a:r>
              <a:rPr lang="en-US" sz="1800" b="1" dirty="0" err="1">
                <a:solidFill>
                  <a:srgbClr val="000000"/>
                </a:solidFill>
                <a:latin typeface="Verdana" pitchFamily="34" charset="0"/>
              </a:rPr>
              <a:t>d’Urso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, M.P. Gonzalez-Dugo, C. Cammalleri, </a:t>
            </a:r>
            <a:r>
              <a:rPr lang="en-US" sz="1800" b="1" dirty="0" smtClean="0">
                <a:solidFill>
                  <a:srgbClr val="000000"/>
                </a:solidFill>
                <a:latin typeface="Verdana" pitchFamily="34" charset="0"/>
              </a:rPr>
              <a:t>J.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Cristobal</a:t>
            </a:r>
          </a:p>
        </p:txBody>
      </p:sp>
    </p:spTree>
    <p:extLst>
      <p:ext uri="{BB962C8B-B14F-4D97-AF65-F5344CB8AC3E}">
        <p14:creationId xmlns:p14="http://schemas.microsoft.com/office/powerpoint/2010/main" val="15915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03187" y="104796"/>
            <a:ext cx="9802813" cy="6551613"/>
            <a:chOff x="60" y="66"/>
            <a:chExt cx="5700" cy="4127"/>
          </a:xfrm>
        </p:grpSpPr>
        <p:pic>
          <p:nvPicPr>
            <p:cNvPr id="8207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" y="66"/>
              <a:ext cx="5700" cy="41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8208" name="Rectangle 4"/>
            <p:cNvSpPr>
              <a:spLocks noChangeArrowheads="1"/>
            </p:cNvSpPr>
            <p:nvPr/>
          </p:nvSpPr>
          <p:spPr bwMode="auto">
            <a:xfrm>
              <a:off x="123" y="117"/>
              <a:ext cx="5534" cy="3970"/>
            </a:xfrm>
            <a:prstGeom prst="rect">
              <a:avLst/>
            </a:prstGeom>
            <a:solidFill>
              <a:srgbClr val="ECF2FE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pic>
        <p:nvPicPr>
          <p:cNvPr id="8195" name="Picture 5" descr="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8" y="242888"/>
            <a:ext cx="932299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7718" name="Text Box 6"/>
          <p:cNvSpPr txBox="1">
            <a:spLocks noChangeArrowheads="1"/>
          </p:cNvSpPr>
          <p:nvPr/>
        </p:nvSpPr>
        <p:spPr bwMode="auto">
          <a:xfrm>
            <a:off x="985307" y="268292"/>
            <a:ext cx="7956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Atmosphere-Land Exchange Inverse (ALEXI)</a:t>
            </a:r>
          </a:p>
        </p:txBody>
      </p:sp>
      <p:pic>
        <p:nvPicPr>
          <p:cNvPr id="8197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176" y="901721"/>
            <a:ext cx="8786415" cy="44878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5" cstate="print"/>
          <a:srcRect r="46079"/>
          <a:stretch>
            <a:fillRect/>
          </a:stretch>
        </p:blipFill>
        <p:spPr bwMode="auto">
          <a:xfrm>
            <a:off x="944178" y="1189038"/>
            <a:ext cx="4288003" cy="436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9"/>
          <p:cNvSpPr txBox="1">
            <a:spLocks noChangeArrowheads="1"/>
          </p:cNvSpPr>
          <p:nvPr/>
        </p:nvSpPr>
        <p:spPr bwMode="auto">
          <a:xfrm>
            <a:off x="1700875" y="5411809"/>
            <a:ext cx="3315742" cy="9541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defTabSz="685800" eaLnBrk="0" hangingPunct="0"/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Regional scale</a:t>
            </a:r>
          </a:p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latin typeface="Symbol" pitchFamily="18" charset="2"/>
              </a:rPr>
              <a:t>           D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T</a:t>
            </a:r>
            <a:r>
              <a:rPr lang="en-US" sz="1800" baseline="-25000" dirty="0">
                <a:solidFill>
                  <a:srgbClr val="000000"/>
                </a:solidFill>
                <a:latin typeface="Arial" charset="0"/>
              </a:rPr>
              <a:t>RAD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	-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GOES, MSG</a:t>
            </a:r>
            <a:endParaRPr lang="en-US" sz="1800" dirty="0">
              <a:solidFill>
                <a:srgbClr val="000000"/>
              </a:solidFill>
              <a:latin typeface="Arial" charset="0"/>
            </a:endParaRPr>
          </a:p>
          <a:p>
            <a:pPr defTabSz="685800" eaLnBrk="0" hangingPunct="0"/>
            <a:r>
              <a:rPr lang="en-US" sz="1800" dirty="0">
                <a:solidFill>
                  <a:srgbClr val="000000"/>
                </a:solidFill>
                <a:latin typeface="Arial" charset="0"/>
              </a:rPr>
              <a:t>          T</a:t>
            </a:r>
            <a:r>
              <a:rPr lang="en-US" sz="1800" baseline="-25000" dirty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      	- ABL model</a:t>
            </a:r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156502" y="5703888"/>
            <a:ext cx="2024194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r" defTabSz="685800" eaLnBrk="0" hangingPunct="0"/>
            <a:r>
              <a:rPr lang="en-US" sz="1800" i="1">
                <a:solidFill>
                  <a:srgbClr val="000000"/>
                </a:solidFill>
                <a:latin typeface="Arial" charset="0"/>
              </a:rPr>
              <a:t>Surface temp:</a:t>
            </a:r>
          </a:p>
          <a:p>
            <a:pPr algn="r" defTabSz="685800" eaLnBrk="0" hangingPunct="0"/>
            <a:r>
              <a:rPr lang="en-US" sz="1800" i="1">
                <a:solidFill>
                  <a:srgbClr val="000000"/>
                </a:solidFill>
                <a:latin typeface="Arial" charset="0"/>
              </a:rPr>
              <a:t>Air temp: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052636" y="1255712"/>
            <a:ext cx="3659717" cy="847724"/>
            <a:chOff x="1823" y="791"/>
            <a:chExt cx="2128" cy="534"/>
          </a:xfrm>
        </p:grpSpPr>
        <p:sp>
          <p:nvSpPr>
            <p:cNvPr id="8203" name="Rectangle 13"/>
            <p:cNvSpPr>
              <a:spLocks noChangeArrowheads="1"/>
            </p:cNvSpPr>
            <p:nvPr/>
          </p:nvSpPr>
          <p:spPr bwMode="auto">
            <a:xfrm>
              <a:off x="1823" y="1009"/>
              <a:ext cx="2128" cy="291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1907726" name="Text Box 14"/>
            <p:cNvSpPr txBox="1">
              <a:spLocks noChangeArrowheads="1"/>
            </p:cNvSpPr>
            <p:nvPr/>
          </p:nvSpPr>
          <p:spPr bwMode="auto">
            <a:xfrm>
              <a:off x="1930" y="1034"/>
              <a:ext cx="179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254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srgbClr val="618FFD"/>
                  </a:solidFill>
                  <a:latin typeface="Arial Black" pitchFamily="34" charset="0"/>
                </a:rPr>
                <a:t>ET</a:t>
              </a:r>
              <a:r>
                <a:rPr lang="en-US" dirty="0">
                  <a:solidFill>
                    <a:srgbClr val="000000"/>
                  </a:solidFill>
                  <a:latin typeface="Arial Black" pitchFamily="34" charset="0"/>
                </a:rPr>
                <a:t> = (R</a:t>
              </a:r>
              <a:r>
                <a:rPr lang="en-US" baseline="-25000" dirty="0">
                  <a:solidFill>
                    <a:srgbClr val="000000"/>
                  </a:solidFill>
                  <a:latin typeface="Arial Black" pitchFamily="34" charset="0"/>
                </a:rPr>
                <a:t>NET </a:t>
              </a:r>
              <a:r>
                <a:rPr lang="en-US" dirty="0">
                  <a:solidFill>
                    <a:srgbClr val="000000"/>
                  </a:solidFill>
                  <a:latin typeface="Arial Black" pitchFamily="34" charset="0"/>
                </a:rPr>
                <a:t>- G) - </a:t>
              </a:r>
              <a:r>
                <a:rPr lang="en-US" dirty="0">
                  <a:solidFill>
                    <a:srgbClr val="F6C700"/>
                  </a:solidFill>
                  <a:latin typeface="Arial Black" pitchFamily="34" charset="0"/>
                </a:rPr>
                <a:t>H</a:t>
              </a:r>
              <a:endParaRPr lang="en-US" dirty="0">
                <a:solidFill>
                  <a:srgbClr val="F6C700"/>
                </a:solidFill>
                <a:latin typeface="Arial" pitchFamily="34" charset="0"/>
              </a:endParaRPr>
            </a:p>
          </p:txBody>
        </p:sp>
        <p:sp>
          <p:nvSpPr>
            <p:cNvPr id="8205" name="Text Box 15"/>
            <p:cNvSpPr txBox="1">
              <a:spLocks noChangeArrowheads="1"/>
            </p:cNvSpPr>
            <p:nvPr/>
          </p:nvSpPr>
          <p:spPr bwMode="auto">
            <a:xfrm>
              <a:off x="2538" y="791"/>
              <a:ext cx="875" cy="1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i="1">
                  <a:solidFill>
                    <a:srgbClr val="000000"/>
                  </a:solidFill>
                  <a:latin typeface="Arial" charset="0"/>
                </a:rPr>
                <a:t>Available energy</a:t>
              </a:r>
            </a:p>
          </p:txBody>
        </p:sp>
        <p:sp>
          <p:nvSpPr>
            <p:cNvPr id="8206" name="AutoShape 16"/>
            <p:cNvSpPr>
              <a:spLocks/>
            </p:cNvSpPr>
            <p:nvPr/>
          </p:nvSpPr>
          <p:spPr bwMode="auto">
            <a:xfrm rot="5400000">
              <a:off x="2942" y="696"/>
              <a:ext cx="78" cy="671"/>
            </a:xfrm>
            <a:prstGeom prst="leftBrace">
              <a:avLst>
                <a:gd name="adj1" fmla="val 71688"/>
                <a:gd name="adj2" fmla="val 50000"/>
              </a:avLst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969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03187" y="104796"/>
            <a:ext cx="9802813" cy="6551613"/>
            <a:chOff x="60" y="66"/>
            <a:chExt cx="5700" cy="4127"/>
          </a:xfrm>
        </p:grpSpPr>
        <p:pic>
          <p:nvPicPr>
            <p:cNvPr id="9287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" y="66"/>
              <a:ext cx="5700" cy="41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9288" name="Rectangle 4"/>
            <p:cNvSpPr>
              <a:spLocks noChangeArrowheads="1"/>
            </p:cNvSpPr>
            <p:nvPr/>
          </p:nvSpPr>
          <p:spPr bwMode="auto">
            <a:xfrm>
              <a:off x="123" y="117"/>
              <a:ext cx="5534" cy="3970"/>
            </a:xfrm>
            <a:prstGeom prst="rect">
              <a:avLst/>
            </a:prstGeom>
            <a:solidFill>
              <a:srgbClr val="ECF2FE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35368" y="4648221"/>
            <a:ext cx="1067990" cy="396875"/>
            <a:chOff x="218" y="3110"/>
            <a:chExt cx="621" cy="250"/>
          </a:xfrm>
        </p:grpSpPr>
        <p:sp>
          <p:nvSpPr>
            <p:cNvPr id="9285" name="Line 6"/>
            <p:cNvSpPr>
              <a:spLocks noChangeShapeType="1"/>
            </p:cNvSpPr>
            <p:nvPr/>
          </p:nvSpPr>
          <p:spPr bwMode="auto">
            <a:xfrm rot="5400000">
              <a:off x="695" y="3217"/>
              <a:ext cx="0" cy="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86" name="Text Box 7"/>
            <p:cNvSpPr txBox="1">
              <a:spLocks noChangeArrowheads="1"/>
            </p:cNvSpPr>
            <p:nvPr/>
          </p:nvSpPr>
          <p:spPr bwMode="auto">
            <a:xfrm>
              <a:off x="218" y="3110"/>
              <a:ext cx="621" cy="25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000" dirty="0" err="1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z</a:t>
              </a:r>
              <a:r>
                <a:rPr lang="en-US" sz="2000" baseline="-25000" dirty="0" err="1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blend</a:t>
              </a:r>
              <a:endParaRPr lang="en-US" sz="2000" i="1" baseline="-25000" dirty="0">
                <a:solidFill>
                  <a:srgbClr val="000000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9220" name="Freeform 8"/>
          <p:cNvSpPr>
            <a:spLocks/>
          </p:cNvSpPr>
          <p:nvPr/>
        </p:nvSpPr>
        <p:spPr bwMode="auto">
          <a:xfrm>
            <a:off x="1219344" y="1743075"/>
            <a:ext cx="3881569" cy="3644900"/>
          </a:xfrm>
          <a:custGeom>
            <a:avLst/>
            <a:gdLst>
              <a:gd name="T0" fmla="*/ 0 w 2257"/>
              <a:gd name="T1" fmla="*/ 0 h 2296"/>
              <a:gd name="T2" fmla="*/ 0 w 2257"/>
              <a:gd name="T3" fmla="*/ 3644900 h 2296"/>
              <a:gd name="T4" fmla="*/ 3582987 w 2257"/>
              <a:gd name="T5" fmla="*/ 3644900 h 2296"/>
              <a:gd name="T6" fmla="*/ 0 60000 65536"/>
              <a:gd name="T7" fmla="*/ 0 60000 65536"/>
              <a:gd name="T8" fmla="*/ 0 60000 65536"/>
              <a:gd name="T9" fmla="*/ 0 w 2257"/>
              <a:gd name="T10" fmla="*/ 0 h 2296"/>
              <a:gd name="T11" fmla="*/ 2257 w 2257"/>
              <a:gd name="T12" fmla="*/ 2296 h 22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57" h="2296">
                <a:moveTo>
                  <a:pt x="0" y="0"/>
                </a:moveTo>
                <a:lnTo>
                  <a:pt x="0" y="2296"/>
                </a:lnTo>
                <a:cubicBezTo>
                  <a:pt x="752" y="2296"/>
                  <a:pt x="1505" y="2296"/>
                  <a:pt x="2257" y="2296"/>
                </a:cubicBez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stealth" w="lg" len="med"/>
            <a:tailEnd type="stealth" w="lg" len="med"/>
          </a:ln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9221" name="Rectangle 9"/>
          <p:cNvSpPr>
            <a:spLocks noChangeArrowheads="1"/>
          </p:cNvSpPr>
          <p:nvPr/>
        </p:nvSpPr>
        <p:spPr bwMode="auto">
          <a:xfrm>
            <a:off x="1068000" y="1239858"/>
            <a:ext cx="339837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Arial" charset="0"/>
              </a:rPr>
              <a:t>z</a:t>
            </a:r>
          </a:p>
        </p:txBody>
      </p:sp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5190338" y="5203825"/>
            <a:ext cx="1413016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Arial" charset="0"/>
              </a:rPr>
              <a:t>Temperature</a:t>
            </a:r>
          </a:p>
        </p:txBody>
      </p: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1680269" y="4822846"/>
            <a:ext cx="491862" cy="474663"/>
            <a:chOff x="1012" y="3220"/>
            <a:chExt cx="286" cy="299"/>
          </a:xfrm>
        </p:grpSpPr>
        <p:sp>
          <p:nvSpPr>
            <p:cNvPr id="9283" name="AutoShape 12"/>
            <p:cNvSpPr>
              <a:spLocks noChangeArrowheads="1"/>
            </p:cNvSpPr>
            <p:nvPr/>
          </p:nvSpPr>
          <p:spPr bwMode="auto">
            <a:xfrm>
              <a:off x="1012" y="3220"/>
              <a:ext cx="285" cy="299"/>
            </a:xfrm>
            <a:prstGeom prst="upArrow">
              <a:avLst>
                <a:gd name="adj1" fmla="val 75009"/>
                <a:gd name="adj2" fmla="val 52451"/>
              </a:avLst>
            </a:prstGeom>
            <a:solidFill>
              <a:srgbClr val="C4EE9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84" name="Rectangle 13"/>
            <p:cNvSpPr>
              <a:spLocks noChangeArrowheads="1"/>
            </p:cNvSpPr>
            <p:nvPr/>
          </p:nvSpPr>
          <p:spPr bwMode="auto">
            <a:xfrm>
              <a:off x="1027" y="3258"/>
              <a:ext cx="2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3946905" y="4811713"/>
            <a:ext cx="490134" cy="474662"/>
            <a:chOff x="2330" y="3213"/>
            <a:chExt cx="285" cy="299"/>
          </a:xfrm>
        </p:grpSpPr>
        <p:sp>
          <p:nvSpPr>
            <p:cNvPr id="9281" name="AutoShape 15"/>
            <p:cNvSpPr>
              <a:spLocks noChangeArrowheads="1"/>
            </p:cNvSpPr>
            <p:nvPr/>
          </p:nvSpPr>
          <p:spPr bwMode="auto">
            <a:xfrm>
              <a:off x="2330" y="3213"/>
              <a:ext cx="285" cy="299"/>
            </a:xfrm>
            <a:prstGeom prst="upArrow">
              <a:avLst>
                <a:gd name="adj1" fmla="val 75009"/>
                <a:gd name="adj2" fmla="val 52451"/>
              </a:avLst>
            </a:prstGeom>
            <a:solidFill>
              <a:srgbClr val="C4EE9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82" name="Rectangle 16"/>
            <p:cNvSpPr>
              <a:spLocks noChangeArrowheads="1"/>
            </p:cNvSpPr>
            <p:nvPr/>
          </p:nvSpPr>
          <p:spPr bwMode="auto">
            <a:xfrm>
              <a:off x="2336" y="3259"/>
              <a:ext cx="2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sp>
        <p:nvSpPr>
          <p:cNvPr id="9225" name="Rectangle 17"/>
          <p:cNvSpPr>
            <a:spLocks noChangeArrowheads="1"/>
          </p:cNvSpPr>
          <p:nvPr/>
        </p:nvSpPr>
        <p:spPr bwMode="auto">
          <a:xfrm>
            <a:off x="1454955" y="5302271"/>
            <a:ext cx="3231489" cy="79375"/>
          </a:xfrm>
          <a:prstGeom prst="rect">
            <a:avLst/>
          </a:prstGeom>
          <a:solidFill>
            <a:srgbClr val="CC99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1194002" name="Freeform 18"/>
          <p:cNvSpPr>
            <a:spLocks/>
          </p:cNvSpPr>
          <p:nvPr/>
        </p:nvSpPr>
        <p:spPr bwMode="auto">
          <a:xfrm>
            <a:off x="4990836" y="2230438"/>
            <a:ext cx="314722" cy="2360612"/>
          </a:xfrm>
          <a:custGeom>
            <a:avLst/>
            <a:gdLst>
              <a:gd name="T0" fmla="*/ 247023 w 167"/>
              <a:gd name="T1" fmla="*/ 2360612 h 860"/>
              <a:gd name="T2" fmla="*/ 0 w 167"/>
              <a:gd name="T3" fmla="*/ 2360612 h 860"/>
              <a:gd name="T4" fmla="*/ 0 w 167"/>
              <a:gd name="T5" fmla="*/ 0 h 860"/>
              <a:gd name="T6" fmla="*/ 290513 w 167"/>
              <a:gd name="T7" fmla="*/ 0 h 860"/>
              <a:gd name="T8" fmla="*/ 0 60000 65536"/>
              <a:gd name="T9" fmla="*/ 0 60000 65536"/>
              <a:gd name="T10" fmla="*/ 0 60000 65536"/>
              <a:gd name="T11" fmla="*/ 0 60000 65536"/>
              <a:gd name="T12" fmla="*/ 0 w 167"/>
              <a:gd name="T13" fmla="*/ 0 h 860"/>
              <a:gd name="T14" fmla="*/ 167 w 167"/>
              <a:gd name="T15" fmla="*/ 860 h 86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7" h="860">
                <a:moveTo>
                  <a:pt x="142" y="860"/>
                </a:moveTo>
                <a:lnTo>
                  <a:pt x="0" y="860"/>
                </a:lnTo>
                <a:lnTo>
                  <a:pt x="0" y="0"/>
                </a:lnTo>
                <a:lnTo>
                  <a:pt x="167" y="0"/>
                </a:lnTo>
              </a:path>
            </a:pathLst>
          </a:cu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triangle" w="med" len="med"/>
          </a:ln>
        </p:spPr>
        <p:txBody>
          <a:bodyPr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1747320" y="5405438"/>
            <a:ext cx="718873" cy="550862"/>
            <a:chOff x="1051" y="3587"/>
            <a:chExt cx="418" cy="347"/>
          </a:xfrm>
        </p:grpSpPr>
        <p:sp>
          <p:nvSpPr>
            <p:cNvPr id="9279" name="Line 20"/>
            <p:cNvSpPr>
              <a:spLocks noChangeShapeType="1"/>
            </p:cNvSpPr>
            <p:nvPr/>
          </p:nvSpPr>
          <p:spPr bwMode="auto">
            <a:xfrm>
              <a:off x="1331" y="3587"/>
              <a:ext cx="0" cy="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80" name="Text Box 21"/>
            <p:cNvSpPr txBox="1">
              <a:spLocks noChangeArrowheads="1"/>
            </p:cNvSpPr>
            <p:nvPr/>
          </p:nvSpPr>
          <p:spPr bwMode="auto">
            <a:xfrm>
              <a:off x="1051" y="3665"/>
              <a:ext cx="418" cy="26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T</a:t>
              </a:r>
              <a:r>
                <a:rPr lang="en-US" sz="2200" baseline="-250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A1</a:t>
              </a:r>
              <a:endParaRPr lang="en-US" sz="2200" i="1">
                <a:solidFill>
                  <a:srgbClr val="00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7" name="Group 22"/>
          <p:cNvGrpSpPr>
            <a:grpSpLocks/>
          </p:cNvGrpSpPr>
          <p:nvPr/>
        </p:nvGrpSpPr>
        <p:grpSpPr bwMode="auto">
          <a:xfrm>
            <a:off x="3305440" y="5405438"/>
            <a:ext cx="779066" cy="577850"/>
            <a:chOff x="1957" y="3587"/>
            <a:chExt cx="453" cy="364"/>
          </a:xfrm>
        </p:grpSpPr>
        <p:sp>
          <p:nvSpPr>
            <p:cNvPr id="9277" name="Line 23"/>
            <p:cNvSpPr>
              <a:spLocks noChangeShapeType="1"/>
            </p:cNvSpPr>
            <p:nvPr/>
          </p:nvSpPr>
          <p:spPr bwMode="auto">
            <a:xfrm>
              <a:off x="2142" y="3587"/>
              <a:ext cx="0" cy="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78" name="Text Box 24"/>
            <p:cNvSpPr txBox="1">
              <a:spLocks noChangeArrowheads="1"/>
            </p:cNvSpPr>
            <p:nvPr/>
          </p:nvSpPr>
          <p:spPr bwMode="auto">
            <a:xfrm>
              <a:off x="1957" y="3682"/>
              <a:ext cx="453" cy="26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T</a:t>
              </a:r>
              <a:r>
                <a:rPr lang="en-US" sz="2200" baseline="-250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A2</a:t>
              </a:r>
              <a:endParaRPr lang="en-US" sz="2200" i="1">
                <a:solidFill>
                  <a:srgbClr val="00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8" name="Group 25"/>
          <p:cNvGrpSpPr>
            <a:grpSpLocks/>
          </p:cNvGrpSpPr>
          <p:nvPr/>
        </p:nvGrpSpPr>
        <p:grpSpPr bwMode="auto">
          <a:xfrm>
            <a:off x="2187575" y="2566991"/>
            <a:ext cx="1442906" cy="2403475"/>
            <a:chOff x="1307" y="1799"/>
            <a:chExt cx="839" cy="1514"/>
          </a:xfrm>
        </p:grpSpPr>
        <p:grpSp>
          <p:nvGrpSpPr>
            <p:cNvPr id="9271" name="Group 26"/>
            <p:cNvGrpSpPr>
              <a:grpSpLocks/>
            </p:cNvGrpSpPr>
            <p:nvPr/>
          </p:nvGrpSpPr>
          <p:grpSpPr bwMode="auto">
            <a:xfrm>
              <a:off x="1318" y="1799"/>
              <a:ext cx="828" cy="1514"/>
              <a:chOff x="1088" y="1755"/>
              <a:chExt cx="828" cy="1514"/>
            </a:xfrm>
          </p:grpSpPr>
          <p:grpSp>
            <p:nvGrpSpPr>
              <p:cNvPr id="9273" name="Group 27"/>
              <p:cNvGrpSpPr>
                <a:grpSpLocks/>
              </p:cNvGrpSpPr>
              <p:nvPr/>
            </p:nvGrpSpPr>
            <p:grpSpPr bwMode="auto">
              <a:xfrm>
                <a:off x="1088" y="1755"/>
                <a:ext cx="821" cy="1498"/>
                <a:chOff x="1088" y="1755"/>
                <a:chExt cx="821" cy="1498"/>
              </a:xfrm>
            </p:grpSpPr>
            <p:sp>
              <p:nvSpPr>
                <p:cNvPr id="9275" name="Freeform 28"/>
                <p:cNvSpPr>
                  <a:spLocks/>
                </p:cNvSpPr>
                <p:nvPr/>
              </p:nvSpPr>
              <p:spPr bwMode="auto">
                <a:xfrm>
                  <a:off x="1088" y="1755"/>
                  <a:ext cx="821" cy="1465"/>
                </a:xfrm>
                <a:custGeom>
                  <a:avLst/>
                  <a:gdLst>
                    <a:gd name="T0" fmla="*/ 0 w 821"/>
                    <a:gd name="T1" fmla="*/ 1061 h 1465"/>
                    <a:gd name="T2" fmla="*/ 0 w 821"/>
                    <a:gd name="T3" fmla="*/ 1464 h 1465"/>
                    <a:gd name="T4" fmla="*/ 820 w 821"/>
                    <a:gd name="T5" fmla="*/ 1464 h 1465"/>
                    <a:gd name="T6" fmla="*/ 820 w 821"/>
                    <a:gd name="T7" fmla="*/ 0 h 1465"/>
                    <a:gd name="T8" fmla="*/ 0 w 821"/>
                    <a:gd name="T9" fmla="*/ 1061 h 146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1"/>
                    <a:gd name="T16" fmla="*/ 0 h 1465"/>
                    <a:gd name="T17" fmla="*/ 821 w 821"/>
                    <a:gd name="T18" fmla="*/ 1465 h 146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1" h="1465">
                      <a:moveTo>
                        <a:pt x="0" y="1061"/>
                      </a:moveTo>
                      <a:lnTo>
                        <a:pt x="0" y="1464"/>
                      </a:lnTo>
                      <a:lnTo>
                        <a:pt x="820" y="1464"/>
                      </a:lnTo>
                      <a:lnTo>
                        <a:pt x="820" y="0"/>
                      </a:lnTo>
                      <a:lnTo>
                        <a:pt x="0" y="1061"/>
                      </a:lnTo>
                    </a:path>
                  </a:pathLst>
                </a:custGeom>
                <a:solidFill>
                  <a:srgbClr val="C3D1FF"/>
                </a:solidFill>
                <a:ln w="9525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0" hangingPunct="0"/>
                  <a:endParaRPr lang="en-US">
                    <a:solidFill>
                      <a:srgbClr val="FFFFFF"/>
                    </a:solidFill>
                    <a:latin typeface="Century Schoolbook" pitchFamily="18" charset="0"/>
                  </a:endParaRPr>
                </a:p>
              </p:txBody>
            </p:sp>
            <p:sp>
              <p:nvSpPr>
                <p:cNvPr id="9276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097" y="2830"/>
                  <a:ext cx="0" cy="42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eaLnBrk="0" hangingPunct="0"/>
                  <a:endParaRPr lang="en-US">
                    <a:solidFill>
                      <a:srgbClr val="FFFFFF"/>
                    </a:solidFill>
                    <a:latin typeface="Century Schoolbook" pitchFamily="18" charset="0"/>
                  </a:endParaRPr>
                </a:p>
              </p:txBody>
            </p:sp>
          </p:grpSp>
          <p:sp>
            <p:nvSpPr>
              <p:cNvPr id="9274" name="Line 30"/>
              <p:cNvSpPr>
                <a:spLocks noChangeShapeType="1"/>
              </p:cNvSpPr>
              <p:nvPr/>
            </p:nvSpPr>
            <p:spPr bwMode="auto">
              <a:xfrm flipV="1">
                <a:off x="1916" y="1757"/>
                <a:ext cx="0" cy="1512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hangingPunct="0"/>
                <a:endParaRPr lang="en-US">
                  <a:solidFill>
                    <a:srgbClr val="FFFFFF"/>
                  </a:solidFill>
                  <a:latin typeface="Century Schoolbook" pitchFamily="18" charset="0"/>
                </a:endParaRPr>
              </a:p>
            </p:txBody>
          </p:sp>
        </p:grpSp>
        <p:sp>
          <p:nvSpPr>
            <p:cNvPr id="9272" name="Line 31"/>
            <p:cNvSpPr>
              <a:spLocks noChangeShapeType="1"/>
            </p:cNvSpPr>
            <p:nvPr/>
          </p:nvSpPr>
          <p:spPr bwMode="auto">
            <a:xfrm>
              <a:off x="1307" y="3258"/>
              <a:ext cx="835" cy="0"/>
            </a:xfrm>
            <a:prstGeom prst="line">
              <a:avLst/>
            </a:prstGeom>
            <a:noFill/>
            <a:ln w="12700" cap="rnd">
              <a:solidFill>
                <a:srgbClr val="000000"/>
              </a:solidFill>
              <a:prstDash val="sysDot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sp>
        <p:nvSpPr>
          <p:cNvPr id="9230" name="Freeform 32"/>
          <p:cNvSpPr>
            <a:spLocks/>
          </p:cNvSpPr>
          <p:nvPr/>
        </p:nvSpPr>
        <p:spPr bwMode="auto">
          <a:xfrm>
            <a:off x="1886615" y="1887538"/>
            <a:ext cx="1724951" cy="2690812"/>
          </a:xfrm>
          <a:custGeom>
            <a:avLst/>
            <a:gdLst>
              <a:gd name="T0" fmla="*/ 1592262 w 1003"/>
              <a:gd name="T1" fmla="*/ 639762 h 1695"/>
              <a:gd name="T2" fmla="*/ 1592262 w 1003"/>
              <a:gd name="T3" fmla="*/ 0 h 1695"/>
              <a:gd name="T4" fmla="*/ 12700 w 1003"/>
              <a:gd name="T5" fmla="*/ 26987 h 1695"/>
              <a:gd name="T6" fmla="*/ 0 w 1003"/>
              <a:gd name="T7" fmla="*/ 2690812 h 1695"/>
              <a:gd name="T8" fmla="*/ 1592262 w 1003"/>
              <a:gd name="T9" fmla="*/ 639762 h 16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03"/>
              <a:gd name="T16" fmla="*/ 0 h 1695"/>
              <a:gd name="T17" fmla="*/ 1003 w 1003"/>
              <a:gd name="T18" fmla="*/ 1695 h 16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03" h="1695">
                <a:moveTo>
                  <a:pt x="1003" y="403"/>
                </a:moveTo>
                <a:lnTo>
                  <a:pt x="1003" y="0"/>
                </a:lnTo>
                <a:lnTo>
                  <a:pt x="8" y="17"/>
                </a:lnTo>
                <a:lnTo>
                  <a:pt x="0" y="1695"/>
                </a:lnTo>
                <a:lnTo>
                  <a:pt x="1003" y="403"/>
                </a:lnTo>
              </a:path>
            </a:pathLst>
          </a:custGeom>
          <a:solidFill>
            <a:srgbClr val="ECF2FE"/>
          </a:solidFill>
          <a:ln w="12700" cap="flat" cmpd="sng">
            <a:noFill/>
            <a:prstDash val="solid"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grpSp>
        <p:nvGrpSpPr>
          <p:cNvPr id="11" name="Group 33"/>
          <p:cNvGrpSpPr>
            <a:grpSpLocks/>
          </p:cNvGrpSpPr>
          <p:nvPr/>
        </p:nvGrpSpPr>
        <p:grpSpPr bwMode="auto">
          <a:xfrm>
            <a:off x="2192745" y="4087833"/>
            <a:ext cx="1236527" cy="808037"/>
            <a:chOff x="1080" y="2713"/>
            <a:chExt cx="719" cy="509"/>
          </a:xfrm>
        </p:grpSpPr>
        <p:sp>
          <p:nvSpPr>
            <p:cNvPr id="9268" name="Rectangle 34"/>
            <p:cNvSpPr>
              <a:spLocks noChangeArrowheads="1"/>
            </p:cNvSpPr>
            <p:nvPr/>
          </p:nvSpPr>
          <p:spPr bwMode="auto">
            <a:xfrm>
              <a:off x="1170" y="3008"/>
              <a:ext cx="188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en-US" sz="1600" b="1" baseline="-2500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9269" name="Rectangle 35"/>
            <p:cNvSpPr>
              <a:spLocks noChangeArrowheads="1"/>
            </p:cNvSpPr>
            <p:nvPr/>
          </p:nvSpPr>
          <p:spPr bwMode="auto">
            <a:xfrm>
              <a:off x="1080" y="2713"/>
              <a:ext cx="192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latin typeface="Arial" charset="0"/>
                </a:rPr>
                <a:t>t</a:t>
              </a:r>
              <a:r>
                <a:rPr lang="en-US" sz="16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  <p:sp>
          <p:nvSpPr>
            <p:cNvPr id="9270" name="Rectangle 36"/>
            <p:cNvSpPr>
              <a:spLocks noChangeArrowheads="1"/>
            </p:cNvSpPr>
            <p:nvPr/>
          </p:nvSpPr>
          <p:spPr bwMode="auto">
            <a:xfrm>
              <a:off x="1164" y="2827"/>
              <a:ext cx="63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WP MathA" pitchFamily="2" charset="2"/>
                  <a:sym typeface="Symbol" pitchFamily="18" charset="2"/>
                </a:rPr>
                <a:t></a:t>
              </a:r>
              <a:r>
                <a:rPr lang="en-US" b="1">
                  <a:solidFill>
                    <a:srgbClr val="000000"/>
                  </a:solidFill>
                  <a:latin typeface="Arial" charset="0"/>
                </a:rPr>
                <a:t>H(t)dt</a:t>
              </a:r>
            </a:p>
          </p:txBody>
        </p:sp>
      </p:grpSp>
      <p:sp>
        <p:nvSpPr>
          <p:cNvPr id="9232" name="Text Box 37"/>
          <p:cNvSpPr txBox="1">
            <a:spLocks noChangeArrowheads="1"/>
          </p:cNvSpPr>
          <p:nvPr/>
        </p:nvSpPr>
        <p:spPr bwMode="auto">
          <a:xfrm>
            <a:off x="5307277" y="1455758"/>
            <a:ext cx="2255746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b="1">
                <a:solidFill>
                  <a:srgbClr val="000000"/>
                </a:solidFill>
                <a:latin typeface="Arial" charset="0"/>
              </a:rPr>
              <a:t>PROCEDURE:</a:t>
            </a:r>
          </a:p>
        </p:txBody>
      </p:sp>
      <p:sp>
        <p:nvSpPr>
          <p:cNvPr id="1194022" name="Arc 38"/>
          <p:cNvSpPr>
            <a:spLocks/>
          </p:cNvSpPr>
          <p:nvPr/>
        </p:nvSpPr>
        <p:spPr bwMode="auto">
          <a:xfrm>
            <a:off x="2221971" y="4918075"/>
            <a:ext cx="295804" cy="381000"/>
          </a:xfrm>
          <a:custGeom>
            <a:avLst/>
            <a:gdLst>
              <a:gd name="T0" fmla="*/ 3451681 w 21600"/>
              <a:gd name="T1" fmla="*/ 6273434 h 23139"/>
              <a:gd name="T2" fmla="*/ 8786 w 21600"/>
              <a:gd name="T3" fmla="*/ 0 h 23139"/>
              <a:gd name="T4" fmla="*/ 3451681 w 21600"/>
              <a:gd name="T5" fmla="*/ 417257 h 23139"/>
              <a:gd name="T6" fmla="*/ 0 60000 65536"/>
              <a:gd name="T7" fmla="*/ 0 60000 65536"/>
              <a:gd name="T8" fmla="*/ 0 60000 65536"/>
              <a:gd name="T9" fmla="*/ 0 w 21600"/>
              <a:gd name="T10" fmla="*/ 0 h 23139"/>
              <a:gd name="T11" fmla="*/ 21600 w 21600"/>
              <a:gd name="T12" fmla="*/ 23139 h 23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3139" fill="none" extrusionOk="0">
                <a:moveTo>
                  <a:pt x="21600" y="23139"/>
                </a:moveTo>
                <a:cubicBezTo>
                  <a:pt x="9670" y="23139"/>
                  <a:pt x="0" y="13468"/>
                  <a:pt x="0" y="1539"/>
                </a:cubicBezTo>
                <a:cubicBezTo>
                  <a:pt x="-1" y="1025"/>
                  <a:pt x="18" y="512"/>
                  <a:pt x="54" y="-1"/>
                </a:cubicBezTo>
              </a:path>
              <a:path w="21600" h="23139" stroke="0" extrusionOk="0">
                <a:moveTo>
                  <a:pt x="21600" y="23139"/>
                </a:moveTo>
                <a:cubicBezTo>
                  <a:pt x="9670" y="23139"/>
                  <a:pt x="0" y="13468"/>
                  <a:pt x="0" y="1539"/>
                </a:cubicBezTo>
                <a:cubicBezTo>
                  <a:pt x="-1" y="1025"/>
                  <a:pt x="18" y="512"/>
                  <a:pt x="54" y="-1"/>
                </a:cubicBezTo>
                <a:lnTo>
                  <a:pt x="21600" y="1539"/>
                </a:lnTo>
                <a:close/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grpSp>
        <p:nvGrpSpPr>
          <p:cNvPr id="9234" name="Group 39"/>
          <p:cNvGrpSpPr>
            <a:grpSpLocks/>
          </p:cNvGrpSpPr>
          <p:nvPr/>
        </p:nvGrpSpPr>
        <p:grpSpPr bwMode="auto">
          <a:xfrm>
            <a:off x="2352675" y="5405438"/>
            <a:ext cx="1067991" cy="550862"/>
            <a:chOff x="1403" y="3587"/>
            <a:chExt cx="621" cy="347"/>
          </a:xfrm>
        </p:grpSpPr>
        <p:sp>
          <p:nvSpPr>
            <p:cNvPr id="9266" name="Line 40"/>
            <p:cNvSpPr>
              <a:spLocks noChangeShapeType="1"/>
            </p:cNvSpPr>
            <p:nvPr/>
          </p:nvSpPr>
          <p:spPr bwMode="auto">
            <a:xfrm>
              <a:off x="1498" y="3587"/>
              <a:ext cx="0" cy="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67" name="Text Box 41"/>
            <p:cNvSpPr txBox="1">
              <a:spLocks noChangeArrowheads="1"/>
            </p:cNvSpPr>
            <p:nvPr/>
          </p:nvSpPr>
          <p:spPr bwMode="auto">
            <a:xfrm>
              <a:off x="1403" y="3665"/>
              <a:ext cx="621" cy="26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T</a:t>
              </a:r>
              <a:r>
                <a:rPr lang="en-US" sz="2200" baseline="-250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RAD1</a:t>
              </a:r>
              <a:endParaRPr lang="en-US" sz="2200" i="1">
                <a:solidFill>
                  <a:srgbClr val="000000"/>
                </a:solidFill>
                <a:latin typeface="Arial Rounded MT Bold" pitchFamily="34" charset="0"/>
              </a:endParaRPr>
            </a:p>
          </p:txBody>
        </p:sp>
      </p:grpSp>
      <p:grpSp>
        <p:nvGrpSpPr>
          <p:cNvPr id="9235" name="Group 42"/>
          <p:cNvGrpSpPr>
            <a:grpSpLocks/>
          </p:cNvGrpSpPr>
          <p:nvPr/>
        </p:nvGrpSpPr>
        <p:grpSpPr bwMode="auto">
          <a:xfrm>
            <a:off x="3816222" y="5405438"/>
            <a:ext cx="1067990" cy="577850"/>
            <a:chOff x="2254" y="3587"/>
            <a:chExt cx="621" cy="364"/>
          </a:xfrm>
        </p:grpSpPr>
        <p:sp>
          <p:nvSpPr>
            <p:cNvPr id="9264" name="Line 43"/>
            <p:cNvSpPr>
              <a:spLocks noChangeShapeType="1"/>
            </p:cNvSpPr>
            <p:nvPr/>
          </p:nvSpPr>
          <p:spPr bwMode="auto">
            <a:xfrm>
              <a:off x="2308" y="3587"/>
              <a:ext cx="0" cy="86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65" name="Text Box 44"/>
            <p:cNvSpPr txBox="1">
              <a:spLocks noChangeArrowheads="1"/>
            </p:cNvSpPr>
            <p:nvPr/>
          </p:nvSpPr>
          <p:spPr bwMode="auto">
            <a:xfrm>
              <a:off x="2254" y="3682"/>
              <a:ext cx="621" cy="26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US" sz="22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T</a:t>
              </a:r>
              <a:r>
                <a:rPr lang="en-US" sz="2200" baseline="-25000">
                  <a:solidFill>
                    <a:srgbClr val="000000"/>
                  </a:solidFill>
                  <a:latin typeface="Arial Rounded MT Bold" pitchFamily="34" charset="0"/>
                  <a:sym typeface="Symbol" pitchFamily="18" charset="2"/>
                </a:rPr>
                <a:t>RAD2</a:t>
              </a:r>
              <a:endParaRPr lang="en-US" sz="2200" i="1">
                <a:solidFill>
                  <a:srgbClr val="000000"/>
                </a:solidFill>
                <a:latin typeface="Arial Rounded MT Bold" pitchFamily="34" charset="0"/>
              </a:endParaRPr>
            </a:p>
          </p:txBody>
        </p:sp>
      </p:grpSp>
      <p:sp>
        <p:nvSpPr>
          <p:cNvPr id="1194029" name="Arc 45"/>
          <p:cNvSpPr>
            <a:spLocks/>
          </p:cNvSpPr>
          <p:nvPr/>
        </p:nvSpPr>
        <p:spPr bwMode="auto">
          <a:xfrm>
            <a:off x="3625321" y="4908550"/>
            <a:ext cx="295804" cy="381000"/>
          </a:xfrm>
          <a:custGeom>
            <a:avLst/>
            <a:gdLst>
              <a:gd name="T0" fmla="*/ 3451681 w 21600"/>
              <a:gd name="T1" fmla="*/ 6273434 h 23139"/>
              <a:gd name="T2" fmla="*/ 8786 w 21600"/>
              <a:gd name="T3" fmla="*/ 0 h 23139"/>
              <a:gd name="T4" fmla="*/ 3451681 w 21600"/>
              <a:gd name="T5" fmla="*/ 417257 h 23139"/>
              <a:gd name="T6" fmla="*/ 0 60000 65536"/>
              <a:gd name="T7" fmla="*/ 0 60000 65536"/>
              <a:gd name="T8" fmla="*/ 0 60000 65536"/>
              <a:gd name="T9" fmla="*/ 0 w 21600"/>
              <a:gd name="T10" fmla="*/ 0 h 23139"/>
              <a:gd name="T11" fmla="*/ 21600 w 21600"/>
              <a:gd name="T12" fmla="*/ 23139 h 231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3139" fill="none" extrusionOk="0">
                <a:moveTo>
                  <a:pt x="21600" y="23139"/>
                </a:moveTo>
                <a:cubicBezTo>
                  <a:pt x="9670" y="23139"/>
                  <a:pt x="0" y="13468"/>
                  <a:pt x="0" y="1539"/>
                </a:cubicBezTo>
                <a:cubicBezTo>
                  <a:pt x="-1" y="1025"/>
                  <a:pt x="18" y="512"/>
                  <a:pt x="54" y="-1"/>
                </a:cubicBezTo>
              </a:path>
              <a:path w="21600" h="23139" stroke="0" extrusionOk="0">
                <a:moveTo>
                  <a:pt x="21600" y="23139"/>
                </a:moveTo>
                <a:cubicBezTo>
                  <a:pt x="9670" y="23139"/>
                  <a:pt x="0" y="13468"/>
                  <a:pt x="0" y="1539"/>
                </a:cubicBezTo>
                <a:cubicBezTo>
                  <a:pt x="-1" y="1025"/>
                  <a:pt x="18" y="512"/>
                  <a:pt x="54" y="-1"/>
                </a:cubicBezTo>
                <a:lnTo>
                  <a:pt x="21600" y="1539"/>
                </a:lnTo>
                <a:close/>
              </a:path>
            </a:pathLst>
          </a:custGeom>
          <a:noFill/>
          <a:ln w="25400" cap="rnd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grpSp>
        <p:nvGrpSpPr>
          <p:cNvPr id="9237" name="Group 46"/>
          <p:cNvGrpSpPr>
            <a:grpSpLocks/>
          </p:cNvGrpSpPr>
          <p:nvPr/>
        </p:nvGrpSpPr>
        <p:grpSpPr bwMode="auto">
          <a:xfrm>
            <a:off x="5415624" y="1990725"/>
            <a:ext cx="3776663" cy="749300"/>
            <a:chOff x="3184" y="1436"/>
            <a:chExt cx="2004" cy="472"/>
          </a:xfrm>
        </p:grpSpPr>
        <p:sp>
          <p:nvSpPr>
            <p:cNvPr id="9262" name="Text Box 47"/>
            <p:cNvSpPr txBox="1">
              <a:spLocks noChangeArrowheads="1"/>
            </p:cNvSpPr>
            <p:nvPr/>
          </p:nvSpPr>
          <p:spPr bwMode="auto">
            <a:xfrm>
              <a:off x="3308" y="1436"/>
              <a:ext cx="1880" cy="472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Apply TSEB at 2 times 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during morning</a:t>
              </a:r>
              <a:r>
                <a:rPr lang="en-US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194032" name="Rectangle 48"/>
            <p:cNvSpPr>
              <a:spLocks noChangeArrowheads="1"/>
            </p:cNvSpPr>
            <p:nvPr/>
          </p:nvSpPr>
          <p:spPr bwMode="auto">
            <a:xfrm>
              <a:off x="3184" y="1495"/>
              <a:ext cx="115" cy="12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A7AFD3"/>
                </a:gs>
              </a:gsLst>
              <a:lin ang="0" scaled="1"/>
            </a:gradFill>
            <a:ln w="12700" algn="ctr">
              <a:noFill/>
              <a:miter lim="800000"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15" name="Group 49"/>
          <p:cNvGrpSpPr>
            <a:grpSpLocks/>
          </p:cNvGrpSpPr>
          <p:nvPr/>
        </p:nvGrpSpPr>
        <p:grpSpPr bwMode="auto">
          <a:xfrm>
            <a:off x="1257168" y="1590676"/>
            <a:ext cx="2889250" cy="3778250"/>
            <a:chOff x="766" y="1184"/>
            <a:chExt cx="1680" cy="2380"/>
          </a:xfrm>
        </p:grpSpPr>
        <p:sp>
          <p:nvSpPr>
            <p:cNvPr id="9260" name="Line 50"/>
            <p:cNvSpPr>
              <a:spLocks noChangeShapeType="1"/>
            </p:cNvSpPr>
            <p:nvPr/>
          </p:nvSpPr>
          <p:spPr bwMode="auto">
            <a:xfrm flipV="1">
              <a:off x="766" y="1404"/>
              <a:ext cx="1680" cy="21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61" name="Rectangle 51"/>
            <p:cNvSpPr>
              <a:spLocks noChangeArrowheads="1"/>
            </p:cNvSpPr>
            <p:nvPr/>
          </p:nvSpPr>
          <p:spPr bwMode="auto">
            <a:xfrm rot="18400004">
              <a:off x="1655" y="1470"/>
              <a:ext cx="84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eaLnBrk="0" hangingPunct="0"/>
              <a:r>
                <a:rPr lang="en-US" b="1">
                  <a:solidFill>
                    <a:srgbClr val="000000"/>
                  </a:solidFill>
                  <a:latin typeface="Symbol" pitchFamily="18" charset="2"/>
                </a:rPr>
                <a:t>q</a:t>
              </a:r>
              <a:r>
                <a:rPr lang="en-US" baseline="-25000">
                  <a:solidFill>
                    <a:srgbClr val="000000"/>
                  </a:solidFill>
                  <a:latin typeface="Arial" charset="0"/>
                </a:rPr>
                <a:t>sounding</a:t>
              </a:r>
            </a:p>
          </p:txBody>
        </p:sp>
      </p:grpSp>
      <p:grpSp>
        <p:nvGrpSpPr>
          <p:cNvPr id="16" name="Group 52"/>
          <p:cNvGrpSpPr>
            <a:grpSpLocks/>
          </p:cNvGrpSpPr>
          <p:nvPr/>
        </p:nvGrpSpPr>
        <p:grpSpPr bwMode="auto">
          <a:xfrm>
            <a:off x="5412185" y="2908300"/>
            <a:ext cx="3616721" cy="749300"/>
            <a:chOff x="3182" y="2014"/>
            <a:chExt cx="1921" cy="472"/>
          </a:xfrm>
        </p:grpSpPr>
        <p:sp>
          <p:nvSpPr>
            <p:cNvPr id="9258" name="Text Box 53"/>
            <p:cNvSpPr txBox="1">
              <a:spLocks noChangeArrowheads="1"/>
            </p:cNvSpPr>
            <p:nvPr/>
          </p:nvSpPr>
          <p:spPr bwMode="auto">
            <a:xfrm>
              <a:off x="3308" y="2014"/>
              <a:ext cx="1795" cy="472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>
                <a:lnSpc>
                  <a:spcPct val="90000"/>
                </a:lnSpc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Estimate T</a:t>
              </a:r>
              <a:r>
                <a:rPr lang="en-US" baseline="-25000">
                  <a:solidFill>
                    <a:srgbClr val="000000"/>
                  </a:solidFill>
                  <a:latin typeface="Arial" charset="0"/>
                </a:rPr>
                <a:t>A1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 &amp; T</a:t>
              </a:r>
              <a:r>
                <a:rPr lang="en-US" baseline="-25000">
                  <a:solidFill>
                    <a:srgbClr val="000000"/>
                  </a:solidFill>
                  <a:latin typeface="Arial" charset="0"/>
                </a:rPr>
                <a:t>A2 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at</a:t>
              </a:r>
            </a:p>
            <a:p>
              <a:pPr eaLnBrk="0" hangingPunct="0">
                <a:lnSpc>
                  <a:spcPct val="90000"/>
                </a:lnSpc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blending height</a:t>
              </a:r>
            </a:p>
          </p:txBody>
        </p:sp>
        <p:sp>
          <p:nvSpPr>
            <p:cNvPr id="1194038" name="Rectangle 54"/>
            <p:cNvSpPr>
              <a:spLocks noChangeArrowheads="1"/>
            </p:cNvSpPr>
            <p:nvPr/>
          </p:nvSpPr>
          <p:spPr bwMode="auto">
            <a:xfrm>
              <a:off x="3182" y="2070"/>
              <a:ext cx="115" cy="12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A7AFD3"/>
                </a:gs>
              </a:gsLst>
              <a:lin ang="0" scaled="1"/>
            </a:gradFill>
            <a:ln w="12700" algn="ctr">
              <a:noFill/>
              <a:miter lim="800000"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17" name="Group 55"/>
          <p:cNvGrpSpPr>
            <a:grpSpLocks/>
          </p:cNvGrpSpPr>
          <p:nvPr/>
        </p:nvGrpSpPr>
        <p:grpSpPr bwMode="auto">
          <a:xfrm>
            <a:off x="5408750" y="3635376"/>
            <a:ext cx="4191132" cy="804863"/>
            <a:chOff x="3180" y="2472"/>
            <a:chExt cx="2190" cy="507"/>
          </a:xfrm>
        </p:grpSpPr>
        <p:sp>
          <p:nvSpPr>
            <p:cNvPr id="9252" name="Text Box 56"/>
            <p:cNvSpPr txBox="1">
              <a:spLocks noChangeArrowheads="1"/>
            </p:cNvSpPr>
            <p:nvPr/>
          </p:nvSpPr>
          <p:spPr bwMode="auto">
            <a:xfrm>
              <a:off x="3308" y="2583"/>
              <a:ext cx="1659" cy="288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Arial" charset="0"/>
                </a:rPr>
                <a:t>Compute required</a:t>
              </a:r>
              <a:r>
                <a:rPr lang="en-US">
                  <a:solidFill>
                    <a:srgbClr val="000000"/>
                  </a:solidFill>
                </a:rPr>
                <a:t>    </a:t>
              </a:r>
            </a:p>
          </p:txBody>
        </p:sp>
        <p:grpSp>
          <p:nvGrpSpPr>
            <p:cNvPr id="9253" name="Group 57"/>
            <p:cNvGrpSpPr>
              <a:grpSpLocks/>
            </p:cNvGrpSpPr>
            <p:nvPr/>
          </p:nvGrpSpPr>
          <p:grpSpPr bwMode="auto">
            <a:xfrm>
              <a:off x="4703" y="2472"/>
              <a:ext cx="667" cy="507"/>
              <a:chOff x="1080" y="2713"/>
              <a:chExt cx="667" cy="507"/>
            </a:xfrm>
          </p:grpSpPr>
          <p:sp>
            <p:nvSpPr>
              <p:cNvPr id="9255" name="Rectangle 58"/>
              <p:cNvSpPr>
                <a:spLocks noChangeArrowheads="1"/>
              </p:cNvSpPr>
              <p:nvPr/>
            </p:nvSpPr>
            <p:spPr bwMode="auto">
              <a:xfrm>
                <a:off x="1170" y="3008"/>
                <a:ext cx="181" cy="21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r>
                  <a:rPr lang="en-US" sz="1600" baseline="-25000">
                    <a:solidFill>
                      <a:srgbClr val="000000"/>
                    </a:solidFill>
                    <a:latin typeface="Arial" charset="0"/>
                  </a:rPr>
                  <a:t>1</a:t>
                </a:r>
              </a:p>
            </p:txBody>
          </p:sp>
          <p:sp>
            <p:nvSpPr>
              <p:cNvPr id="9256" name="Rectangle 59"/>
              <p:cNvSpPr>
                <a:spLocks noChangeArrowheads="1"/>
              </p:cNvSpPr>
              <p:nvPr/>
            </p:nvSpPr>
            <p:spPr bwMode="auto">
              <a:xfrm>
                <a:off x="1080" y="2713"/>
                <a:ext cx="181" cy="212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 sz="1600">
                    <a:solidFill>
                      <a:srgbClr val="000000"/>
                    </a:solidFill>
                    <a:latin typeface="Arial" charset="0"/>
                  </a:rPr>
                  <a:t>t</a:t>
                </a:r>
                <a:r>
                  <a:rPr lang="en-US" sz="1600" baseline="-25000">
                    <a:solidFill>
                      <a:srgbClr val="000000"/>
                    </a:solidFill>
                    <a:latin typeface="Arial" charset="0"/>
                  </a:rPr>
                  <a:t>2</a:t>
                </a:r>
              </a:p>
            </p:txBody>
          </p:sp>
          <p:sp>
            <p:nvSpPr>
              <p:cNvPr id="9257" name="Rectangle 60"/>
              <p:cNvSpPr>
                <a:spLocks noChangeArrowheads="1"/>
              </p:cNvSpPr>
              <p:nvPr/>
            </p:nvSpPr>
            <p:spPr bwMode="auto">
              <a:xfrm>
                <a:off x="1164" y="2827"/>
                <a:ext cx="583" cy="288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r>
                  <a:rPr lang="en-US">
                    <a:solidFill>
                      <a:srgbClr val="000000"/>
                    </a:solidFill>
                    <a:sym typeface="Symbol" pitchFamily="18" charset="2"/>
                  </a:rPr>
                  <a:t></a:t>
                </a:r>
                <a:r>
                  <a:rPr lang="en-US">
                    <a:solidFill>
                      <a:srgbClr val="000000"/>
                    </a:solidFill>
                    <a:latin typeface="Arial" charset="0"/>
                  </a:rPr>
                  <a:t>H(t)dt</a:t>
                </a:r>
              </a:p>
            </p:txBody>
          </p:sp>
        </p:grpSp>
        <p:sp>
          <p:nvSpPr>
            <p:cNvPr id="1194045" name="Rectangle 61"/>
            <p:cNvSpPr>
              <a:spLocks noChangeArrowheads="1"/>
            </p:cNvSpPr>
            <p:nvPr/>
          </p:nvSpPr>
          <p:spPr bwMode="auto">
            <a:xfrm>
              <a:off x="3180" y="2663"/>
              <a:ext cx="115" cy="12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A7AFD3"/>
                </a:gs>
              </a:gsLst>
              <a:lin ang="0" scaled="1"/>
            </a:gradFill>
            <a:ln w="12700" algn="ctr">
              <a:noFill/>
              <a:miter lim="800000"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19" name="Group 62"/>
          <p:cNvGrpSpPr>
            <a:grpSpLocks/>
          </p:cNvGrpSpPr>
          <p:nvPr/>
        </p:nvGrpSpPr>
        <p:grpSpPr bwMode="auto">
          <a:xfrm>
            <a:off x="5420783" y="4395788"/>
            <a:ext cx="2717271" cy="457200"/>
            <a:chOff x="3187" y="2951"/>
            <a:chExt cx="1580" cy="288"/>
          </a:xfrm>
        </p:grpSpPr>
        <p:sp>
          <p:nvSpPr>
            <p:cNvPr id="9250" name="Text Box 63"/>
            <p:cNvSpPr txBox="1">
              <a:spLocks noChangeArrowheads="1"/>
            </p:cNvSpPr>
            <p:nvPr/>
          </p:nvSpPr>
          <p:spPr bwMode="auto">
            <a:xfrm>
              <a:off x="3308" y="2951"/>
              <a:ext cx="1459" cy="288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r>
                <a:rPr lang="en-US">
                  <a:solidFill>
                    <a:srgbClr val="000000"/>
                  </a:solidFill>
                  <a:latin typeface="Arial" charset="0"/>
                </a:rPr>
                <a:t>Revise H</a:t>
              </a:r>
              <a:r>
                <a:rPr lang="en-US" baseline="-25000">
                  <a:solidFill>
                    <a:srgbClr val="000000"/>
                  </a:solidFill>
                  <a:latin typeface="Arial" charset="0"/>
                </a:rPr>
                <a:t>1</a:t>
              </a:r>
              <a:r>
                <a:rPr lang="en-US">
                  <a:solidFill>
                    <a:srgbClr val="000000"/>
                  </a:solidFill>
                  <a:latin typeface="Arial" charset="0"/>
                </a:rPr>
                <a:t> &amp; H</a:t>
              </a:r>
              <a:r>
                <a:rPr lang="en-US" baseline="-25000">
                  <a:solidFill>
                    <a:srgbClr val="000000"/>
                  </a:solidFill>
                  <a:latin typeface="Arial" charset="0"/>
                </a:rPr>
                <a:t>2</a:t>
              </a:r>
              <a:r>
                <a:rPr lang="en-US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194048" name="Rectangle 64"/>
            <p:cNvSpPr>
              <a:spLocks noChangeArrowheads="1"/>
            </p:cNvSpPr>
            <p:nvPr/>
          </p:nvSpPr>
          <p:spPr bwMode="auto">
            <a:xfrm>
              <a:off x="3187" y="3025"/>
              <a:ext cx="115" cy="128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rgbClr val="A7AFD3"/>
                </a:gs>
              </a:gsLst>
              <a:lin ang="0" scaled="1"/>
            </a:gradFill>
            <a:ln w="12700" algn="ctr">
              <a:noFill/>
              <a:miter lim="800000"/>
              <a:headEnd type="none" w="sm" len="sm"/>
              <a:tailEnd type="none" w="sm" len="sm"/>
            </a:ln>
            <a:effectLst>
              <a:outerShdw dist="1796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grpSp>
        <p:nvGrpSpPr>
          <p:cNvPr id="20" name="Group 65"/>
          <p:cNvGrpSpPr>
            <a:grpSpLocks/>
          </p:cNvGrpSpPr>
          <p:nvPr/>
        </p:nvGrpSpPr>
        <p:grpSpPr bwMode="auto">
          <a:xfrm>
            <a:off x="1682061" y="4824413"/>
            <a:ext cx="491862" cy="474662"/>
            <a:chOff x="3766" y="3732"/>
            <a:chExt cx="286" cy="299"/>
          </a:xfrm>
        </p:grpSpPr>
        <p:sp>
          <p:nvSpPr>
            <p:cNvPr id="9248" name="AutoShape 66"/>
            <p:cNvSpPr>
              <a:spLocks noChangeArrowheads="1"/>
            </p:cNvSpPr>
            <p:nvPr/>
          </p:nvSpPr>
          <p:spPr bwMode="auto">
            <a:xfrm>
              <a:off x="3766" y="3732"/>
              <a:ext cx="285" cy="299"/>
            </a:xfrm>
            <a:prstGeom prst="upArrow">
              <a:avLst>
                <a:gd name="adj1" fmla="val 75009"/>
                <a:gd name="adj2" fmla="val 52451"/>
              </a:avLst>
            </a:prstGeom>
            <a:solidFill>
              <a:srgbClr val="B0C6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49" name="Rectangle 67"/>
            <p:cNvSpPr>
              <a:spLocks noChangeArrowheads="1"/>
            </p:cNvSpPr>
            <p:nvPr/>
          </p:nvSpPr>
          <p:spPr bwMode="auto">
            <a:xfrm>
              <a:off x="3781" y="3770"/>
              <a:ext cx="2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="1" baseline="-25000">
                  <a:solidFill>
                    <a:srgbClr val="000000"/>
                  </a:solidFill>
                  <a:latin typeface="Arial" charset="0"/>
                </a:rPr>
                <a:t>1</a:t>
              </a:r>
            </a:p>
          </p:txBody>
        </p:sp>
      </p:grpSp>
      <p:grpSp>
        <p:nvGrpSpPr>
          <p:cNvPr id="21" name="Group 68"/>
          <p:cNvGrpSpPr>
            <a:grpSpLocks/>
          </p:cNvGrpSpPr>
          <p:nvPr/>
        </p:nvGrpSpPr>
        <p:grpSpPr bwMode="auto">
          <a:xfrm>
            <a:off x="3948604" y="4813321"/>
            <a:ext cx="490134" cy="474663"/>
            <a:chOff x="4260" y="3690"/>
            <a:chExt cx="285" cy="299"/>
          </a:xfrm>
        </p:grpSpPr>
        <p:sp>
          <p:nvSpPr>
            <p:cNvPr id="9246" name="AutoShape 69"/>
            <p:cNvSpPr>
              <a:spLocks noChangeArrowheads="1"/>
            </p:cNvSpPr>
            <p:nvPr/>
          </p:nvSpPr>
          <p:spPr bwMode="auto">
            <a:xfrm>
              <a:off x="4260" y="3690"/>
              <a:ext cx="285" cy="299"/>
            </a:xfrm>
            <a:prstGeom prst="upArrow">
              <a:avLst>
                <a:gd name="adj1" fmla="val 75009"/>
                <a:gd name="adj2" fmla="val 52451"/>
              </a:avLst>
            </a:prstGeom>
            <a:solidFill>
              <a:srgbClr val="B0C6FE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  <p:sp>
          <p:nvSpPr>
            <p:cNvPr id="9247" name="Rectangle 70"/>
            <p:cNvSpPr>
              <a:spLocks noChangeArrowheads="1"/>
            </p:cNvSpPr>
            <p:nvPr/>
          </p:nvSpPr>
          <p:spPr bwMode="auto">
            <a:xfrm>
              <a:off x="4266" y="3736"/>
              <a:ext cx="27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eaLnBrk="0" hangingPunct="0"/>
              <a:r>
                <a:rPr lang="en-US" sz="2000" b="1">
                  <a:solidFill>
                    <a:srgbClr val="000000"/>
                  </a:solidFill>
                  <a:latin typeface="Arial" charset="0"/>
                </a:rPr>
                <a:t>H</a:t>
              </a:r>
              <a:r>
                <a:rPr lang="en-US" sz="2000" b="1" baseline="-25000">
                  <a:solidFill>
                    <a:srgbClr val="000000"/>
                  </a:solidFill>
                  <a:latin typeface="Arial" charset="0"/>
                </a:rPr>
                <a:t>2</a:t>
              </a:r>
            </a:p>
          </p:txBody>
        </p:sp>
      </p:grpSp>
      <p:pic>
        <p:nvPicPr>
          <p:cNvPr id="9244" name="Picture 71" descr="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8" y="242888"/>
            <a:ext cx="932299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4056" name="Text Box 72"/>
          <p:cNvSpPr txBox="1">
            <a:spLocks noChangeArrowheads="1"/>
          </p:cNvSpPr>
          <p:nvPr/>
        </p:nvSpPr>
        <p:spPr bwMode="auto">
          <a:xfrm>
            <a:off x="2191011" y="254004"/>
            <a:ext cx="46474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ALEXI TSEB-ABL Coupling</a:t>
            </a:r>
          </a:p>
        </p:txBody>
      </p:sp>
    </p:spTree>
    <p:extLst>
      <p:ext uri="{BB962C8B-B14F-4D97-AF65-F5344CB8AC3E}">
        <p14:creationId xmlns:p14="http://schemas.microsoft.com/office/powerpoint/2010/main" val="287583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03187" y="104792"/>
            <a:ext cx="9802813" cy="6551613"/>
            <a:chOff x="60" y="66"/>
            <a:chExt cx="5700" cy="4127"/>
          </a:xfrm>
        </p:grpSpPr>
        <p:pic>
          <p:nvPicPr>
            <p:cNvPr id="26656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" y="66"/>
              <a:ext cx="5700" cy="41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26657" name="Rectangle 4"/>
            <p:cNvSpPr>
              <a:spLocks noChangeArrowheads="1"/>
            </p:cNvSpPr>
            <p:nvPr/>
          </p:nvSpPr>
          <p:spPr bwMode="auto">
            <a:xfrm>
              <a:off x="123" y="117"/>
              <a:ext cx="5534" cy="3970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pic>
        <p:nvPicPr>
          <p:cNvPr id="26627" name="Picture 5" descr="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8" y="242888"/>
            <a:ext cx="932299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6" descr="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8" y="242888"/>
            <a:ext cx="932299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4823" name="Text Box 7"/>
          <p:cNvSpPr txBox="1">
            <a:spLocks noChangeArrowheads="1"/>
          </p:cNvSpPr>
          <p:nvPr/>
        </p:nvSpPr>
        <p:spPr bwMode="auto">
          <a:xfrm>
            <a:off x="1742546" y="268292"/>
            <a:ext cx="6341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ALEXI – Europe (</a:t>
            </a:r>
            <a:r>
              <a:rPr lang="en-US" b="1" dirty="0" err="1">
                <a:solidFill>
                  <a:srgbClr val="FFFFFF"/>
                </a:solidFill>
                <a:latin typeface="Verdana" pitchFamily="34" charset="0"/>
              </a:rPr>
              <a:t>Meteosat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b="1" dirty="0" smtClean="0">
                <a:solidFill>
                  <a:srgbClr val="FFFFFF"/>
                </a:solidFill>
                <a:latin typeface="Verdana" pitchFamily="34" charset="0"/>
              </a:rPr>
              <a:t>3-10km</a:t>
            </a:r>
            <a:r>
              <a:rPr lang="en-US" b="1" dirty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26630" name="Picture 8" descr="euro200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58135" y="1285878"/>
            <a:ext cx="6751902" cy="46910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</p:pic>
      <p:sp>
        <p:nvSpPr>
          <p:cNvPr id="26631" name="Rectangle 9"/>
          <p:cNvSpPr>
            <a:spLocks noChangeArrowheads="1"/>
          </p:cNvSpPr>
          <p:nvPr/>
        </p:nvSpPr>
        <p:spPr bwMode="auto">
          <a:xfrm>
            <a:off x="1628648" y="2409825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32" name="Text Box 10"/>
          <p:cNvSpPr txBox="1">
            <a:spLocks noChangeArrowheads="1"/>
          </p:cNvSpPr>
          <p:nvPr/>
        </p:nvSpPr>
        <p:spPr bwMode="auto">
          <a:xfrm>
            <a:off x="1532335" y="2359041"/>
            <a:ext cx="4844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FEB</a:t>
            </a:r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1604572" y="1333500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34" name="Text Box 12"/>
          <p:cNvSpPr txBox="1">
            <a:spLocks noChangeArrowheads="1"/>
          </p:cNvSpPr>
          <p:nvPr/>
        </p:nvSpPr>
        <p:spPr bwMode="auto">
          <a:xfrm>
            <a:off x="1532335" y="1282716"/>
            <a:ext cx="4748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JAN</a:t>
            </a:r>
          </a:p>
        </p:txBody>
      </p:sp>
      <p:sp>
        <p:nvSpPr>
          <p:cNvPr id="26635" name="Rectangle 13"/>
          <p:cNvSpPr>
            <a:spLocks noChangeArrowheads="1"/>
          </p:cNvSpPr>
          <p:nvPr/>
        </p:nvSpPr>
        <p:spPr bwMode="auto">
          <a:xfrm>
            <a:off x="1640686" y="3475038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36" name="Text Box 14"/>
          <p:cNvSpPr txBox="1">
            <a:spLocks noChangeArrowheads="1"/>
          </p:cNvSpPr>
          <p:nvPr/>
        </p:nvSpPr>
        <p:spPr bwMode="auto">
          <a:xfrm>
            <a:off x="1532335" y="3435350"/>
            <a:ext cx="5261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MAR</a:t>
            </a:r>
          </a:p>
        </p:txBody>
      </p:sp>
      <p:sp>
        <p:nvSpPr>
          <p:cNvPr id="26637" name="Rectangle 15"/>
          <p:cNvSpPr>
            <a:spLocks noChangeArrowheads="1"/>
          </p:cNvSpPr>
          <p:nvPr/>
        </p:nvSpPr>
        <p:spPr bwMode="auto">
          <a:xfrm>
            <a:off x="3898771" y="1322388"/>
            <a:ext cx="373194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38" name="Text Box 16"/>
          <p:cNvSpPr txBox="1">
            <a:spLocks noChangeArrowheads="1"/>
          </p:cNvSpPr>
          <p:nvPr/>
        </p:nvSpPr>
        <p:spPr bwMode="auto">
          <a:xfrm>
            <a:off x="3802468" y="1282716"/>
            <a:ext cx="5066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MAY</a:t>
            </a:r>
          </a:p>
        </p:txBody>
      </p:sp>
      <p:sp>
        <p:nvSpPr>
          <p:cNvPr id="26639" name="Rectangle 17"/>
          <p:cNvSpPr>
            <a:spLocks noChangeArrowheads="1"/>
          </p:cNvSpPr>
          <p:nvPr/>
        </p:nvSpPr>
        <p:spPr bwMode="auto">
          <a:xfrm>
            <a:off x="3886735" y="2409825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40" name="Text Box 18"/>
          <p:cNvSpPr txBox="1">
            <a:spLocks noChangeArrowheads="1"/>
          </p:cNvSpPr>
          <p:nvPr/>
        </p:nvSpPr>
        <p:spPr bwMode="auto">
          <a:xfrm>
            <a:off x="3802461" y="2359041"/>
            <a:ext cx="482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JUN</a:t>
            </a:r>
          </a:p>
        </p:txBody>
      </p:sp>
      <p:sp>
        <p:nvSpPr>
          <p:cNvPr id="26641" name="Rectangle 19"/>
          <p:cNvSpPr>
            <a:spLocks noChangeArrowheads="1"/>
          </p:cNvSpPr>
          <p:nvPr/>
        </p:nvSpPr>
        <p:spPr bwMode="auto">
          <a:xfrm>
            <a:off x="3874697" y="3486150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42" name="Text Box 20"/>
          <p:cNvSpPr txBox="1">
            <a:spLocks noChangeArrowheads="1"/>
          </p:cNvSpPr>
          <p:nvPr/>
        </p:nvSpPr>
        <p:spPr bwMode="auto">
          <a:xfrm>
            <a:off x="3802461" y="3435350"/>
            <a:ext cx="4571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JUL</a:t>
            </a:r>
          </a:p>
        </p:txBody>
      </p:sp>
      <p:sp>
        <p:nvSpPr>
          <p:cNvPr id="26643" name="Rectangle 21"/>
          <p:cNvSpPr>
            <a:spLocks noChangeArrowheads="1"/>
          </p:cNvSpPr>
          <p:nvPr/>
        </p:nvSpPr>
        <p:spPr bwMode="auto">
          <a:xfrm>
            <a:off x="3898773" y="4525963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44" name="Text Box 22"/>
          <p:cNvSpPr txBox="1">
            <a:spLocks noChangeArrowheads="1"/>
          </p:cNvSpPr>
          <p:nvPr/>
        </p:nvSpPr>
        <p:spPr bwMode="auto">
          <a:xfrm>
            <a:off x="3802468" y="4486291"/>
            <a:ext cx="5180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AUG</a:t>
            </a:r>
          </a:p>
        </p:txBody>
      </p:sp>
      <p:sp>
        <p:nvSpPr>
          <p:cNvPr id="26645" name="Rectangle 23"/>
          <p:cNvSpPr>
            <a:spLocks noChangeArrowheads="1"/>
          </p:cNvSpPr>
          <p:nvPr/>
        </p:nvSpPr>
        <p:spPr bwMode="auto">
          <a:xfrm>
            <a:off x="6191258" y="1333500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46" name="Text Box 24"/>
          <p:cNvSpPr txBox="1">
            <a:spLocks noChangeArrowheads="1"/>
          </p:cNvSpPr>
          <p:nvPr/>
        </p:nvSpPr>
        <p:spPr bwMode="auto">
          <a:xfrm>
            <a:off x="6094945" y="1282716"/>
            <a:ext cx="4924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SEP</a:t>
            </a:r>
          </a:p>
        </p:txBody>
      </p:sp>
      <p:sp>
        <p:nvSpPr>
          <p:cNvPr id="26647" name="Rectangle 25"/>
          <p:cNvSpPr>
            <a:spLocks noChangeArrowheads="1"/>
          </p:cNvSpPr>
          <p:nvPr/>
        </p:nvSpPr>
        <p:spPr bwMode="auto">
          <a:xfrm>
            <a:off x="6179220" y="2398713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48" name="Text Box 26"/>
          <p:cNvSpPr txBox="1">
            <a:spLocks noChangeArrowheads="1"/>
          </p:cNvSpPr>
          <p:nvPr/>
        </p:nvSpPr>
        <p:spPr bwMode="auto">
          <a:xfrm>
            <a:off x="6094943" y="2359041"/>
            <a:ext cx="51007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OCT</a:t>
            </a:r>
          </a:p>
        </p:txBody>
      </p:sp>
      <p:sp>
        <p:nvSpPr>
          <p:cNvPr id="26649" name="Rectangle 27"/>
          <p:cNvSpPr>
            <a:spLocks noChangeArrowheads="1"/>
          </p:cNvSpPr>
          <p:nvPr/>
        </p:nvSpPr>
        <p:spPr bwMode="auto">
          <a:xfrm>
            <a:off x="6203296" y="3475038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50" name="Text Box 28"/>
          <p:cNvSpPr txBox="1">
            <a:spLocks noChangeArrowheads="1"/>
          </p:cNvSpPr>
          <p:nvPr/>
        </p:nvSpPr>
        <p:spPr bwMode="auto">
          <a:xfrm>
            <a:off x="6094950" y="3435350"/>
            <a:ext cx="5180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NOV</a:t>
            </a:r>
          </a:p>
        </p:txBody>
      </p:sp>
      <p:sp>
        <p:nvSpPr>
          <p:cNvPr id="26651" name="Rectangle 29"/>
          <p:cNvSpPr>
            <a:spLocks noChangeArrowheads="1"/>
          </p:cNvSpPr>
          <p:nvPr/>
        </p:nvSpPr>
        <p:spPr bwMode="auto">
          <a:xfrm>
            <a:off x="6191258" y="4525963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52" name="Text Box 30"/>
          <p:cNvSpPr txBox="1">
            <a:spLocks noChangeArrowheads="1"/>
          </p:cNvSpPr>
          <p:nvPr/>
        </p:nvSpPr>
        <p:spPr bwMode="auto">
          <a:xfrm>
            <a:off x="6094944" y="4486291"/>
            <a:ext cx="50847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DEC</a:t>
            </a:r>
          </a:p>
        </p:txBody>
      </p:sp>
      <p:sp>
        <p:nvSpPr>
          <p:cNvPr id="26653" name="Rectangle 31"/>
          <p:cNvSpPr>
            <a:spLocks noChangeArrowheads="1"/>
          </p:cNvSpPr>
          <p:nvPr/>
        </p:nvSpPr>
        <p:spPr bwMode="auto">
          <a:xfrm>
            <a:off x="1616610" y="4525963"/>
            <a:ext cx="347398" cy="1905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FFFFFF"/>
              </a:solidFill>
              <a:latin typeface="Century Schoolbook" pitchFamily="18" charset="0"/>
            </a:endParaRPr>
          </a:p>
        </p:txBody>
      </p:sp>
      <p:sp>
        <p:nvSpPr>
          <p:cNvPr id="26654" name="Text Box 32"/>
          <p:cNvSpPr txBox="1">
            <a:spLocks noChangeArrowheads="1"/>
          </p:cNvSpPr>
          <p:nvPr/>
        </p:nvSpPr>
        <p:spPr bwMode="auto">
          <a:xfrm>
            <a:off x="1532336" y="4486291"/>
            <a:ext cx="5004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FFFFFF"/>
                </a:solidFill>
                <a:latin typeface="Arial" charset="0"/>
              </a:rPr>
              <a:t>APR</a:t>
            </a:r>
          </a:p>
        </p:txBody>
      </p:sp>
      <p:sp>
        <p:nvSpPr>
          <p:cNvPr id="26655" name="Text Box 33"/>
          <p:cNvSpPr txBox="1">
            <a:spLocks noChangeArrowheads="1"/>
          </p:cNvSpPr>
          <p:nvPr/>
        </p:nvSpPr>
        <p:spPr bwMode="auto">
          <a:xfrm>
            <a:off x="4149858" y="5942030"/>
            <a:ext cx="14638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Arial" charset="0"/>
              </a:rPr>
              <a:t>Latent heat (Wm</a:t>
            </a:r>
            <a:r>
              <a:rPr lang="en-US" sz="1200" baseline="30000">
                <a:solidFill>
                  <a:srgbClr val="000000"/>
                </a:solidFill>
                <a:latin typeface="Arial" charset="0"/>
              </a:rPr>
              <a:t>-2</a:t>
            </a:r>
            <a:r>
              <a:rPr lang="en-US" sz="120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74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3187" y="104792"/>
            <a:ext cx="9802813" cy="6551613"/>
            <a:chOff x="60" y="66"/>
            <a:chExt cx="5700" cy="4127"/>
          </a:xfrm>
        </p:grpSpPr>
        <p:pic>
          <p:nvPicPr>
            <p:cNvPr id="27657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" y="66"/>
              <a:ext cx="5700" cy="41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27658" name="Rectangle 4"/>
            <p:cNvSpPr>
              <a:spLocks noChangeArrowheads="1"/>
            </p:cNvSpPr>
            <p:nvPr/>
          </p:nvSpPr>
          <p:spPr bwMode="auto">
            <a:xfrm>
              <a:off x="123" y="117"/>
              <a:ext cx="5534" cy="3970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en-US" dirty="0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pic>
        <p:nvPicPr>
          <p:cNvPr id="27651" name="Picture 5" descr="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8" y="242888"/>
            <a:ext cx="932299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6" descr="b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68" y="242888"/>
            <a:ext cx="9322991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6871" name="Text Box 7"/>
          <p:cNvSpPr txBox="1">
            <a:spLocks noChangeArrowheads="1"/>
          </p:cNvSpPr>
          <p:nvPr/>
        </p:nvSpPr>
        <p:spPr bwMode="auto">
          <a:xfrm>
            <a:off x="2163191" y="268292"/>
            <a:ext cx="55194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FFFF"/>
                </a:solidFill>
                <a:latin typeface="Verdana" pitchFamily="34" charset="0"/>
              </a:rPr>
              <a:t>Land SAF insolation evaluation</a:t>
            </a:r>
            <a:endParaRPr lang="en-US" b="1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7654" name="Text Box 12"/>
          <p:cNvSpPr txBox="1">
            <a:spLocks noChangeArrowheads="1"/>
          </p:cNvSpPr>
          <p:nvPr/>
        </p:nvSpPr>
        <p:spPr bwMode="auto">
          <a:xfrm>
            <a:off x="593338" y="6054742"/>
            <a:ext cx="1080745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>
                <a:solidFill>
                  <a:srgbClr val="000000"/>
                </a:solidFill>
                <a:latin typeface="Arial" charset="0"/>
              </a:rPr>
              <a:t>J. Cristobal</a:t>
            </a:r>
          </a:p>
        </p:txBody>
      </p:sp>
      <p:pic>
        <p:nvPicPr>
          <p:cNvPr id="11" name="3 Imagen" descr="Flat.jpg"/>
          <p:cNvPicPr>
            <a:picLocks noChangeAspect="1"/>
          </p:cNvPicPr>
          <p:nvPr/>
        </p:nvPicPr>
        <p:blipFill>
          <a:blip r:embed="rId5" cstate="print"/>
          <a:srcRect t="8001" b="22700"/>
          <a:stretch>
            <a:fillRect/>
          </a:stretch>
        </p:blipFill>
        <p:spPr>
          <a:xfrm>
            <a:off x="489133" y="1704318"/>
            <a:ext cx="4465741" cy="3795837"/>
          </a:xfrm>
          <a:prstGeom prst="rect">
            <a:avLst/>
          </a:prstGeom>
        </p:spPr>
      </p:pic>
      <p:pic>
        <p:nvPicPr>
          <p:cNvPr id="12" name="3 Marcador de contenido" descr="Moutain.jpg"/>
          <p:cNvPicPr>
            <a:picLocks noChangeAspect="1"/>
          </p:cNvPicPr>
          <p:nvPr/>
        </p:nvPicPr>
        <p:blipFill>
          <a:blip r:embed="rId6" cstate="print"/>
          <a:srcRect t="6996" b="23000"/>
          <a:stretch>
            <a:fillRect/>
          </a:stretch>
        </p:blipFill>
        <p:spPr>
          <a:xfrm>
            <a:off x="4941001" y="1654440"/>
            <a:ext cx="4459351" cy="3828964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95207" y="1055735"/>
            <a:ext cx="8563343" cy="7730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0838" indent="-350838" algn="ctr" defTabSz="935038" eaLnBrk="0" hangingPunct="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Catalan Meteorological Service</a:t>
            </a:r>
            <a:endParaRPr lang="en-US" sz="2000" b="1" kern="0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  <a:p>
            <a:pPr marL="350838" indent="-350838" algn="ctr" defTabSz="935038" eaLnBrk="0" hangingPunct="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r>
              <a:rPr lang="en-US" sz="1600" kern="0" dirty="0">
                <a:solidFill>
                  <a:srgbClr val="00279F">
                    <a:lumMod val="40000"/>
                    <a:lumOff val="60000"/>
                  </a:srgbClr>
                </a:solidFill>
                <a:latin typeface="Arial" pitchFamily="34" charset="0"/>
                <a:cs typeface="Arial" pitchFamily="34" charset="0"/>
                <a:hlinkClick r:id="rId7"/>
              </a:rPr>
              <a:t>www.meteocat.com</a:t>
            </a:r>
            <a:endParaRPr lang="en-US" sz="1600" kern="0" dirty="0">
              <a:solidFill>
                <a:srgbClr val="00279F">
                  <a:lumMod val="40000"/>
                  <a:lumOff val="6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350838" indent="-350838" algn="ctr" defTabSz="935038" eaLnBrk="0" hangingPunct="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50838" indent="-350838" algn="ctr" defTabSz="935038" eaLnBrk="0" hangingPunct="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50838" indent="-350838" algn="ctr" defTabSz="935038" eaLnBrk="0" hangingPunct="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900" b="1" i="1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350838" indent="-350838" defTabSz="935038" eaLnBrk="0" hangingPunct="0">
              <a:lnSpc>
                <a:spcPct val="90000"/>
              </a:lnSpc>
              <a:spcBef>
                <a:spcPct val="20000"/>
              </a:spcBef>
              <a:buSzPct val="100000"/>
              <a:defRPr/>
            </a:pPr>
            <a:endParaRPr lang="en-US" sz="1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433837" y="5475625"/>
            <a:ext cx="217239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Flat terrain (100 stations)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903555" y="5536585"/>
            <a:ext cx="2114681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Hilly terrain (40 stations)</a:t>
            </a:r>
            <a:endParaRPr lang="en-US" sz="1400" i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8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03187" y="104792"/>
            <a:ext cx="9802813" cy="6551613"/>
            <a:chOff x="60" y="66"/>
            <a:chExt cx="5700" cy="4127"/>
          </a:xfrm>
        </p:grpSpPr>
        <p:pic>
          <p:nvPicPr>
            <p:cNvPr id="29760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" y="66"/>
              <a:ext cx="5700" cy="412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29761" name="Rectangle 4"/>
            <p:cNvSpPr>
              <a:spLocks noChangeArrowheads="1"/>
            </p:cNvSpPr>
            <p:nvPr/>
          </p:nvSpPr>
          <p:spPr bwMode="auto">
            <a:xfrm>
              <a:off x="123" y="117"/>
              <a:ext cx="5534" cy="3970"/>
            </a:xfrm>
            <a:prstGeom prst="rect">
              <a:avLst/>
            </a:prstGeom>
            <a:solidFill>
              <a:schemeClr val="tx1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endParaRPr lang="en-US">
                <a:solidFill>
                  <a:srgbClr val="FFFFFF"/>
                </a:solidFill>
                <a:latin typeface="Century Schoolbook" pitchFamily="18" charset="0"/>
              </a:endParaRPr>
            </a:p>
          </p:txBody>
        </p:sp>
      </p:grpSp>
      <p:pic>
        <p:nvPicPr>
          <p:cNvPr id="29762" name="Picture 66"/>
          <p:cNvPicPr>
            <a:picLocks noChangeAspect="1" noChangeArrowheads="1"/>
          </p:cNvPicPr>
          <p:nvPr/>
        </p:nvPicPr>
        <p:blipFill>
          <a:blip r:embed="rId4" cstate="print"/>
          <a:srcRect l="8855" t="6833" r="16984" b="-3436"/>
          <a:stretch>
            <a:fillRect/>
          </a:stretch>
        </p:blipFill>
        <p:spPr bwMode="auto">
          <a:xfrm>
            <a:off x="5079071" y="864537"/>
            <a:ext cx="3206852" cy="2802021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764" name="Picture 68"/>
          <p:cNvPicPr>
            <a:picLocks noChangeAspect="1" noChangeArrowheads="1"/>
          </p:cNvPicPr>
          <p:nvPr/>
        </p:nvPicPr>
        <p:blipFill>
          <a:blip r:embed="rId5" cstate="print"/>
          <a:srcRect l="8012" t="5682" r="15368"/>
          <a:stretch>
            <a:fillRect/>
          </a:stretch>
        </p:blipFill>
        <p:spPr bwMode="auto">
          <a:xfrm>
            <a:off x="5016041" y="3466402"/>
            <a:ext cx="3313183" cy="2735744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765" name="Picture 69"/>
          <p:cNvPicPr>
            <a:picLocks noChangeAspect="1" noChangeArrowheads="1"/>
          </p:cNvPicPr>
          <p:nvPr/>
        </p:nvPicPr>
        <p:blipFill>
          <a:blip r:embed="rId6" cstate="print"/>
          <a:srcRect l="9388" t="4888" r="16226"/>
          <a:stretch>
            <a:fillRect/>
          </a:stretch>
        </p:blipFill>
        <p:spPr bwMode="auto">
          <a:xfrm>
            <a:off x="1422858" y="789718"/>
            <a:ext cx="3205942" cy="2749607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9766" name="Picture 70"/>
          <p:cNvPicPr>
            <a:picLocks noChangeAspect="1" noChangeArrowheads="1"/>
          </p:cNvPicPr>
          <p:nvPr/>
        </p:nvPicPr>
        <p:blipFill>
          <a:blip r:embed="rId7" cstate="print"/>
          <a:srcRect l="9867" t="7084" r="17416"/>
          <a:stretch>
            <a:fillRect/>
          </a:stretch>
        </p:blipFill>
        <p:spPr bwMode="auto">
          <a:xfrm>
            <a:off x="1422862" y="3499650"/>
            <a:ext cx="3144411" cy="2695078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352403" y="404839"/>
            <a:ext cx="1517338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Flat terrain </a:t>
            </a:r>
          </a:p>
          <a:p>
            <a:pPr algn="ctr" eaLnBrk="0" hangingPunct="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(100 stations)</a:t>
            </a: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6002619" y="404839"/>
            <a:ext cx="1593321" cy="5232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Hilly terrain </a:t>
            </a:r>
          </a:p>
          <a:p>
            <a:pPr algn="ctr" eaLnBrk="0" hangingPunct="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(40 stations)</a:t>
            </a:r>
            <a:endParaRPr lang="en-US" sz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3147887" y="2643750"/>
            <a:ext cx="1300804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RMSE:  2.2 (10%)</a:t>
            </a:r>
          </a:p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: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       0.96	 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3147887" y="5298280"/>
            <a:ext cx="132481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RMSE:  1.3 (7%)</a:t>
            </a:r>
          </a:p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: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       0.97	 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6807102" y="2671459"/>
            <a:ext cx="132481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RMSE:  2.5 (15%)</a:t>
            </a:r>
          </a:p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: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       0.92	 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7" name="Text Box 12"/>
          <p:cNvSpPr txBox="1">
            <a:spLocks noChangeArrowheads="1"/>
          </p:cNvSpPr>
          <p:nvPr/>
        </p:nvSpPr>
        <p:spPr bwMode="auto">
          <a:xfrm>
            <a:off x="6787590" y="5315521"/>
            <a:ext cx="132481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RMSE:  2.0 (12%)</a:t>
            </a:r>
          </a:p>
          <a:p>
            <a:pPr eaLnBrk="0" hangingPunct="0"/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R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2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:</a:t>
            </a:r>
            <a:r>
              <a:rPr lang="en-US" sz="1200" b="1" baseline="30000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latin typeface="Arial Narrow" pitchFamily="34" charset="0"/>
                <a:cs typeface="Arial" pitchFamily="34" charset="0"/>
              </a:rPr>
              <a:t>        0.94	 </a:t>
            </a:r>
            <a:endParaRPr lang="en-US" sz="1200" b="1" dirty="0">
              <a:solidFill>
                <a:srgbClr val="000000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1022611" y="1720151"/>
            <a:ext cx="430887" cy="65530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vert270"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Daily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1022611" y="4153261"/>
            <a:ext cx="430887" cy="98392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vert="vert270" wrap="none">
            <a:spAutoFit/>
          </a:bodyPr>
          <a:lstStyle/>
          <a:p>
            <a:pPr eaLnBrk="0" hangingPunct="0"/>
            <a:r>
              <a:rPr lang="en-US" sz="1600" dirty="0" smtClean="0">
                <a:solidFill>
                  <a:srgbClr val="000000"/>
                </a:solidFill>
                <a:latin typeface="Arial Black" pitchFamily="34" charset="0"/>
              </a:rPr>
              <a:t>Monthly</a:t>
            </a:r>
          </a:p>
        </p:txBody>
      </p:sp>
    </p:spTree>
    <p:extLst>
      <p:ext uri="{BB962C8B-B14F-4D97-AF65-F5344CB8AC3E}">
        <p14:creationId xmlns:p14="http://schemas.microsoft.com/office/powerpoint/2010/main" val="287880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>
                <a:solidFill>
                  <a:srgbClr val="FFFFFF"/>
                </a:solidFill>
              </a:rPr>
              <a:t>© Crown copyright   Met Office</a:t>
            </a:r>
          </a:p>
        </p:txBody>
      </p:sp>
      <p:sp>
        <p:nvSpPr>
          <p:cNvPr id="1699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7650" y="3581400"/>
            <a:ext cx="9493250" cy="2019300"/>
          </a:xfrm>
        </p:spPr>
        <p:txBody>
          <a:bodyPr/>
          <a:lstStyle/>
          <a:p>
            <a:r>
              <a:rPr lang="en-GB"/>
              <a:t>Assessment of Met Office forecasting models with SEVIRI LSTs</a:t>
            </a:r>
            <a:endParaRPr lang="en-US"/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LSA SAF workshop</a:t>
            </a:r>
          </a:p>
        </p:txBody>
      </p:sp>
      <p:sp>
        <p:nvSpPr>
          <p:cNvPr id="169990" name="Rectangle 6"/>
          <p:cNvSpPr>
            <a:spLocks noChangeArrowheads="1"/>
          </p:cNvSpPr>
          <p:nvPr/>
        </p:nvSpPr>
        <p:spPr bwMode="auto">
          <a:xfrm>
            <a:off x="350840" y="6021409"/>
            <a:ext cx="8554244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lnSpc>
                <a:spcPct val="90000"/>
              </a:lnSpc>
              <a:spcBef>
                <a:spcPct val="30000"/>
              </a:spcBef>
              <a:spcAft>
                <a:spcPct val="35000"/>
              </a:spcAft>
            </a:pPr>
            <a:r>
              <a:rPr lang="en-US" sz="1200" smtClean="0">
                <a:solidFill>
                  <a:srgbClr val="FFFFFF"/>
                </a:solidFill>
                <a:latin typeface="Arial" pitchFamily="34" charset="0"/>
              </a:rPr>
              <a:t>J. M. Edwards, Toulouse, 16</a:t>
            </a:r>
            <a:r>
              <a:rPr lang="en-US" sz="1200" baseline="30000" smtClean="0">
                <a:solidFill>
                  <a:srgbClr val="FFFFFF"/>
                </a:solidFill>
                <a:latin typeface="Arial" pitchFamily="34" charset="0"/>
              </a:rPr>
              <a:t>th</a:t>
            </a:r>
            <a:r>
              <a:rPr lang="en-US" sz="1200" smtClean="0">
                <a:solidFill>
                  <a:srgbClr val="FFFFFF"/>
                </a:solidFill>
                <a:latin typeface="Arial" pitchFamily="34" charset="0"/>
              </a:rPr>
              <a:t> November</a:t>
            </a:r>
          </a:p>
        </p:txBody>
      </p:sp>
    </p:spTree>
    <p:extLst>
      <p:ext uri="{BB962C8B-B14F-4D97-AF65-F5344CB8AC3E}">
        <p14:creationId xmlns:p14="http://schemas.microsoft.com/office/powerpoint/2010/main" val="796882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Motivation</a:t>
            </a:r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16100" y="1371600"/>
            <a:ext cx="7512050" cy="4751388"/>
          </a:xfrm>
        </p:spPr>
        <p:txBody>
          <a:bodyPr/>
          <a:lstStyle/>
          <a:p>
            <a:r>
              <a:rPr lang="en-GB"/>
              <a:t>Near-surface air temperatures (1.5/2 m) are an important output from NWP models and are assimilated.</a:t>
            </a:r>
          </a:p>
          <a:p>
            <a:r>
              <a:rPr lang="en-GB"/>
              <a:t>LST is more closely linked to the surface flux budget, but can differ substantially from T1.5m</a:t>
            </a:r>
          </a:p>
          <a:p>
            <a:r>
              <a:rPr lang="en-GB"/>
              <a:t>SEVIRI data offer good temporal resolution and more homogeneous spatial coverage under clear skies</a:t>
            </a:r>
          </a:p>
          <a:p>
            <a:r>
              <a:rPr lang="en-GB" i="1"/>
              <a:t>Can comparison with retrieved LSTs help to improve the representation of near-surface behaviour in the model?</a:t>
            </a:r>
          </a:p>
          <a:p>
            <a:pPr>
              <a:buFontTx/>
              <a:buNone/>
            </a:pPr>
            <a:endParaRPr lang="en-GB" i="1"/>
          </a:p>
        </p:txBody>
      </p:sp>
    </p:spTree>
    <p:extLst>
      <p:ext uri="{BB962C8B-B14F-4D97-AF65-F5344CB8AC3E}">
        <p14:creationId xmlns:p14="http://schemas.microsoft.com/office/powerpoint/2010/main" val="34545276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Forecasting Models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GB"/>
              <a:t>Global Model:</a:t>
            </a:r>
          </a:p>
          <a:p>
            <a:pPr lvl="1"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Run to T+120</a:t>
            </a:r>
          </a:p>
          <a:p>
            <a:pPr lvl="1"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Horizontal resolution 40 km (recently  25 km)</a:t>
            </a:r>
          </a:p>
          <a:p>
            <a:pPr lvl="1"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Vertical resolution: L38 (recently  L70)</a:t>
            </a:r>
          </a:p>
          <a:p>
            <a:pPr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North-Atlantic European Model (NAE)</a:t>
            </a:r>
          </a:p>
          <a:p>
            <a:pPr lvl="1"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Resolution 12 km</a:t>
            </a:r>
          </a:p>
          <a:p>
            <a:pPr lvl="1"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Run to T+48</a:t>
            </a:r>
          </a:p>
          <a:p>
            <a:pPr lvl="1"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Covers whole of Europe and much of north Atlantic</a:t>
            </a:r>
          </a:p>
          <a:p>
            <a:pPr lvl="1">
              <a:lnSpc>
                <a:spcPct val="80000"/>
              </a:lnSpc>
            </a:pPr>
            <a:r>
              <a:rPr lang="en-GB">
                <a:sym typeface="Wingdings" pitchFamily="2" charset="2"/>
              </a:rPr>
              <a:t>(To be superseded by higher resolution global model in next few years)</a:t>
            </a:r>
          </a:p>
          <a:p>
            <a:pPr lvl="1">
              <a:lnSpc>
                <a:spcPct val="80000"/>
              </a:lnSpc>
            </a:pPr>
            <a:endParaRPr lang="en-GB">
              <a:sym typeface="Wingdings" pitchFamily="2" charset="2"/>
            </a:endParaRPr>
          </a:p>
          <a:p>
            <a:pPr>
              <a:lnSpc>
                <a:spcPct val="80000"/>
              </a:lnSpc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98239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197636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/>
              <a:t>22</a:t>
            </a:r>
            <a:r>
              <a:rPr lang="en-GB" baseline="30000"/>
              <a:t>nd</a:t>
            </a:r>
            <a:r>
              <a:rPr lang="en-GB"/>
              <a:t> July 2008: </a:t>
            </a:r>
            <a:r>
              <a:rPr lang="en-GB" sz="2400"/>
              <a:t>00, 06, 09, 12 UTC</a:t>
            </a:r>
          </a:p>
        </p:txBody>
      </p:sp>
      <p:pic>
        <p:nvPicPr>
          <p:cNvPr id="197641" name="Picture 9" descr="d_LST_NAE_200807220000Tp00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5871" y="990600"/>
            <a:ext cx="2230570" cy="283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7643" name="Picture 11" descr="d_LST_NAE_200807220600Tp00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9251" y="990600"/>
            <a:ext cx="2221971" cy="2819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7644" name="Picture 12" descr="d_LST_NAE_200807220900Tp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990600"/>
            <a:ext cx="22202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5" name="Picture 13" descr="d_LST_NAE_200807221200Tp0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968" y="990600"/>
            <a:ext cx="2220251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6" name="Picture 14" descr="d_ScT_NAE_200807220000Tp00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2752" y="3962400"/>
            <a:ext cx="2161779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7647" name="Picture 15" descr="d_ScT_NAE_200807220600Tp00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9252" y="3962400"/>
            <a:ext cx="2161779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7648" name="Picture 16" descr="d_ScT_NAE_200807220900Tp00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886200"/>
            <a:ext cx="22202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9" name="Picture 17" descr="d_ScT_NAE_200807221200Tp0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50" y="3886200"/>
            <a:ext cx="2220252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67431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Layout</a:t>
            </a:r>
            <a:endParaRPr lang="en-GB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/>
              <a:t>Overview of the LSA SAF: now</a:t>
            </a:r>
          </a:p>
          <a:p>
            <a:pPr lvl="0"/>
            <a:r>
              <a:rPr lang="en-GB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Applications</a:t>
            </a:r>
          </a:p>
          <a:p>
            <a:pPr lvl="0"/>
            <a:r>
              <a:rPr lang="en-GB" dirty="0">
                <a:solidFill>
                  <a:schemeClr val="bg2">
                    <a:lumMod val="40000"/>
                    <a:lumOff val="60000"/>
                  </a:schemeClr>
                </a:solidFill>
              </a:rPr>
              <a:t>User needs</a:t>
            </a:r>
          </a:p>
          <a:p>
            <a:pPr lvl="0"/>
            <a:r>
              <a:rPr lang="en-GB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Overview of the LSA SAF: future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94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1709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/>
              <a:t>22</a:t>
            </a:r>
            <a:r>
              <a:rPr lang="en-GB" baseline="30000"/>
              <a:t>nd</a:t>
            </a:r>
            <a:r>
              <a:rPr lang="en-GB"/>
              <a:t> July: </a:t>
            </a:r>
            <a:r>
              <a:rPr lang="el-GR">
                <a:cs typeface="Arial" pitchFamily="34" charset="0"/>
              </a:rPr>
              <a:t>Δ</a:t>
            </a:r>
            <a:r>
              <a:rPr lang="en-GB"/>
              <a:t>LST</a:t>
            </a:r>
          </a:p>
        </p:txBody>
      </p:sp>
      <p:pic>
        <p:nvPicPr>
          <p:cNvPr id="217096" name="Picture 8" descr="delta_LST_NAE_200807220000Dh006_FC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0259" y="1773238"/>
            <a:ext cx="2490258" cy="229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098" name="Picture 10" descr="delta_LST_NAE_200807220000Dh006_RE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8833" y="1773238"/>
            <a:ext cx="2490258" cy="229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100" name="Picture 12" descr="delta_LST_NAE_200807220600Dh006_RET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7114" y="4224345"/>
            <a:ext cx="2491978" cy="2300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7102" name="Picture 14" descr="delta_LST_NAE_200807220600Dh006_F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8539" y="4224345"/>
            <a:ext cx="2491978" cy="2300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7103" name="Text Box 15"/>
          <p:cNvSpPr txBox="1">
            <a:spLocks noChangeArrowheads="1"/>
          </p:cNvSpPr>
          <p:nvPr/>
        </p:nvSpPr>
        <p:spPr bwMode="auto">
          <a:xfrm>
            <a:off x="3302005" y="1219207"/>
            <a:ext cx="817853" cy="4062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GB" smtClean="0">
                <a:solidFill>
                  <a:srgbClr val="000000"/>
                </a:solidFill>
                <a:latin typeface="Arial" pitchFamily="34" charset="0"/>
              </a:rPr>
              <a:t>NAE</a:t>
            </a:r>
          </a:p>
        </p:txBody>
      </p:sp>
      <p:sp>
        <p:nvSpPr>
          <p:cNvPr id="217104" name="Text Box 16"/>
          <p:cNvSpPr txBox="1">
            <a:spLocks noChangeArrowheads="1"/>
          </p:cNvSpPr>
          <p:nvPr/>
        </p:nvSpPr>
        <p:spPr bwMode="auto">
          <a:xfrm>
            <a:off x="412755" y="4876807"/>
            <a:ext cx="1691489" cy="4062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GB" smtClean="0">
                <a:solidFill>
                  <a:srgbClr val="000000"/>
                </a:solidFill>
                <a:latin typeface="Arial" pitchFamily="34" charset="0"/>
              </a:rPr>
              <a:t>12-06 UTC</a:t>
            </a:r>
          </a:p>
        </p:txBody>
      </p:sp>
      <p:sp>
        <p:nvSpPr>
          <p:cNvPr id="217105" name="Text Box 17"/>
          <p:cNvSpPr txBox="1">
            <a:spLocks noChangeArrowheads="1"/>
          </p:cNvSpPr>
          <p:nvPr/>
        </p:nvSpPr>
        <p:spPr bwMode="auto">
          <a:xfrm>
            <a:off x="412755" y="2667007"/>
            <a:ext cx="1691489" cy="4062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GB" smtClean="0">
                <a:solidFill>
                  <a:srgbClr val="000000"/>
                </a:solidFill>
                <a:latin typeface="Arial" pitchFamily="34" charset="0"/>
              </a:rPr>
              <a:t>06-00 UTC</a:t>
            </a:r>
          </a:p>
        </p:txBody>
      </p:sp>
      <p:sp>
        <p:nvSpPr>
          <p:cNvPr id="217106" name="Text Box 18"/>
          <p:cNvSpPr txBox="1">
            <a:spLocks noChangeArrowheads="1"/>
          </p:cNvSpPr>
          <p:nvPr/>
        </p:nvSpPr>
        <p:spPr bwMode="auto">
          <a:xfrm>
            <a:off x="7016754" y="1143007"/>
            <a:ext cx="1192955" cy="40626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</a:pPr>
            <a:r>
              <a:rPr lang="en-GB" smtClean="0">
                <a:solidFill>
                  <a:srgbClr val="000000"/>
                </a:solidFill>
                <a:latin typeface="Arial" pitchFamily="34" charset="0"/>
              </a:rPr>
              <a:t>SEVIRI</a:t>
            </a:r>
          </a:p>
        </p:txBody>
      </p:sp>
    </p:spTree>
    <p:extLst>
      <p:ext uri="{BB962C8B-B14F-4D97-AF65-F5344CB8AC3E}">
        <p14:creationId xmlns:p14="http://schemas.microsoft.com/office/powerpoint/2010/main" val="32861983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22</a:t>
            </a:r>
            <a:r>
              <a:rPr lang="en-GB" baseline="30000"/>
              <a:t>nd</a:t>
            </a:r>
            <a:r>
              <a:rPr lang="en-GB"/>
              <a:t> July 2008: Summary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Model’s LST slightly warmer than SEVIRI’s at night, but SEVIRI believed to have a slight cold bias (Trigo et al. 2008)</a:t>
            </a:r>
          </a:p>
          <a:p>
            <a:r>
              <a:rPr lang="en-GB"/>
              <a:t>Model’s LST significantly cooler than SEVIRI’s at noon – SEVIRI believed to have warm bias during the day, but model’s bias is rather larger than this</a:t>
            </a:r>
          </a:p>
          <a:p>
            <a:r>
              <a:rPr lang="en-GB"/>
              <a:t>Errors in T1.5m much smaller than those in LST</a:t>
            </a:r>
          </a:p>
          <a:p>
            <a:r>
              <a:rPr lang="en-GB"/>
              <a:t>Similar behaviour on other days in summer</a:t>
            </a:r>
          </a:p>
        </p:txBody>
      </p:sp>
    </p:spTree>
    <p:extLst>
      <p:ext uri="{BB962C8B-B14F-4D97-AF65-F5344CB8AC3E}">
        <p14:creationId xmlns:p14="http://schemas.microsoft.com/office/powerpoint/2010/main" val="126160233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2221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/>
              <a:t>17</a:t>
            </a:r>
            <a:r>
              <a:rPr lang="en-GB" baseline="30000"/>
              <a:t>th</a:t>
            </a:r>
            <a:r>
              <a:rPr lang="en-GB"/>
              <a:t> February 2008: </a:t>
            </a:r>
            <a:r>
              <a:rPr lang="en-GB" sz="2800"/>
              <a:t>12, 16, and 17 UTC</a:t>
            </a:r>
          </a:p>
        </p:txBody>
      </p:sp>
      <p:sp>
        <p:nvSpPr>
          <p:cNvPr id="222216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endParaRPr lang="en-US" sz="1800"/>
          </a:p>
        </p:txBody>
      </p:sp>
      <p:pic>
        <p:nvPicPr>
          <p:cNvPr id="222217" name="Picture 9" descr="d_LST_NAE_200802171200Tp01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" y="1447800"/>
            <a:ext cx="3317479" cy="229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8" name="Picture 10" descr="d_LST_NAE_200802171600Tp01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02002" y="1447800"/>
            <a:ext cx="3317479" cy="229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19" name="Picture 11" descr="d_LST_NAE_200802171700Tp0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1447800"/>
            <a:ext cx="33020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20" name="Picture 12" descr="d_ScT_NAE_200802171200Tp01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" y="3886200"/>
            <a:ext cx="3320918" cy="2300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2221" name="Picture 13" descr="d_ScT_NAE_200802171600Tp0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3886200"/>
            <a:ext cx="33020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2222" name="Picture 14" descr="d_ScT_NAE_200802171700Tp0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886200"/>
            <a:ext cx="3302000" cy="2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3086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>
                <a:solidFill>
                  <a:srgbClr val="000000"/>
                </a:solidFill>
              </a:rPr>
              <a:t>© Crown copyright   Met Office</a:t>
            </a:r>
            <a:endParaRPr lang="en-GB" sz="1400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17</a:t>
            </a:r>
            <a:r>
              <a:rPr lang="en-GB" baseline="30000"/>
              <a:t>th</a:t>
            </a:r>
            <a:r>
              <a:rPr lang="en-GB"/>
              <a:t> February 2008: Summary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weather system was associated with very light winds and clear skies</a:t>
            </a:r>
          </a:p>
          <a:p>
            <a:r>
              <a:rPr lang="en-GB"/>
              <a:t>Comparison with SEVIRI suggests timing errors in the cooling of the surface through the evening transition in model – initially too slow then too fast</a:t>
            </a:r>
          </a:p>
          <a:p>
            <a:r>
              <a:rPr lang="en-GB"/>
              <a:t>Errors in T1.5m larger in magnitude late in afternoon – evidence that model underestimates difference between air and surface temperature – decoupling of the surface. </a:t>
            </a:r>
          </a:p>
        </p:txBody>
      </p:sp>
    </p:spTree>
    <p:extLst>
      <p:ext uri="{BB962C8B-B14F-4D97-AF65-F5344CB8AC3E}">
        <p14:creationId xmlns:p14="http://schemas.microsoft.com/office/powerpoint/2010/main" val="34099585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0" y="0"/>
            <a:ext cx="9906000" cy="181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 anchor="b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defTabSz="449263">
              <a:lnSpc>
                <a:spcPct val="81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4000" b="1" smtClean="0">
                <a:solidFill>
                  <a:srgbClr val="000080"/>
                </a:solidFill>
                <a:latin typeface="Arial" pitchFamily="34" charset="0"/>
              </a:rPr>
              <a:t>Assimilation of LandSAF albedo product in a limited area NWP model  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2120" y="2997200"/>
            <a:ext cx="9243880" cy="345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160" tIns="46080" rIns="92160" bIns="460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defTabSz="449263">
              <a:lnSpc>
                <a:spcPct val="101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u="sng" smtClean="0">
                <a:solidFill>
                  <a:srgbClr val="009999"/>
                </a:solidFill>
                <a:latin typeface="Arial" pitchFamily="34" charset="0"/>
              </a:rPr>
              <a:t>Jure Cedilnik     </a:t>
            </a: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smtClean="0">
                <a:solidFill>
                  <a:srgbClr val="009999"/>
                </a:solidFill>
                <a:latin typeface="Arial" pitchFamily="34" charset="0"/>
              </a:rPr>
              <a:t>Environmental Agency of Slovenia / RC-LACE</a:t>
            </a: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l-SI" sz="1600" smtClean="0">
              <a:solidFill>
                <a:srgbClr val="009999"/>
              </a:solidFill>
              <a:latin typeface="Arial" pitchFamily="34" charset="0"/>
            </a:endParaRP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l-SI" sz="1600" smtClean="0">
              <a:solidFill>
                <a:srgbClr val="009999"/>
              </a:solidFill>
              <a:latin typeface="Arial" pitchFamily="34" charset="0"/>
            </a:endParaRP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l-SI" sz="1600" smtClean="0">
              <a:solidFill>
                <a:srgbClr val="009999"/>
              </a:solidFill>
              <a:latin typeface="Arial" pitchFamily="34" charset="0"/>
            </a:endParaRP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9999"/>
                </a:solidFill>
                <a:latin typeface="Arial" pitchFamily="34" charset="0"/>
              </a:rPr>
              <a:t>Dominique Carrer </a:t>
            </a:r>
            <a:endParaRPr lang="sl-SI" smtClean="0">
              <a:solidFill>
                <a:srgbClr val="009999"/>
              </a:solidFill>
              <a:latin typeface="Arial" pitchFamily="34" charset="0"/>
            </a:endParaRP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9999"/>
                </a:solidFill>
                <a:latin typeface="Arial" pitchFamily="34" charset="0"/>
              </a:rPr>
              <a:t>Jean-François Mahfouf </a:t>
            </a:r>
            <a:endParaRPr lang="sl-SI" smtClean="0">
              <a:solidFill>
                <a:srgbClr val="009999"/>
              </a:solidFill>
              <a:latin typeface="Arial" pitchFamily="34" charset="0"/>
            </a:endParaRP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mtClean="0">
                <a:solidFill>
                  <a:srgbClr val="009999"/>
                </a:solidFill>
                <a:latin typeface="Arial" pitchFamily="34" charset="0"/>
              </a:rPr>
              <a:t>Jean-Louis Roujean</a:t>
            </a:r>
          </a:p>
          <a:p>
            <a:pPr algn="r" defTabSz="449263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sz="1600" smtClean="0">
                <a:solidFill>
                  <a:srgbClr val="009999"/>
                </a:solidFill>
                <a:latin typeface="Arial" pitchFamily="34" charset="0"/>
              </a:rPr>
              <a:t>Météo France</a:t>
            </a:r>
            <a:r>
              <a:rPr lang="sl-SI" sz="2000" smtClean="0">
                <a:solidFill>
                  <a:srgbClr val="009999"/>
                </a:solidFill>
                <a:latin typeface="Arial" pitchFamily="34" charset="0"/>
              </a:rPr>
              <a:t> </a:t>
            </a:r>
          </a:p>
          <a:p>
            <a:pPr algn="r" defTabSz="449263">
              <a:lnSpc>
                <a:spcPct val="101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l-SI" sz="2000" smtClean="0">
              <a:solidFill>
                <a:srgbClr val="009999"/>
              </a:solidFill>
              <a:latin typeface="Arial" pitchFamily="34" charset="0"/>
            </a:endParaRPr>
          </a:p>
          <a:p>
            <a:pPr algn="r" defTabSz="449263">
              <a:lnSpc>
                <a:spcPct val="101000"/>
              </a:lnSpc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sl-SI" sz="2000" smtClean="0">
              <a:solidFill>
                <a:srgbClr val="00CC99"/>
              </a:solidFill>
              <a:latin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921" y="3716338"/>
            <a:ext cx="713714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991" y="3716338"/>
            <a:ext cx="1074869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" b="5533"/>
          <a:stretch>
            <a:fillRect/>
          </a:stretch>
        </p:blipFill>
        <p:spPr bwMode="auto">
          <a:xfrm>
            <a:off x="9477773" y="5805495"/>
            <a:ext cx="30784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533" b="553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9775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4" name="Picture 8" descr="20070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596" y="548680"/>
            <a:ext cx="4243388" cy="3101531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82" name="Text Box 26"/>
          <p:cNvSpPr txBox="1">
            <a:spLocks noChangeArrowheads="1"/>
          </p:cNvSpPr>
          <p:nvPr/>
        </p:nvSpPr>
        <p:spPr bwMode="auto">
          <a:xfrm>
            <a:off x="1599408" y="3789363"/>
            <a:ext cx="249541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smtClean="0">
                <a:solidFill>
                  <a:srgbClr val="009999"/>
                </a:solidFill>
                <a:latin typeface="Arial" pitchFamily="34" charset="0"/>
              </a:rPr>
              <a:t>forecast time -&gt;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4339" y="3"/>
            <a:ext cx="9283435" cy="620713"/>
          </a:xfrm>
        </p:spPr>
        <p:txBody>
          <a:bodyPr/>
          <a:lstStyle/>
          <a:p>
            <a:r>
              <a:rPr lang="sl-SI"/>
              <a:t>Scores for 2m temperature (I)</a:t>
            </a:r>
          </a:p>
        </p:txBody>
      </p:sp>
      <p:sp>
        <p:nvSpPr>
          <p:cNvPr id="70666" name="Text Box 10"/>
          <p:cNvSpPr txBox="1">
            <a:spLocks noChangeArrowheads="1"/>
          </p:cNvSpPr>
          <p:nvPr/>
        </p:nvSpPr>
        <p:spPr bwMode="auto">
          <a:xfrm>
            <a:off x="1676798" y="476253"/>
            <a:ext cx="124684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March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>
            <a:off x="2378472" y="1052513"/>
            <a:ext cx="858176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b="1" smtClean="0">
                <a:solidFill>
                  <a:srgbClr val="000000"/>
                </a:solidFill>
                <a:latin typeface="Arial" pitchFamily="34" charset="0"/>
              </a:rPr>
              <a:t>RMSE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>
            <a:off x="3549651" y="2852738"/>
            <a:ext cx="85817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b="1" smtClean="0">
                <a:solidFill>
                  <a:srgbClr val="000000"/>
                </a:solidFill>
                <a:latin typeface="Arial" pitchFamily="34" charset="0"/>
              </a:rPr>
              <a:t>bias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>
            <a:off x="271729" y="2349500"/>
            <a:ext cx="475866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b="1" dirty="0" smtClean="0">
                <a:solidFill>
                  <a:srgbClr val="3333CC"/>
                </a:solidFill>
                <a:latin typeface="Arial" pitchFamily="34" charset="0"/>
              </a:rPr>
              <a:t>Blue = LandSAF albedo  assimilation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>
            <a:off x="271729" y="2708275"/>
            <a:ext cx="475866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b="1" smtClean="0">
                <a:solidFill>
                  <a:srgbClr val="FF0000"/>
                </a:solidFill>
                <a:latin typeface="Arial" pitchFamily="34" charset="0"/>
              </a:rPr>
              <a:t>Red = reference</a:t>
            </a:r>
          </a:p>
        </p:txBody>
      </p:sp>
      <p:pic>
        <p:nvPicPr>
          <p:cNvPr id="70671" name="Picture 15" descr="2007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3445" y="548680"/>
            <a:ext cx="4576059" cy="308619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6591962" y="476253"/>
            <a:ext cx="85817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June</a:t>
            </a:r>
          </a:p>
        </p:txBody>
      </p:sp>
      <p:pic>
        <p:nvPicPr>
          <p:cNvPr id="70679" name="Picture 23" descr="2007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00" y="3429002"/>
            <a:ext cx="4243388" cy="31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81" name="Text Box 25"/>
          <p:cNvSpPr txBox="1">
            <a:spLocks noChangeArrowheads="1"/>
          </p:cNvSpPr>
          <p:nvPr/>
        </p:nvSpPr>
        <p:spPr bwMode="auto">
          <a:xfrm>
            <a:off x="7214527" y="4221166"/>
            <a:ext cx="179374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December</a:t>
            </a:r>
          </a:p>
        </p:txBody>
      </p:sp>
      <p:pic>
        <p:nvPicPr>
          <p:cNvPr id="70674" name="Picture 18" descr="2007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3463930"/>
            <a:ext cx="4243388" cy="310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896012" y="3644903"/>
            <a:ext cx="179374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September</a:t>
            </a:r>
          </a:p>
        </p:txBody>
      </p:sp>
    </p:spTree>
    <p:extLst>
      <p:ext uri="{BB962C8B-B14F-4D97-AF65-F5344CB8AC3E}">
        <p14:creationId xmlns:p14="http://schemas.microsoft.com/office/powerpoint/2010/main" val="402006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93" name="Rectangle 17"/>
          <p:cNvSpPr>
            <a:spLocks noGrp="1" noChangeArrowheads="1"/>
          </p:cNvSpPr>
          <p:nvPr>
            <p:ph type="title"/>
          </p:nvPr>
        </p:nvSpPr>
        <p:spPr>
          <a:xfrm>
            <a:off x="271729" y="3"/>
            <a:ext cx="8024548" cy="1052513"/>
          </a:xfrm>
          <a:ln/>
        </p:spPr>
        <p:txBody>
          <a:bodyPr/>
          <a:lstStyle/>
          <a:p>
            <a:pPr defTabSz="914400"/>
            <a:r>
              <a:rPr lang="sl-SI"/>
              <a:t>Scores for 2m temperature (II)</a:t>
            </a:r>
          </a:p>
        </p:txBody>
      </p:sp>
      <p:pic>
        <p:nvPicPr>
          <p:cNvPr id="101395" name="Picture 19" descr="march+1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837" y="981075"/>
            <a:ext cx="4368271" cy="293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1397" name="Picture 21" descr="march+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93" y="981078"/>
            <a:ext cx="4368271" cy="29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4719110" y="2133600"/>
            <a:ext cx="4758664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b="1" smtClean="0">
                <a:solidFill>
                  <a:srgbClr val="FF0000"/>
                </a:solidFill>
                <a:latin typeface="Arial" pitchFamily="34" charset="0"/>
              </a:rPr>
              <a:t>Red = reference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4641718" y="1773238"/>
            <a:ext cx="4758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600" b="1" smtClean="0">
                <a:solidFill>
                  <a:srgbClr val="3333CC"/>
                </a:solidFill>
                <a:latin typeface="Arial" pitchFamily="34" charset="0"/>
              </a:rPr>
              <a:t>Blue = LandSAF albedo  assimilation</a:t>
            </a:r>
          </a:p>
        </p:txBody>
      </p:sp>
      <p:sp>
        <p:nvSpPr>
          <p:cNvPr id="101399" name="Text Box 23"/>
          <p:cNvSpPr txBox="1">
            <a:spLocks noChangeArrowheads="1"/>
          </p:cNvSpPr>
          <p:nvPr/>
        </p:nvSpPr>
        <p:spPr bwMode="auto">
          <a:xfrm>
            <a:off x="6356350" y="3716341"/>
            <a:ext cx="21050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1200" smtClean="0">
                <a:solidFill>
                  <a:srgbClr val="009999"/>
                </a:solidFill>
                <a:latin typeface="Arial" pitchFamily="34" charset="0"/>
              </a:rPr>
              <a:t>day in March 2007 -&gt;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599406" y="692153"/>
            <a:ext cx="210674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March @+12h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6356350" y="692153"/>
            <a:ext cx="210674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449263"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March @+24h</a:t>
            </a:r>
          </a:p>
        </p:txBody>
      </p:sp>
      <p:pic>
        <p:nvPicPr>
          <p:cNvPr id="101400" name="Picture 24" descr="march+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7" y="3925888"/>
            <a:ext cx="4368271" cy="293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402" name="Text Box 26"/>
          <p:cNvSpPr txBox="1">
            <a:spLocks noChangeArrowheads="1"/>
          </p:cNvSpPr>
          <p:nvPr/>
        </p:nvSpPr>
        <p:spPr bwMode="auto">
          <a:xfrm>
            <a:off x="1988079" y="6165853"/>
            <a:ext cx="210674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March @+36h</a:t>
            </a:r>
          </a:p>
        </p:txBody>
      </p:sp>
      <p:pic>
        <p:nvPicPr>
          <p:cNvPr id="101403" name="Picture 27" descr="march+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893" y="3924300"/>
            <a:ext cx="4368271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405" name="Text Box 29"/>
          <p:cNvSpPr txBox="1">
            <a:spLocks noChangeArrowheads="1"/>
          </p:cNvSpPr>
          <p:nvPr/>
        </p:nvSpPr>
        <p:spPr bwMode="auto">
          <a:xfrm>
            <a:off x="5888568" y="6237291"/>
            <a:ext cx="210674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  <a:lvl2pPr marL="4572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2pPr>
            <a:lvl3pPr marL="9144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3pPr>
            <a:lvl4pPr marL="13716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4pPr>
            <a:lvl5pPr marL="1828800"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sl-SI" sz="2000" b="1" smtClean="0">
                <a:solidFill>
                  <a:srgbClr val="009999"/>
                </a:solidFill>
                <a:latin typeface="Arial" pitchFamily="34" charset="0"/>
              </a:rPr>
              <a:t>March @+48h</a:t>
            </a:r>
          </a:p>
        </p:txBody>
      </p:sp>
    </p:spTree>
    <p:extLst>
      <p:ext uri="{BB962C8B-B14F-4D97-AF65-F5344CB8AC3E}">
        <p14:creationId xmlns:p14="http://schemas.microsoft.com/office/powerpoint/2010/main" val="244589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Layout</a:t>
            </a:r>
            <a:endParaRPr lang="en-GB" dirty="0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Overview of the LSA SAF: now</a:t>
            </a:r>
          </a:p>
          <a:p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Applications</a:t>
            </a:r>
          </a:p>
          <a:p>
            <a:r>
              <a:rPr lang="en-GB" dirty="0"/>
              <a:t>User </a:t>
            </a:r>
            <a:r>
              <a:rPr lang="en-GB" dirty="0" smtClean="0"/>
              <a:t>needs (from the LSA SAF User workshop, Toulouse 2010)</a:t>
            </a:r>
            <a:endParaRPr lang="en-GB" dirty="0"/>
          </a:p>
          <a:p>
            <a:pPr lvl="0"/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Overview of the LSA SAF: future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551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Working group 1: </a:t>
            </a:r>
            <a:r>
              <a:rPr lang="en-GB" i="1" dirty="0"/>
              <a:t>Forest, vegetation &amp; </a:t>
            </a:r>
            <a:r>
              <a:rPr lang="en-GB" i="1" dirty="0" smtClean="0"/>
              <a:t>fires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64" y="1066805"/>
            <a:ext cx="9705528" cy="5491163"/>
          </a:xfrm>
        </p:spPr>
        <p:txBody>
          <a:bodyPr/>
          <a:lstStyle/>
          <a:p>
            <a:r>
              <a:rPr lang="en-GB" i="1" dirty="0" smtClean="0">
                <a:solidFill>
                  <a:srgbClr val="FF0000"/>
                </a:solidFill>
              </a:rPr>
              <a:t>Product accuracy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fine, but there is a </a:t>
            </a:r>
            <a:r>
              <a:rPr lang="en-GB" dirty="0"/>
              <a:t>need for evaluation of consistency over time to assure multi-annual product </a:t>
            </a:r>
            <a:r>
              <a:rPr lang="en-GB" dirty="0" smtClean="0"/>
              <a:t>assessment</a:t>
            </a:r>
          </a:p>
          <a:p>
            <a:r>
              <a:rPr lang="en-GB" i="1" dirty="0">
                <a:solidFill>
                  <a:srgbClr val="FF0000"/>
                </a:solidFill>
              </a:rPr>
              <a:t>Reprocessing</a:t>
            </a:r>
            <a:r>
              <a:rPr lang="en-GB" dirty="0"/>
              <a:t> was highly in demand for virtually every user present, to ensure consistency within time </a:t>
            </a:r>
            <a:r>
              <a:rPr lang="en-GB" dirty="0" smtClean="0"/>
              <a:t>series</a:t>
            </a:r>
          </a:p>
          <a:p>
            <a:r>
              <a:rPr lang="en-GB" i="1" dirty="0">
                <a:solidFill>
                  <a:srgbClr val="FF0000"/>
                </a:solidFill>
              </a:rPr>
              <a:t>Validation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efforts were discussed, and the importance of involving the users in validation </a:t>
            </a:r>
            <a:r>
              <a:rPr lang="en-GB" dirty="0" smtClean="0"/>
              <a:t>activities</a:t>
            </a:r>
          </a:p>
          <a:p>
            <a:r>
              <a:rPr lang="en-GB" i="1" dirty="0" smtClean="0">
                <a:solidFill>
                  <a:srgbClr val="FF0000"/>
                </a:solidFill>
              </a:rPr>
              <a:t>Adequacy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/>
              <a:t>of </a:t>
            </a:r>
            <a:r>
              <a:rPr lang="en-GB" dirty="0" smtClean="0"/>
              <a:t>products: Most </a:t>
            </a:r>
            <a:r>
              <a:rPr lang="en-GB" dirty="0"/>
              <a:t>products </a:t>
            </a:r>
            <a:r>
              <a:rPr lang="en-GB" dirty="0" smtClean="0"/>
              <a:t>fine </a:t>
            </a:r>
            <a:r>
              <a:rPr lang="en-GB" dirty="0"/>
              <a:t>for African users, but </a:t>
            </a:r>
            <a:r>
              <a:rPr lang="en-GB" dirty="0" smtClean="0"/>
              <a:t>there is a need </a:t>
            </a:r>
            <a:r>
              <a:rPr lang="en-GB" dirty="0"/>
              <a:t>for further training to reach operational </a:t>
            </a:r>
            <a:r>
              <a:rPr lang="en-GB" dirty="0" smtClean="0"/>
              <a:t>exploitation</a:t>
            </a:r>
          </a:p>
          <a:p>
            <a:r>
              <a:rPr lang="en-GB" dirty="0" smtClean="0"/>
              <a:t>Importance </a:t>
            </a:r>
            <a:r>
              <a:rPr lang="en-GB" dirty="0"/>
              <a:t>of flexible tools to address questions of </a:t>
            </a:r>
            <a:r>
              <a:rPr lang="en-GB" i="1" dirty="0">
                <a:solidFill>
                  <a:srgbClr val="FF0000"/>
                </a:solidFill>
              </a:rPr>
              <a:t>data format, projection and dissemination</a:t>
            </a:r>
            <a:endParaRPr lang="en-GB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A few new products were suggested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65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Working group 2: </a:t>
            </a:r>
            <a:r>
              <a:rPr lang="en-GB" i="1" dirty="0" smtClean="0"/>
              <a:t>Carbon &amp; water fluxes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64" y="1066805"/>
            <a:ext cx="9705528" cy="5491163"/>
          </a:xfrm>
        </p:spPr>
        <p:txBody>
          <a:bodyPr/>
          <a:lstStyle/>
          <a:p>
            <a:r>
              <a:rPr lang="en-GB" dirty="0" smtClean="0"/>
              <a:t>Improved </a:t>
            </a:r>
            <a:r>
              <a:rPr lang="en-GB" i="1" dirty="0">
                <a:solidFill>
                  <a:srgbClr val="FF0000"/>
                </a:solidFill>
              </a:rPr>
              <a:t>data handling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(area selection, projection, data format, converters needed, time composite</a:t>
            </a:r>
            <a:r>
              <a:rPr lang="en-GB" dirty="0" smtClean="0"/>
              <a:t>)</a:t>
            </a:r>
          </a:p>
          <a:p>
            <a:r>
              <a:rPr lang="en-GB" i="1" dirty="0">
                <a:solidFill>
                  <a:srgbClr val="FF0000"/>
                </a:solidFill>
              </a:rPr>
              <a:t>Closing the surface energy budget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/>
              <a:t>very </a:t>
            </a:r>
            <a:r>
              <a:rPr lang="en-GB" dirty="0"/>
              <a:t>useful for many users. The request to have  </a:t>
            </a:r>
            <a:r>
              <a:rPr lang="en-GB" i="1" dirty="0">
                <a:solidFill>
                  <a:srgbClr val="FF0000"/>
                </a:solidFill>
              </a:rPr>
              <a:t>sensible</a:t>
            </a:r>
            <a:r>
              <a:rPr lang="en-GB" i="1" dirty="0"/>
              <a:t> and </a:t>
            </a:r>
            <a:r>
              <a:rPr lang="en-GB" i="1" dirty="0">
                <a:solidFill>
                  <a:srgbClr val="FF0000"/>
                </a:solidFill>
              </a:rPr>
              <a:t>latent heat fluxes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(and </a:t>
            </a:r>
            <a:r>
              <a:rPr lang="en-GB" i="1" dirty="0">
                <a:solidFill>
                  <a:srgbClr val="FF0000"/>
                </a:solidFill>
              </a:rPr>
              <a:t>ground heat flux</a:t>
            </a:r>
            <a:r>
              <a:rPr lang="en-GB" dirty="0" smtClean="0"/>
              <a:t>)</a:t>
            </a:r>
          </a:p>
          <a:p>
            <a:r>
              <a:rPr lang="en-GB" dirty="0" smtClean="0"/>
              <a:t>Need for surface </a:t>
            </a:r>
            <a:r>
              <a:rPr lang="en-GB" i="1" dirty="0"/>
              <a:t>carbon </a:t>
            </a:r>
            <a:r>
              <a:rPr lang="en-GB" i="1" dirty="0" smtClean="0"/>
              <a:t>fluxes</a:t>
            </a:r>
            <a:r>
              <a:rPr lang="en-GB" dirty="0" smtClean="0"/>
              <a:t> and </a:t>
            </a:r>
            <a:r>
              <a:rPr lang="en-GB" i="1" dirty="0">
                <a:solidFill>
                  <a:srgbClr val="FF0000"/>
                </a:solidFill>
              </a:rPr>
              <a:t>direct and diffuse </a:t>
            </a:r>
            <a:r>
              <a:rPr lang="en-GB" i="1" dirty="0"/>
              <a:t>solar radiation </a:t>
            </a:r>
            <a:r>
              <a:rPr lang="en-GB" i="1" dirty="0" smtClean="0"/>
              <a:t>fluxes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LSA SAF </a:t>
            </a:r>
            <a:r>
              <a:rPr lang="pt-PT" dirty="0" err="1" smtClean="0"/>
              <a:t>in</a:t>
            </a:r>
            <a:r>
              <a:rPr lang="pt-PT" dirty="0" smtClean="0"/>
              <a:t> a </a:t>
            </a:r>
            <a:r>
              <a:rPr lang="pt-PT" dirty="0" err="1" smtClean="0"/>
              <a:t>nutshell</a:t>
            </a:r>
            <a:endParaRPr lang="en-GB" dirty="0" smtClean="0"/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488" y="962173"/>
            <a:ext cx="9212262" cy="5491163"/>
          </a:xfrm>
        </p:spPr>
        <p:txBody>
          <a:bodyPr/>
          <a:lstStyle/>
          <a:p>
            <a:r>
              <a:rPr lang="pt-PT" sz="2000" dirty="0" smtClean="0"/>
              <a:t>EUMETSAT </a:t>
            </a:r>
            <a:r>
              <a:rPr lang="pt-PT" sz="2000" dirty="0" err="1" smtClean="0"/>
              <a:t>Satellite</a:t>
            </a:r>
            <a:r>
              <a:rPr lang="pt-PT" sz="2000" dirty="0" smtClean="0"/>
              <a:t> </a:t>
            </a:r>
            <a:r>
              <a:rPr lang="pt-PT" sz="2000" dirty="0" err="1" smtClean="0"/>
              <a:t>Applications</a:t>
            </a:r>
            <a:r>
              <a:rPr lang="pt-PT" sz="2000" dirty="0" smtClean="0"/>
              <a:t> </a:t>
            </a:r>
            <a:r>
              <a:rPr lang="pt-PT" sz="2000" dirty="0" err="1" smtClean="0"/>
              <a:t>Facility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</a:t>
            </a:r>
            <a:r>
              <a:rPr lang="pt-PT" sz="2000" dirty="0" err="1" smtClean="0"/>
              <a:t>Land</a:t>
            </a:r>
            <a:r>
              <a:rPr lang="pt-PT" sz="2000" dirty="0" smtClean="0"/>
              <a:t> </a:t>
            </a:r>
            <a:r>
              <a:rPr lang="pt-PT" sz="2000" dirty="0" err="1" smtClean="0"/>
              <a:t>Surface</a:t>
            </a:r>
            <a:r>
              <a:rPr lang="pt-PT" sz="2000" dirty="0" smtClean="0"/>
              <a:t> </a:t>
            </a:r>
            <a:r>
              <a:rPr lang="pt-PT" sz="2000" dirty="0" err="1" smtClean="0"/>
              <a:t>Analysis</a:t>
            </a:r>
            <a:r>
              <a:rPr lang="pt-PT" sz="2000" dirty="0" smtClean="0"/>
              <a:t>: </a:t>
            </a:r>
            <a:r>
              <a:rPr lang="pt-PT" sz="2000" dirty="0" err="1" smtClean="0"/>
              <a:t>Dedicated</a:t>
            </a:r>
            <a:r>
              <a:rPr lang="pt-PT" sz="2000" dirty="0" smtClean="0"/>
              <a:t> to </a:t>
            </a:r>
            <a:r>
              <a:rPr lang="pt-PT" sz="2000" dirty="0" err="1" smtClean="0">
                <a:solidFill>
                  <a:srgbClr val="FF0000"/>
                </a:solidFill>
              </a:rPr>
              <a:t>algorithm</a:t>
            </a:r>
            <a:r>
              <a:rPr lang="pt-PT" sz="2000" dirty="0" smtClean="0">
                <a:solidFill>
                  <a:srgbClr val="FF0000"/>
                </a:solidFill>
              </a:rPr>
              <a:t> </a:t>
            </a:r>
            <a:r>
              <a:rPr lang="pt-PT" sz="2000" dirty="0" err="1" smtClean="0">
                <a:solidFill>
                  <a:srgbClr val="FF0000"/>
                </a:solidFill>
              </a:rPr>
              <a:t>development</a:t>
            </a:r>
            <a:r>
              <a:rPr lang="pt-PT" sz="2000" dirty="0" smtClean="0"/>
              <a:t>, </a:t>
            </a:r>
            <a:r>
              <a:rPr lang="pt-PT" sz="2000" dirty="0" err="1" smtClean="0">
                <a:solidFill>
                  <a:srgbClr val="FF0000"/>
                </a:solidFill>
              </a:rPr>
              <a:t>validation</a:t>
            </a:r>
            <a:r>
              <a:rPr lang="pt-PT" sz="2000" dirty="0" smtClean="0"/>
              <a:t>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>
                <a:solidFill>
                  <a:srgbClr val="FF0000"/>
                </a:solidFill>
              </a:rPr>
              <a:t>operational</a:t>
            </a:r>
            <a:r>
              <a:rPr lang="pt-PT" sz="2000" dirty="0" smtClean="0">
                <a:solidFill>
                  <a:srgbClr val="FF0000"/>
                </a:solidFill>
              </a:rPr>
              <a:t> </a:t>
            </a:r>
            <a:r>
              <a:rPr lang="pt-PT" sz="2000" dirty="0" err="1" smtClean="0">
                <a:solidFill>
                  <a:srgbClr val="FF0000"/>
                </a:solidFill>
              </a:rPr>
              <a:t>production</a:t>
            </a:r>
            <a:r>
              <a:rPr lang="pt-PT" sz="2000" dirty="0" smtClean="0">
                <a:solidFill>
                  <a:srgbClr val="FF0000"/>
                </a:solidFill>
              </a:rPr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land</a:t>
            </a:r>
            <a:r>
              <a:rPr lang="pt-PT" sz="2000" dirty="0" smtClean="0"/>
              <a:t> </a:t>
            </a:r>
            <a:r>
              <a:rPr lang="pt-PT" sz="2000" dirty="0" err="1" smtClean="0"/>
              <a:t>surface</a:t>
            </a:r>
            <a:r>
              <a:rPr lang="pt-PT" sz="2000" dirty="0" smtClean="0"/>
              <a:t> </a:t>
            </a:r>
            <a:r>
              <a:rPr lang="pt-PT" sz="2000" dirty="0" err="1" smtClean="0"/>
              <a:t>related</a:t>
            </a:r>
            <a:r>
              <a:rPr lang="pt-PT" sz="2000" dirty="0" smtClean="0"/>
              <a:t> </a:t>
            </a:r>
            <a:r>
              <a:rPr lang="pt-PT" sz="2000" dirty="0" err="1" smtClean="0"/>
              <a:t>products</a:t>
            </a:r>
            <a:r>
              <a:rPr lang="pt-PT" sz="2000" dirty="0" smtClean="0"/>
              <a:t> (</a:t>
            </a:r>
            <a:r>
              <a:rPr lang="pt-PT" sz="2000" dirty="0" err="1" smtClean="0"/>
              <a:t>primarily</a:t>
            </a:r>
            <a:r>
              <a:rPr lang="pt-PT" sz="2000" dirty="0" smtClean="0"/>
              <a:t>) </a:t>
            </a:r>
            <a:r>
              <a:rPr lang="pt-PT" sz="2000" dirty="0" err="1" smtClean="0"/>
              <a:t>based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</a:t>
            </a:r>
            <a:r>
              <a:rPr lang="pt-PT" sz="2000" dirty="0" err="1" smtClean="0"/>
              <a:t>European</a:t>
            </a:r>
            <a:r>
              <a:rPr lang="pt-PT" sz="2000" dirty="0" smtClean="0"/>
              <a:t> </a:t>
            </a:r>
            <a:r>
              <a:rPr lang="pt-PT" sz="2000" dirty="0" err="1" smtClean="0"/>
              <a:t>meteorological</a:t>
            </a:r>
            <a:r>
              <a:rPr lang="pt-PT" sz="2000" dirty="0" smtClean="0"/>
              <a:t> </a:t>
            </a:r>
            <a:r>
              <a:rPr lang="pt-PT" sz="2000" dirty="0" err="1" smtClean="0"/>
              <a:t>satellites</a:t>
            </a:r>
            <a:r>
              <a:rPr lang="pt-PT" sz="2000" dirty="0" smtClean="0"/>
              <a:t> (MSG </a:t>
            </a:r>
            <a:r>
              <a:rPr lang="pt-PT" sz="2000" dirty="0" err="1" smtClean="0"/>
              <a:t>and</a:t>
            </a:r>
            <a:r>
              <a:rPr lang="pt-PT" sz="2000" dirty="0" smtClean="0"/>
              <a:t> METOP)</a:t>
            </a:r>
            <a:endParaRPr lang="en-GB" sz="2000" dirty="0" smtClean="0"/>
          </a:p>
          <a:p>
            <a:r>
              <a:rPr lang="en-GB" sz="2000" dirty="0" smtClean="0"/>
              <a:t>Real time operations (i.e., some products are available every 15 min, ~1 hour after observed) </a:t>
            </a:r>
          </a:p>
          <a:p>
            <a:r>
              <a:rPr lang="en-GB" sz="2000" dirty="0" smtClean="0"/>
              <a:t>Effective use of MSG and EPS data related to:</a:t>
            </a:r>
          </a:p>
          <a:p>
            <a:pPr lvl="1"/>
            <a:r>
              <a:rPr lang="en-GB" sz="1800" dirty="0" smtClean="0"/>
              <a:t>LAND</a:t>
            </a:r>
          </a:p>
          <a:p>
            <a:pPr lvl="1"/>
            <a:r>
              <a:rPr lang="en-GB" sz="1800" dirty="0" smtClean="0"/>
              <a:t>LAND-ATMOSPHERE Interactions</a:t>
            </a:r>
          </a:p>
          <a:p>
            <a:pPr lvl="1"/>
            <a:r>
              <a:rPr lang="en-GB" sz="1800" dirty="0" smtClean="0"/>
              <a:t>BIOSPHERIC Applications</a:t>
            </a:r>
          </a:p>
          <a:p>
            <a:r>
              <a:rPr lang="pt-PT" sz="2000" dirty="0" err="1" smtClean="0"/>
              <a:t>Timely</a:t>
            </a:r>
            <a:r>
              <a:rPr lang="pt-PT" sz="2000" dirty="0" smtClean="0"/>
              <a:t> </a:t>
            </a:r>
            <a:r>
              <a:rPr lang="pt-PT" sz="2000" dirty="0" err="1" smtClean="0"/>
              <a:t>provide</a:t>
            </a:r>
            <a:r>
              <a:rPr lang="pt-PT" sz="2000" dirty="0" smtClean="0"/>
              <a:t>:</a:t>
            </a:r>
          </a:p>
          <a:p>
            <a:pPr lvl="1"/>
            <a:r>
              <a:rPr lang="pt-PT" sz="1800" dirty="0" err="1" smtClean="0"/>
              <a:t>Products</a:t>
            </a:r>
            <a:endParaRPr lang="pt-PT" sz="1800" dirty="0" smtClean="0"/>
          </a:p>
          <a:p>
            <a:pPr lvl="1"/>
            <a:r>
              <a:rPr lang="pt-PT" sz="1800" dirty="0" err="1" smtClean="0"/>
              <a:t>User</a:t>
            </a:r>
            <a:r>
              <a:rPr lang="pt-PT" sz="1800" dirty="0" smtClean="0"/>
              <a:t> </a:t>
            </a:r>
            <a:r>
              <a:rPr lang="pt-PT" sz="1800" dirty="0" err="1" smtClean="0"/>
              <a:t>support</a:t>
            </a:r>
            <a:endParaRPr lang="en-GB" sz="1800" dirty="0" smtClean="0"/>
          </a:p>
          <a:p>
            <a:r>
              <a:rPr lang="en-GB" sz="2000" dirty="0" smtClean="0"/>
              <a:t>Reviewed (~annually) by technical and scientific review panels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GB" dirty="0" smtClean="0"/>
              <a:t>Working group 3: </a:t>
            </a:r>
            <a:r>
              <a:rPr lang="en-GB" i="1" dirty="0" smtClean="0"/>
              <a:t>Surface radiation budget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464" y="1066805"/>
            <a:ext cx="9705528" cy="5491163"/>
          </a:xfrm>
        </p:spPr>
        <p:txBody>
          <a:bodyPr/>
          <a:lstStyle/>
          <a:p>
            <a:r>
              <a:rPr lang="en-US" i="1" dirty="0">
                <a:solidFill>
                  <a:srgbClr val="FF0000"/>
                </a:solidFill>
              </a:rPr>
              <a:t>Emissivity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a useful product for many applications, including NWP. The product should be available (and visible on the </a:t>
            </a:r>
            <a:r>
              <a:rPr lang="en-US" dirty="0" smtClean="0"/>
              <a:t>website)</a:t>
            </a:r>
            <a:endParaRPr lang="en-GB" dirty="0"/>
          </a:p>
          <a:p>
            <a:r>
              <a:rPr lang="en-GB" i="1" dirty="0" smtClean="0">
                <a:solidFill>
                  <a:srgbClr val="FF0000"/>
                </a:solidFill>
              </a:rPr>
              <a:t>Non-directional</a:t>
            </a:r>
            <a:r>
              <a:rPr lang="en-US" i="1" dirty="0" smtClean="0">
                <a:solidFill>
                  <a:srgbClr val="FF0000"/>
                </a:solidFill>
              </a:rPr>
              <a:t> LST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i="1" dirty="0">
                <a:solidFill>
                  <a:srgbClr val="FF0000"/>
                </a:solidFill>
              </a:rPr>
              <a:t>all weather </a:t>
            </a:r>
            <a:r>
              <a:rPr lang="en-US" i="1" dirty="0" smtClean="0">
                <a:solidFill>
                  <a:srgbClr val="FF0000"/>
                </a:solidFill>
              </a:rPr>
              <a:t>LST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would be very useful</a:t>
            </a:r>
          </a:p>
          <a:p>
            <a:r>
              <a:rPr lang="en-US" dirty="0"/>
              <a:t>Albedo MSG </a:t>
            </a:r>
            <a:r>
              <a:rPr lang="en-US" dirty="0" smtClean="0"/>
              <a:t>enthusiastically supported</a:t>
            </a:r>
          </a:p>
          <a:p>
            <a:pPr lvl="0"/>
            <a:r>
              <a:rPr lang="en-US" dirty="0"/>
              <a:t>P</a:t>
            </a:r>
            <a:r>
              <a:rPr lang="en-US" dirty="0" smtClean="0"/>
              <a:t>artition </a:t>
            </a:r>
            <a:r>
              <a:rPr lang="en-US" dirty="0"/>
              <a:t>of </a:t>
            </a:r>
            <a:r>
              <a:rPr lang="en-US" i="1" dirty="0"/>
              <a:t>albedo</a:t>
            </a:r>
            <a:r>
              <a:rPr lang="en-US" dirty="0"/>
              <a:t> into the </a:t>
            </a:r>
            <a:r>
              <a:rPr lang="en-US" i="1" dirty="0"/>
              <a:t>bare soil</a:t>
            </a:r>
            <a:r>
              <a:rPr lang="en-US" dirty="0"/>
              <a:t> and </a:t>
            </a:r>
            <a:r>
              <a:rPr lang="en-US" i="1" dirty="0"/>
              <a:t>vegetated part</a:t>
            </a:r>
            <a:r>
              <a:rPr lang="en-US" dirty="0"/>
              <a:t> of the pixel</a:t>
            </a:r>
            <a:endParaRPr lang="en-GB" dirty="0"/>
          </a:p>
          <a:p>
            <a:pPr lvl="0"/>
            <a:r>
              <a:rPr lang="en-US" dirty="0"/>
              <a:t>Albedo in the </a:t>
            </a:r>
            <a:r>
              <a:rPr lang="en-US" i="1" dirty="0">
                <a:solidFill>
                  <a:srgbClr val="FF0000"/>
                </a:solidFill>
              </a:rPr>
              <a:t>photosynthetic active band</a:t>
            </a:r>
            <a:endParaRPr lang="en-GB" dirty="0">
              <a:solidFill>
                <a:srgbClr val="FF0000"/>
              </a:solidFill>
            </a:endParaRPr>
          </a:p>
          <a:p>
            <a:pPr lvl="0"/>
            <a:r>
              <a:rPr lang="en-US" dirty="0" smtClean="0"/>
              <a:t>Albedo in </a:t>
            </a:r>
            <a:r>
              <a:rPr lang="en-US" dirty="0"/>
              <a:t>the </a:t>
            </a:r>
            <a:r>
              <a:rPr lang="en-US" i="1" dirty="0">
                <a:solidFill>
                  <a:srgbClr val="FF0000"/>
                </a:solidFill>
              </a:rPr>
              <a:t>presence of snow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should be given together with the snow-free (reference) albedo for the same </a:t>
            </a:r>
            <a:r>
              <a:rPr lang="en-US" dirty="0" smtClean="0"/>
              <a:t>pixel (NWP request)</a:t>
            </a:r>
          </a:p>
          <a:p>
            <a:pPr lvl="0"/>
            <a:r>
              <a:rPr lang="en-GB" dirty="0"/>
              <a:t>I</a:t>
            </a:r>
            <a:r>
              <a:rPr lang="en-GB" dirty="0" smtClean="0"/>
              <a:t>nclusion </a:t>
            </a:r>
            <a:r>
              <a:rPr lang="en-GB" dirty="0"/>
              <a:t>of a f</a:t>
            </a:r>
            <a:r>
              <a:rPr lang="en-US" dirty="0" err="1"/>
              <a:t>ull</a:t>
            </a:r>
            <a:r>
              <a:rPr lang="en-US" dirty="0"/>
              <a:t> range of </a:t>
            </a:r>
            <a:r>
              <a:rPr lang="en-US" i="1" dirty="0">
                <a:solidFill>
                  <a:srgbClr val="FF0000"/>
                </a:solidFill>
              </a:rPr>
              <a:t>biomes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and </a:t>
            </a:r>
            <a:r>
              <a:rPr lang="en-US" i="1" dirty="0">
                <a:solidFill>
                  <a:srgbClr val="FF0000"/>
                </a:solidFill>
              </a:rPr>
              <a:t>regimes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in the </a:t>
            </a:r>
            <a:r>
              <a:rPr lang="en-US" i="1" dirty="0">
                <a:solidFill>
                  <a:srgbClr val="FF0000"/>
                </a:solidFill>
              </a:rPr>
              <a:t>validation</a:t>
            </a:r>
            <a:r>
              <a:rPr lang="en-US" dirty="0"/>
              <a:t>, recognizing also the challenges of acquiring in situ </a:t>
            </a:r>
            <a:r>
              <a:rPr lang="en-US" dirty="0" smtClean="0"/>
              <a:t>data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87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Layout</a:t>
            </a:r>
            <a:endParaRPr lang="en-GB" dirty="0"/>
          </a:p>
        </p:txBody>
      </p:sp>
      <p:sp>
        <p:nvSpPr>
          <p:cNvPr id="25703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Overview of the LSA SAF: now</a:t>
            </a:r>
          </a:p>
          <a:p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Applications</a:t>
            </a:r>
          </a:p>
          <a:p>
            <a:r>
              <a:rPr lang="en-GB" dirty="0">
                <a:solidFill>
                  <a:schemeClr val="accent3">
                    <a:lumMod val="85000"/>
                  </a:schemeClr>
                </a:solidFill>
              </a:rPr>
              <a:t>User needs</a:t>
            </a:r>
          </a:p>
          <a:p>
            <a:pPr lvl="0"/>
            <a:r>
              <a:rPr lang="en-GB" dirty="0"/>
              <a:t>Overview of the LSA SAF: </a:t>
            </a:r>
            <a:r>
              <a:rPr lang="en-GB" dirty="0" smtClean="0"/>
              <a:t>future (CDOP-2 and beyond)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40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704528" y="-3268"/>
            <a:ext cx="8280400" cy="900113"/>
          </a:xfrm>
        </p:spPr>
        <p:txBody>
          <a:bodyPr/>
          <a:lstStyle/>
          <a:p>
            <a:r>
              <a:rPr lang="en-GB" dirty="0" smtClean="0"/>
              <a:t>LSA SAF current consortium</a:t>
            </a:r>
            <a:endParaRPr lang="en-GB" dirty="0"/>
          </a:p>
        </p:txBody>
      </p:sp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1423987" y="1689101"/>
            <a:ext cx="8282517" cy="47164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pt-PT" sz="2400" dirty="0"/>
              <a:t>Instituto de Meteorologia (IM), Portugal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 err="1"/>
              <a:t>Meteo</a:t>
            </a:r>
            <a:r>
              <a:rPr lang="en-GB" sz="2400" dirty="0"/>
              <a:t>-France (MF), France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/>
              <a:t>Royal Meteorological Institute (RMI), Belgium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/>
              <a:t>Finnish Meteorological Institute (FMI), Finland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/>
              <a:t>IMK, University of Karlsruhe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/>
              <a:t>IDL, University of Lisbon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GB" sz="2400" dirty="0"/>
              <a:t>UV, University of Valencia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pt-PT" sz="2400" dirty="0"/>
          </a:p>
        </p:txBody>
      </p:sp>
      <p:sp>
        <p:nvSpPr>
          <p:cNvPr id="8195" name="AutoShape 5" descr="IM logo"/>
          <p:cNvSpPr>
            <a:spLocks noChangeAspect="1" noChangeArrowheads="1"/>
          </p:cNvSpPr>
          <p:nvPr/>
        </p:nvSpPr>
        <p:spPr bwMode="auto">
          <a:xfrm>
            <a:off x="4793064" y="3281363"/>
            <a:ext cx="321601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196" name="AutoShape 6" descr="IM logo"/>
          <p:cNvSpPr>
            <a:spLocks noChangeAspect="1" noChangeArrowheads="1"/>
          </p:cNvSpPr>
          <p:nvPr/>
        </p:nvSpPr>
        <p:spPr bwMode="auto">
          <a:xfrm>
            <a:off x="4793064" y="3281363"/>
            <a:ext cx="321601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8197" name="Picture 7" descr="escutco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694" y="4356100"/>
            <a:ext cx="50389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img_saf_im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7853" y="1666875"/>
            <a:ext cx="5451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9" descr="img_saf_kmi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5121" y="2601913"/>
            <a:ext cx="31128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10" descr="img_saf_mf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200" y="2243157"/>
            <a:ext cx="990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1" descr="img_saf_fmi_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2379" y="3035319"/>
            <a:ext cx="502179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2" descr="img_saf_imk_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0652" y="3571875"/>
            <a:ext cx="619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3" name="Picture 13" descr="igidl_1_re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164" y="3967166"/>
            <a:ext cx="431667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19387" y="1050944"/>
            <a:ext cx="4151577" cy="352425"/>
            <a:chOff x="302" y="662"/>
            <a:chExt cx="2414" cy="222"/>
          </a:xfrm>
        </p:grpSpPr>
        <p:grpSp>
          <p:nvGrpSpPr>
            <p:cNvPr id="3" name="Group 15"/>
            <p:cNvGrpSpPr>
              <a:grpSpLocks/>
            </p:cNvGrpSpPr>
            <p:nvPr/>
          </p:nvGrpSpPr>
          <p:grpSpPr bwMode="auto">
            <a:xfrm>
              <a:off x="302" y="662"/>
              <a:ext cx="2028" cy="222"/>
              <a:chOff x="286" y="1070"/>
              <a:chExt cx="2028" cy="222"/>
            </a:xfrm>
          </p:grpSpPr>
          <p:pic>
            <p:nvPicPr>
              <p:cNvPr id="8211" name="Picture 16" descr="portugal-smallfla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86" y="1070"/>
                <a:ext cx="351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12" name="Picture 17" descr="france-smallfla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02" y="1070"/>
                <a:ext cx="351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13" name="Picture 18" descr="germany-smallflag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066" y="1070"/>
                <a:ext cx="384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14" name="Picture 19" descr="finland-smallfla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482" y="1070"/>
                <a:ext cx="416" cy="2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215" name="Picture 20" descr="belgium-smallflag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950" y="1070"/>
                <a:ext cx="364" cy="2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210" name="Picture 21" descr="spain-smallfla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378" y="673"/>
              <a:ext cx="338" cy="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3" name="Group 32"/>
          <p:cNvGrpSpPr/>
          <p:nvPr/>
        </p:nvGrpSpPr>
        <p:grpSpPr>
          <a:xfrm>
            <a:off x="194345" y="-27384"/>
            <a:ext cx="9439936" cy="6568821"/>
            <a:chOff x="194338" y="-27384"/>
            <a:chExt cx="9439936" cy="6568821"/>
          </a:xfrm>
        </p:grpSpPr>
        <p:grpSp>
          <p:nvGrpSpPr>
            <p:cNvPr id="4" name="Group 24"/>
            <p:cNvGrpSpPr>
              <a:grpSpLocks/>
            </p:cNvGrpSpPr>
            <p:nvPr/>
          </p:nvGrpSpPr>
          <p:grpSpPr bwMode="auto">
            <a:xfrm>
              <a:off x="194338" y="3248025"/>
              <a:ext cx="9439936" cy="3293412"/>
              <a:chOff x="179512" y="3248601"/>
              <a:chExt cx="8713663" cy="3292833"/>
            </a:xfrm>
          </p:grpSpPr>
          <p:sp>
            <p:nvSpPr>
              <p:cNvPr id="8207" name="Text Box 23"/>
              <p:cNvSpPr txBox="1">
                <a:spLocks noChangeArrowheads="1"/>
              </p:cNvSpPr>
              <p:nvPr/>
            </p:nvSpPr>
            <p:spPr bwMode="auto">
              <a:xfrm>
                <a:off x="4068763" y="4972050"/>
                <a:ext cx="4824412" cy="156938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2400" b="1" dirty="0">
                    <a:solidFill>
                      <a:srgbClr val="FFFF00"/>
                    </a:solidFill>
                  </a:rPr>
                  <a:t>CDOP-2 new members: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GB" sz="2400" b="1" dirty="0">
                    <a:solidFill>
                      <a:srgbClr val="FFFF00"/>
                    </a:solidFill>
                  </a:rPr>
                  <a:t>KCL (UK)</a:t>
                </a:r>
              </a:p>
              <a:p>
                <a:pPr algn="ctr">
                  <a:spcBef>
                    <a:spcPct val="50000"/>
                  </a:spcBef>
                </a:pPr>
                <a:r>
                  <a:rPr lang="en-GB" sz="2400" b="1" dirty="0">
                    <a:solidFill>
                      <a:srgbClr val="FFFF00"/>
                    </a:solidFill>
                  </a:rPr>
                  <a:t>VITO (Belgium)</a:t>
                </a:r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179512" y="3248601"/>
                <a:ext cx="7992948" cy="0"/>
              </a:xfrm>
              <a:prstGeom prst="line">
                <a:avLst/>
              </a:prstGeom>
              <a:ln w="5715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/>
            <p:cNvGrpSpPr/>
            <p:nvPr/>
          </p:nvGrpSpPr>
          <p:grpSpPr>
            <a:xfrm>
              <a:off x="3944888" y="-27384"/>
              <a:ext cx="1512168" cy="504056"/>
              <a:chOff x="3944888" y="-27384"/>
              <a:chExt cx="1512168" cy="504056"/>
            </a:xfrm>
          </p:grpSpPr>
          <p:cxnSp>
            <p:nvCxnSpPr>
              <p:cNvPr id="24" name="Straight Connector 23"/>
              <p:cNvCxnSpPr/>
              <p:nvPr/>
            </p:nvCxnSpPr>
            <p:spPr bwMode="auto">
              <a:xfrm>
                <a:off x="4040646" y="476672"/>
                <a:ext cx="1296144" cy="0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Rectangle 22"/>
              <p:cNvSpPr>
                <a:spLocks noChangeArrowheads="1"/>
              </p:cNvSpPr>
              <p:nvPr/>
            </p:nvSpPr>
            <p:spPr bwMode="auto">
              <a:xfrm>
                <a:off x="3944888" y="-27384"/>
                <a:ext cx="1512168" cy="36036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lIns="90000" tIns="46800" rIns="90000" bIns="46800" anchor="ctr"/>
              <a:lstStyle/>
              <a:p>
                <a:pPr algn="ctr"/>
                <a:r>
                  <a:rPr lang="en-GB" b="1" dirty="0" smtClean="0">
                    <a:solidFill>
                      <a:srgbClr val="FF0000"/>
                    </a:solidFill>
                    <a:latin typeface="Tahoma" pitchFamily="34" charset="0"/>
                  </a:rPr>
                  <a:t>CDOP-2</a:t>
                </a:r>
                <a:endParaRPr lang="pt-PT" sz="2400" b="1" dirty="0">
                  <a:solidFill>
                    <a:srgbClr val="FF0000"/>
                  </a:solidFill>
                  <a:latin typeface="Tahoma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fi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2413" y="1746250"/>
            <a:ext cx="5582444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30200" y="1524000"/>
            <a:ext cx="1320800" cy="4572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LST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1857375" y="1525588"/>
            <a:ext cx="2682875" cy="4572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</a:t>
            </a:r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LongWave Flux</a:t>
            </a:r>
          </a:p>
        </p:txBody>
      </p:sp>
      <p:sp>
        <p:nvSpPr>
          <p:cNvPr id="10246" name="Oval 10"/>
          <p:cNvSpPr>
            <a:spLocks noChangeArrowheads="1"/>
          </p:cNvSpPr>
          <p:nvPr/>
        </p:nvSpPr>
        <p:spPr bwMode="auto">
          <a:xfrm>
            <a:off x="2870935" y="881114"/>
            <a:ext cx="3613815" cy="649188"/>
          </a:xfrm>
          <a:prstGeom prst="ellipse">
            <a:avLst/>
          </a:prstGeom>
          <a:solidFill>
            <a:srgbClr val="000099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rgbClr val="FFFF00"/>
                </a:solidFill>
                <a:latin typeface="Times New Roman" pitchFamily="18" charset="0"/>
              </a:rPr>
              <a:t>Surface Radiation</a:t>
            </a:r>
          </a:p>
        </p:txBody>
      </p:sp>
      <p:sp>
        <p:nvSpPr>
          <p:cNvPr id="6172" name="Oval 19"/>
          <p:cNvSpPr>
            <a:spLocks noChangeArrowheads="1"/>
          </p:cNvSpPr>
          <p:nvPr/>
        </p:nvSpPr>
        <p:spPr bwMode="auto">
          <a:xfrm>
            <a:off x="3773361" y="2224139"/>
            <a:ext cx="2214814" cy="649188"/>
          </a:xfrm>
          <a:prstGeom prst="ellipse">
            <a:avLst/>
          </a:prstGeom>
          <a:solidFill>
            <a:srgbClr val="000099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solidFill>
                  <a:srgbClr val="FFFF00"/>
                </a:solidFill>
                <a:latin typeface="Times New Roman" pitchFamily="18" charset="0"/>
              </a:rPr>
              <a:t>Vegetation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6428581" y="3114675"/>
            <a:ext cx="3467100" cy="2114550"/>
            <a:chOff x="3240" y="1932"/>
            <a:chExt cx="2016" cy="1332"/>
          </a:xfrm>
        </p:grpSpPr>
        <p:sp>
          <p:nvSpPr>
            <p:cNvPr id="10270" name="Text Box 21"/>
            <p:cNvSpPr txBox="1">
              <a:spLocks noChangeArrowheads="1"/>
            </p:cNvSpPr>
            <p:nvPr/>
          </p:nvSpPr>
          <p:spPr bwMode="auto">
            <a:xfrm>
              <a:off x="3384" y="2304"/>
              <a:ext cx="1728" cy="288"/>
            </a:xfrm>
            <a:prstGeom prst="rect">
              <a:avLst/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  <a:sym typeface="Symbol" pitchFamily="18" charset="2"/>
                </a:rPr>
                <a:t>Fire Detection</a:t>
              </a:r>
              <a:endParaRPr lang="en-GB" sz="2400" b="1">
                <a:latin typeface="Times New Roman" pitchFamily="18" charset="0"/>
              </a:endParaRPr>
            </a:p>
          </p:txBody>
        </p:sp>
        <p:sp>
          <p:nvSpPr>
            <p:cNvPr id="10271" name="Text Box 22"/>
            <p:cNvSpPr txBox="1">
              <a:spLocks noChangeArrowheads="1"/>
            </p:cNvSpPr>
            <p:nvPr/>
          </p:nvSpPr>
          <p:spPr bwMode="auto">
            <a:xfrm>
              <a:off x="3240" y="2640"/>
              <a:ext cx="2016" cy="288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Fire</a:t>
              </a:r>
              <a:r>
                <a:rPr lang="en-GB" sz="2400" b="1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Radiative</a:t>
              </a:r>
              <a:r>
                <a:rPr lang="en-GB" sz="2400" b="1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Power</a:t>
              </a:r>
              <a:endParaRPr lang="en-GB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272" name="Text Box 23"/>
            <p:cNvSpPr txBox="1">
              <a:spLocks noChangeArrowheads="1"/>
            </p:cNvSpPr>
            <p:nvPr/>
          </p:nvSpPr>
          <p:spPr bwMode="auto">
            <a:xfrm>
              <a:off x="3240" y="2976"/>
              <a:ext cx="2016" cy="288"/>
            </a:xfrm>
            <a:prstGeom prst="rect">
              <a:avLst/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  <a:sym typeface="Symbol" pitchFamily="18" charset="2"/>
                </a:rPr>
                <a:t>Fire Risk (Europe)</a:t>
              </a:r>
              <a:endParaRPr lang="en-GB" sz="2400" b="1">
                <a:latin typeface="Times New Roman" pitchFamily="18" charset="0"/>
              </a:endParaRPr>
            </a:p>
          </p:txBody>
        </p:sp>
        <p:sp>
          <p:nvSpPr>
            <p:cNvPr id="10273" name="Oval 24"/>
            <p:cNvSpPr>
              <a:spLocks noChangeArrowheads="1"/>
            </p:cNvSpPr>
            <p:nvPr/>
          </p:nvSpPr>
          <p:spPr bwMode="auto">
            <a:xfrm>
              <a:off x="3618" y="1932"/>
              <a:ext cx="1168" cy="354"/>
            </a:xfrm>
            <a:prstGeom prst="ellipse">
              <a:avLst/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rgbClr val="FFFF00"/>
                  </a:solidFill>
                  <a:latin typeface="Times New Roman" pitchFamily="18" charset="0"/>
                </a:rPr>
                <a:t>Wild fires</a:t>
              </a:r>
            </a:p>
          </p:txBody>
        </p:sp>
      </p:grpSp>
      <p:sp>
        <p:nvSpPr>
          <p:cNvPr id="10251" name="Text Box 33"/>
          <p:cNvSpPr txBox="1">
            <a:spLocks noChangeArrowheads="1"/>
          </p:cNvSpPr>
          <p:nvPr/>
        </p:nvSpPr>
        <p:spPr bwMode="auto">
          <a:xfrm>
            <a:off x="7604919" y="5516582"/>
            <a:ext cx="2263246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spcBef>
                <a:spcPct val="25000"/>
              </a:spcBef>
            </a:pPr>
            <a:r>
              <a:rPr lang="pt-PT" sz="2800" b="1" u="sng"/>
              <a:t>MSG</a:t>
            </a:r>
          </a:p>
          <a:p>
            <a:pPr algn="ctr">
              <a:lnSpc>
                <a:spcPct val="95000"/>
              </a:lnSpc>
              <a:spcBef>
                <a:spcPct val="25000"/>
              </a:spcBef>
            </a:pPr>
            <a:r>
              <a:rPr lang="pt-PT" sz="2800"/>
              <a:t>Metop</a:t>
            </a:r>
          </a:p>
        </p:txBody>
      </p: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3236648" y="2997208"/>
            <a:ext cx="2971800" cy="1655763"/>
            <a:chOff x="2987824" y="3429000"/>
            <a:chExt cx="2743200" cy="1656184"/>
          </a:xfrm>
        </p:grpSpPr>
        <p:sp>
          <p:nvSpPr>
            <p:cNvPr id="10261" name="Text Box 13"/>
            <p:cNvSpPr txBox="1">
              <a:spLocks noChangeArrowheads="1"/>
            </p:cNvSpPr>
            <p:nvPr/>
          </p:nvSpPr>
          <p:spPr bwMode="auto">
            <a:xfrm>
              <a:off x="2987824" y="4123928"/>
              <a:ext cx="2743200" cy="461782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 dirty="0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Evapotranspiration</a:t>
              </a:r>
            </a:p>
          </p:txBody>
        </p:sp>
        <p:sp>
          <p:nvSpPr>
            <p:cNvPr id="10262" name="Text Box 13"/>
            <p:cNvSpPr txBox="1">
              <a:spLocks noChangeArrowheads="1"/>
            </p:cNvSpPr>
            <p:nvPr/>
          </p:nvSpPr>
          <p:spPr bwMode="auto">
            <a:xfrm>
              <a:off x="2987824" y="4623519"/>
              <a:ext cx="2743200" cy="461665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Reference Evap</a:t>
              </a:r>
            </a:p>
          </p:txBody>
        </p:sp>
        <p:sp>
          <p:nvSpPr>
            <p:cNvPr id="10263" name="Oval 24"/>
            <p:cNvSpPr>
              <a:spLocks noChangeArrowheads="1"/>
            </p:cNvSpPr>
            <p:nvPr/>
          </p:nvSpPr>
          <p:spPr bwMode="auto">
            <a:xfrm>
              <a:off x="3491880" y="3429000"/>
              <a:ext cx="2160240" cy="562630"/>
            </a:xfrm>
            <a:prstGeom prst="ellipse">
              <a:avLst/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 dirty="0">
                  <a:solidFill>
                    <a:srgbClr val="FFFF00"/>
                  </a:solidFill>
                  <a:latin typeface="Times New Roman" pitchFamily="18" charset="0"/>
                </a:rPr>
                <a:t>Water </a:t>
              </a:r>
              <a:r>
                <a:rPr lang="en-GB" sz="2000" b="1" dirty="0" err="1">
                  <a:solidFill>
                    <a:srgbClr val="FFFF00"/>
                  </a:solidFill>
                  <a:latin typeface="Times New Roman" pitchFamily="18" charset="0"/>
                </a:rPr>
                <a:t>stres</a:t>
              </a:r>
              <a:endParaRPr lang="en-GB" sz="2000" b="1" dirty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116946" y="2971800"/>
            <a:ext cx="3054350" cy="2833688"/>
            <a:chOff x="107504" y="3429000"/>
            <a:chExt cx="2819400" cy="2833464"/>
          </a:xfrm>
        </p:grpSpPr>
        <p:sp>
          <p:nvSpPr>
            <p:cNvPr id="10256" name="Text Box 16"/>
            <p:cNvSpPr txBox="1">
              <a:spLocks noChangeArrowheads="1"/>
            </p:cNvSpPr>
            <p:nvPr/>
          </p:nvSpPr>
          <p:spPr bwMode="auto">
            <a:xfrm>
              <a:off x="107504" y="4133056"/>
              <a:ext cx="2819400" cy="457200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Fraction</a:t>
              </a:r>
              <a:r>
                <a:rPr lang="en-GB" sz="2400" b="1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Veg</a:t>
              </a:r>
              <a:r>
                <a:rPr lang="en-GB" sz="2400" b="1">
                  <a:latin typeface="Times New Roman" pitchFamily="18" charset="0"/>
                  <a:sym typeface="Symbol" pitchFamily="18" charset="2"/>
                </a:rPr>
                <a:t> </a:t>
              </a: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Cover</a:t>
              </a:r>
              <a:endParaRPr lang="en-GB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257" name="Text Box 17"/>
            <p:cNvSpPr txBox="1">
              <a:spLocks noChangeArrowheads="1"/>
            </p:cNvSpPr>
            <p:nvPr/>
          </p:nvSpPr>
          <p:spPr bwMode="auto">
            <a:xfrm>
              <a:off x="145604" y="4704556"/>
              <a:ext cx="2743200" cy="457200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LAI</a:t>
              </a:r>
              <a:endParaRPr lang="en-GB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258" name="Text Box 18"/>
            <p:cNvSpPr txBox="1">
              <a:spLocks noChangeArrowheads="1"/>
            </p:cNvSpPr>
            <p:nvPr/>
          </p:nvSpPr>
          <p:spPr bwMode="auto">
            <a:xfrm>
              <a:off x="145604" y="5276056"/>
              <a:ext cx="2743200" cy="457200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fAPAR</a:t>
              </a:r>
              <a:endParaRPr lang="en-GB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0259" name="Oval 24"/>
            <p:cNvSpPr>
              <a:spLocks noChangeArrowheads="1"/>
            </p:cNvSpPr>
            <p:nvPr/>
          </p:nvSpPr>
          <p:spPr bwMode="auto">
            <a:xfrm>
              <a:off x="395536" y="3429000"/>
              <a:ext cx="2160240" cy="562630"/>
            </a:xfrm>
            <a:prstGeom prst="ellipse">
              <a:avLst/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000" b="1">
                  <a:solidFill>
                    <a:srgbClr val="FFFF00"/>
                  </a:solidFill>
                  <a:latin typeface="Times New Roman" pitchFamily="18" charset="0"/>
                </a:rPr>
                <a:t>State</a:t>
              </a:r>
            </a:p>
          </p:txBody>
        </p:sp>
        <p:sp>
          <p:nvSpPr>
            <p:cNvPr id="10260" name="Text Box 18"/>
            <p:cNvSpPr txBox="1">
              <a:spLocks noChangeArrowheads="1"/>
            </p:cNvSpPr>
            <p:nvPr/>
          </p:nvSpPr>
          <p:spPr bwMode="auto">
            <a:xfrm>
              <a:off x="107504" y="5805264"/>
              <a:ext cx="2743200" cy="457200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sz="2400" b="1">
                  <a:solidFill>
                    <a:schemeClr val="bg1"/>
                  </a:solidFill>
                  <a:latin typeface="Times New Roman" pitchFamily="18" charset="0"/>
                  <a:sym typeface="Symbol" pitchFamily="18" charset="2"/>
                </a:rPr>
                <a:t>NDVI</a:t>
              </a:r>
              <a:endParaRPr lang="en-GB" sz="2400" b="1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</p:grpSp>
      <p:sp>
        <p:nvSpPr>
          <p:cNvPr id="10254" name="Text Box 8"/>
          <p:cNvSpPr txBox="1">
            <a:spLocks noChangeArrowheads="1"/>
          </p:cNvSpPr>
          <p:nvPr/>
        </p:nvSpPr>
        <p:spPr bwMode="auto">
          <a:xfrm>
            <a:off x="4641718" y="1544638"/>
            <a:ext cx="2806700" cy="4572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  <a:latin typeface="Times New Roman" pitchFamily="18" charset="0"/>
                <a:sym typeface="Symbol" pitchFamily="18" charset="2"/>
              </a:rPr>
              <a:t></a:t>
            </a:r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ShortWave Flux</a:t>
            </a:r>
          </a:p>
        </p:txBody>
      </p:sp>
      <p:sp>
        <p:nvSpPr>
          <p:cNvPr id="10255" name="Text Box 7"/>
          <p:cNvSpPr txBox="1">
            <a:spLocks noChangeArrowheads="1"/>
          </p:cNvSpPr>
          <p:nvPr/>
        </p:nvSpPr>
        <p:spPr bwMode="auto">
          <a:xfrm>
            <a:off x="7689189" y="1557338"/>
            <a:ext cx="1320800" cy="457200"/>
          </a:xfrm>
          <a:prstGeom prst="rect">
            <a:avLst/>
          </a:prstGeom>
          <a:solidFill>
            <a:srgbClr val="00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Albedo</a:t>
            </a:r>
          </a:p>
        </p:txBody>
      </p:sp>
      <p:sp>
        <p:nvSpPr>
          <p:cNvPr id="36" name="Title 35"/>
          <p:cNvSpPr>
            <a:spLocks noGrp="1"/>
          </p:cNvSpPr>
          <p:nvPr>
            <p:ph type="title"/>
          </p:nvPr>
        </p:nvSpPr>
        <p:spPr>
          <a:xfrm>
            <a:off x="704528" y="-27384"/>
            <a:ext cx="8280400" cy="900113"/>
          </a:xfrm>
        </p:spPr>
        <p:txBody>
          <a:bodyPr/>
          <a:lstStyle/>
          <a:p>
            <a:r>
              <a:rPr lang="en-GB" dirty="0" smtClean="0"/>
              <a:t>Family of products: CDOP-2</a:t>
            </a:r>
            <a:endParaRPr lang="en-GB" dirty="0"/>
          </a:p>
        </p:txBody>
      </p:sp>
      <p:grpSp>
        <p:nvGrpSpPr>
          <p:cNvPr id="37" name="Group 29"/>
          <p:cNvGrpSpPr>
            <a:grpSpLocks/>
          </p:cNvGrpSpPr>
          <p:nvPr/>
        </p:nvGrpSpPr>
        <p:grpSpPr bwMode="auto">
          <a:xfrm>
            <a:off x="2360717" y="5767756"/>
            <a:ext cx="5130800" cy="766763"/>
            <a:chOff x="1192" y="3459"/>
            <a:chExt cx="3232" cy="483"/>
          </a:xfrm>
        </p:grpSpPr>
        <p:grpSp>
          <p:nvGrpSpPr>
            <p:cNvPr id="38" name="Group 30"/>
            <p:cNvGrpSpPr>
              <a:grpSpLocks/>
            </p:cNvGrpSpPr>
            <p:nvPr/>
          </p:nvGrpSpPr>
          <p:grpSpPr bwMode="auto">
            <a:xfrm>
              <a:off x="1632" y="3459"/>
              <a:ext cx="1756" cy="291"/>
              <a:chOff x="272" y="3619"/>
              <a:chExt cx="1756" cy="291"/>
            </a:xfrm>
          </p:grpSpPr>
          <p:sp>
            <p:nvSpPr>
              <p:cNvPr id="41" name="Rectangle 31"/>
              <p:cNvSpPr>
                <a:spLocks noChangeArrowheads="1"/>
              </p:cNvSpPr>
              <p:nvPr/>
            </p:nvSpPr>
            <p:spPr bwMode="auto">
              <a:xfrm>
                <a:off x="272" y="3619"/>
                <a:ext cx="116" cy="291"/>
              </a:xfrm>
              <a:prstGeom prst="rect">
                <a:avLst/>
              </a:prstGeom>
              <a:solidFill>
                <a:srgbClr val="FFCC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2" name="Rectangle 32"/>
              <p:cNvSpPr>
                <a:spLocks noChangeArrowheads="1"/>
              </p:cNvSpPr>
              <p:nvPr/>
            </p:nvSpPr>
            <p:spPr bwMode="auto">
              <a:xfrm>
                <a:off x="1912" y="3619"/>
                <a:ext cx="116" cy="291"/>
              </a:xfrm>
              <a:prstGeom prst="rect">
                <a:avLst/>
              </a:prstGeom>
              <a:solidFill>
                <a:srgbClr val="00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" name="Rectangle 33"/>
              <p:cNvSpPr>
                <a:spLocks noChangeArrowheads="1"/>
              </p:cNvSpPr>
              <p:nvPr/>
            </p:nvSpPr>
            <p:spPr bwMode="auto">
              <a:xfrm>
                <a:off x="1096" y="3619"/>
                <a:ext cx="116" cy="291"/>
              </a:xfrm>
              <a:prstGeom prst="rect">
                <a:avLst/>
              </a:prstGeom>
              <a:solidFill>
                <a:srgbClr val="66FF99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9" name="Text Box 35"/>
            <p:cNvSpPr txBox="1">
              <a:spLocks noChangeArrowheads="1"/>
            </p:cNvSpPr>
            <p:nvPr/>
          </p:nvSpPr>
          <p:spPr bwMode="auto">
            <a:xfrm>
              <a:off x="1836" y="3709"/>
              <a:ext cx="1944" cy="23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PT" sz="1800" b="1" dirty="0" err="1">
                  <a:solidFill>
                    <a:schemeClr val="tx1"/>
                  </a:solidFill>
                </a:rPr>
                <a:t>Increased</a:t>
              </a:r>
              <a:r>
                <a:rPr lang="pt-PT" sz="1800" b="1" dirty="0">
                  <a:solidFill>
                    <a:schemeClr val="tx1"/>
                  </a:solidFill>
                </a:rPr>
                <a:t> </a:t>
              </a:r>
              <a:r>
                <a:rPr lang="pt-PT" sz="1800" b="1" dirty="0" err="1">
                  <a:solidFill>
                    <a:schemeClr val="tx1"/>
                  </a:solidFill>
                </a:rPr>
                <a:t>level</a:t>
              </a:r>
              <a:r>
                <a:rPr lang="pt-PT" sz="1800" b="1" dirty="0">
                  <a:solidFill>
                    <a:schemeClr val="tx1"/>
                  </a:solidFill>
                </a:rPr>
                <a:t> </a:t>
              </a:r>
              <a:r>
                <a:rPr lang="pt-PT" sz="1800" b="1" dirty="0" err="1">
                  <a:solidFill>
                    <a:schemeClr val="tx1"/>
                  </a:solidFill>
                </a:rPr>
                <a:t>of</a:t>
              </a:r>
              <a:r>
                <a:rPr lang="pt-PT" sz="1800" b="1" dirty="0">
                  <a:solidFill>
                    <a:schemeClr val="tx1"/>
                  </a:solidFill>
                </a:rPr>
                <a:t> </a:t>
              </a:r>
              <a:r>
                <a:rPr lang="pt-PT" sz="1800" b="1" dirty="0" err="1">
                  <a:solidFill>
                    <a:schemeClr val="tx1"/>
                  </a:solidFill>
                </a:rPr>
                <a:t>maturity</a:t>
              </a:r>
              <a:endParaRPr lang="en-GB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1192" y="3920"/>
              <a:ext cx="32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7066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AutoShape 124"/>
          <p:cNvSpPr>
            <a:spLocks noChangeArrowheads="1"/>
          </p:cNvSpPr>
          <p:nvPr/>
        </p:nvSpPr>
        <p:spPr bwMode="auto">
          <a:xfrm rot="10800000">
            <a:off x="56466" y="4546600"/>
            <a:ext cx="1996563" cy="1371600"/>
          </a:xfrm>
          <a:prstGeom prst="wedgeRectCallout">
            <a:avLst>
              <a:gd name="adj1" fmla="val -38851"/>
              <a:gd name="adj2" fmla="val 95001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en-GB" b="1" dirty="0">
                <a:solidFill>
                  <a:srgbClr val="FFFF00"/>
                </a:solidFill>
              </a:rPr>
              <a:t>Development Phase:</a:t>
            </a:r>
          </a:p>
          <a:p>
            <a:pPr algn="l">
              <a:spcBef>
                <a:spcPct val="0"/>
              </a:spcBef>
            </a:pPr>
            <a:r>
              <a:rPr lang="en-GB" b="1" dirty="0">
                <a:solidFill>
                  <a:srgbClr val="FFFF00"/>
                </a:solidFill>
              </a:rPr>
              <a:t>Sep 1999</a:t>
            </a:r>
          </a:p>
        </p:txBody>
      </p:sp>
      <p:sp>
        <p:nvSpPr>
          <p:cNvPr id="1038" name="AutoShape 126"/>
          <p:cNvSpPr>
            <a:spLocks noChangeArrowheads="1"/>
          </p:cNvSpPr>
          <p:nvPr/>
        </p:nvSpPr>
        <p:spPr bwMode="auto">
          <a:xfrm rot="10800000">
            <a:off x="2072681" y="4419600"/>
            <a:ext cx="1898650" cy="1600200"/>
          </a:xfrm>
          <a:prstGeom prst="wedgeRectCallout">
            <a:avLst>
              <a:gd name="adj1" fmla="val -35923"/>
              <a:gd name="adj2" fmla="val 83529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Initial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Operations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Phase</a:t>
            </a:r>
            <a:r>
              <a:rPr lang="pt-PT" b="1" dirty="0">
                <a:solidFill>
                  <a:srgbClr val="FFFF00"/>
                </a:solidFill>
              </a:rPr>
              <a:t>:</a:t>
            </a:r>
          </a:p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Feb</a:t>
            </a:r>
            <a:r>
              <a:rPr lang="pt-PT" b="1" dirty="0">
                <a:solidFill>
                  <a:srgbClr val="FFFF00"/>
                </a:solidFill>
              </a:rPr>
              <a:t> 2005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040" name="AutoShape 128"/>
          <p:cNvSpPr>
            <a:spLocks noChangeArrowheads="1"/>
          </p:cNvSpPr>
          <p:nvPr/>
        </p:nvSpPr>
        <p:spPr bwMode="auto">
          <a:xfrm rot="10800000">
            <a:off x="4003675" y="4444729"/>
            <a:ext cx="2664296" cy="1600200"/>
          </a:xfrm>
          <a:prstGeom prst="wedgeRectCallout">
            <a:avLst>
              <a:gd name="adj1" fmla="val 35435"/>
              <a:gd name="adj2" fmla="val 86303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Continuous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Development</a:t>
            </a:r>
            <a:r>
              <a:rPr lang="pt-PT" b="1" dirty="0">
                <a:solidFill>
                  <a:srgbClr val="FFFF00"/>
                </a:solidFill>
              </a:rPr>
              <a:t> &amp; </a:t>
            </a:r>
            <a:r>
              <a:rPr lang="pt-PT" b="1" dirty="0" err="1">
                <a:solidFill>
                  <a:srgbClr val="FFFF00"/>
                </a:solidFill>
              </a:rPr>
              <a:t>Operations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 smtClean="0">
                <a:solidFill>
                  <a:srgbClr val="FFFF00"/>
                </a:solidFill>
              </a:rPr>
              <a:t>Phase</a:t>
            </a:r>
            <a:r>
              <a:rPr lang="pt-PT" b="1" dirty="0" smtClean="0">
                <a:solidFill>
                  <a:srgbClr val="FFFF00"/>
                </a:solidFill>
              </a:rPr>
              <a:t>:</a:t>
            </a:r>
            <a:endParaRPr lang="pt-PT" b="1" dirty="0">
              <a:solidFill>
                <a:srgbClr val="FFFF00"/>
              </a:solidFill>
            </a:endParaRPr>
          </a:p>
          <a:p>
            <a:pPr algn="l">
              <a:spcBef>
                <a:spcPct val="0"/>
              </a:spcBef>
            </a:pPr>
            <a:r>
              <a:rPr lang="pt-PT" b="1" dirty="0">
                <a:solidFill>
                  <a:srgbClr val="FFFF00"/>
                </a:solidFill>
              </a:rPr>
              <a:t>Mar 2007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041" name="Rectangle 1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Land SAF Chronogram</a:t>
            </a:r>
          </a:p>
        </p:txBody>
      </p:sp>
      <p:sp>
        <p:nvSpPr>
          <p:cNvPr id="131" name="AutoShape 128"/>
          <p:cNvSpPr>
            <a:spLocks noChangeArrowheads="1"/>
          </p:cNvSpPr>
          <p:nvPr/>
        </p:nvSpPr>
        <p:spPr bwMode="auto">
          <a:xfrm rot="10800000">
            <a:off x="6686550" y="4556827"/>
            <a:ext cx="2864768" cy="1600200"/>
          </a:xfrm>
          <a:prstGeom prst="wedgeRectCallout">
            <a:avLst>
              <a:gd name="adj1" fmla="val 84449"/>
              <a:gd name="adj2" fmla="val 96416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Continuous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Development</a:t>
            </a:r>
            <a:r>
              <a:rPr lang="pt-PT" b="1" dirty="0">
                <a:solidFill>
                  <a:srgbClr val="FFFF00"/>
                </a:solidFill>
              </a:rPr>
              <a:t> &amp; </a:t>
            </a:r>
            <a:r>
              <a:rPr lang="pt-PT" b="1" dirty="0" err="1">
                <a:solidFill>
                  <a:srgbClr val="FFFF00"/>
                </a:solidFill>
              </a:rPr>
              <a:t>Operations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 smtClean="0">
                <a:solidFill>
                  <a:srgbClr val="FFFF00"/>
                </a:solidFill>
              </a:rPr>
              <a:t>Phase</a:t>
            </a:r>
            <a:r>
              <a:rPr lang="pt-PT" b="1" dirty="0" smtClean="0">
                <a:solidFill>
                  <a:srgbClr val="FFFF00"/>
                </a:solidFill>
              </a:rPr>
              <a:t> 2:</a:t>
            </a:r>
            <a:endParaRPr lang="pt-PT" b="1" dirty="0">
              <a:solidFill>
                <a:srgbClr val="FFFF00"/>
              </a:solidFill>
            </a:endParaRPr>
          </a:p>
          <a:p>
            <a:pPr algn="l">
              <a:spcBef>
                <a:spcPct val="0"/>
              </a:spcBef>
            </a:pPr>
            <a:r>
              <a:rPr lang="pt-PT" b="1" dirty="0">
                <a:solidFill>
                  <a:srgbClr val="FFFF00"/>
                </a:solidFill>
              </a:rPr>
              <a:t>Mar </a:t>
            </a:r>
            <a:r>
              <a:rPr lang="pt-PT" b="1" dirty="0" smtClean="0">
                <a:solidFill>
                  <a:srgbClr val="FFFF00"/>
                </a:solidFill>
              </a:rPr>
              <a:t>2012</a:t>
            </a:r>
            <a:endParaRPr lang="en-GB" b="1" dirty="0">
              <a:solidFill>
                <a:srgbClr val="FFFF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485900" y="1752619"/>
            <a:ext cx="7800722" cy="2369235"/>
            <a:chOff x="1485900" y="1752601"/>
            <a:chExt cx="7800721" cy="2369235"/>
          </a:xfrm>
        </p:grpSpPr>
        <p:sp>
          <p:nvSpPr>
            <p:cNvPr id="1028" name="Line 2"/>
            <p:cNvSpPr>
              <a:spLocks noChangeShapeType="1"/>
            </p:cNvSpPr>
            <p:nvPr/>
          </p:nvSpPr>
          <p:spPr bwMode="auto">
            <a:xfrm>
              <a:off x="1891771" y="3609975"/>
              <a:ext cx="181610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1485900" y="3762375"/>
              <a:ext cx="7099300" cy="352425"/>
              <a:chOff x="480" y="2208"/>
              <a:chExt cx="4128" cy="222"/>
            </a:xfrm>
          </p:grpSpPr>
          <p:grpSp>
            <p:nvGrpSpPr>
              <p:cNvPr id="3" name="Group 4"/>
              <p:cNvGrpSpPr>
                <a:grpSpLocks/>
              </p:cNvGrpSpPr>
              <p:nvPr/>
            </p:nvGrpSpPr>
            <p:grpSpPr bwMode="auto">
              <a:xfrm>
                <a:off x="576" y="2208"/>
                <a:ext cx="4032" cy="48"/>
                <a:chOff x="576" y="2208"/>
                <a:chExt cx="4032" cy="48"/>
              </a:xfrm>
            </p:grpSpPr>
            <p:grpSp>
              <p:nvGrpSpPr>
                <p:cNvPr id="4" name="Group 5"/>
                <p:cNvGrpSpPr>
                  <a:grpSpLocks/>
                </p:cNvGrpSpPr>
                <p:nvPr/>
              </p:nvGrpSpPr>
              <p:grpSpPr bwMode="auto">
                <a:xfrm>
                  <a:off x="115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53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4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134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5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153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0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7" name="Group 14"/>
                <p:cNvGrpSpPr>
                  <a:grpSpLocks/>
                </p:cNvGrpSpPr>
                <p:nvPr/>
              </p:nvGrpSpPr>
              <p:grpSpPr bwMode="auto">
                <a:xfrm>
                  <a:off x="172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8" name="Group 17"/>
                <p:cNvGrpSpPr>
                  <a:grpSpLocks/>
                </p:cNvGrpSpPr>
                <p:nvPr/>
              </p:nvGrpSpPr>
              <p:grpSpPr bwMode="auto">
                <a:xfrm>
                  <a:off x="192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" name="Group 20"/>
                <p:cNvGrpSpPr>
                  <a:grpSpLocks/>
                </p:cNvGrpSpPr>
                <p:nvPr/>
              </p:nvGrpSpPr>
              <p:grpSpPr bwMode="auto">
                <a:xfrm>
                  <a:off x="211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" name="Group 23"/>
                <p:cNvGrpSpPr>
                  <a:grpSpLocks/>
                </p:cNvGrpSpPr>
                <p:nvPr/>
              </p:nvGrpSpPr>
              <p:grpSpPr bwMode="auto">
                <a:xfrm>
                  <a:off x="230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1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2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" name="Group 26"/>
                <p:cNvGrpSpPr>
                  <a:grpSpLocks/>
                </p:cNvGrpSpPr>
                <p:nvPr/>
              </p:nvGrpSpPr>
              <p:grpSpPr bwMode="auto">
                <a:xfrm>
                  <a:off x="249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" name="Group 29"/>
                <p:cNvGrpSpPr>
                  <a:grpSpLocks/>
                </p:cNvGrpSpPr>
                <p:nvPr/>
              </p:nvGrpSpPr>
              <p:grpSpPr bwMode="auto">
                <a:xfrm>
                  <a:off x="268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" name="Group 32"/>
                <p:cNvGrpSpPr>
                  <a:grpSpLocks/>
                </p:cNvGrpSpPr>
                <p:nvPr/>
              </p:nvGrpSpPr>
              <p:grpSpPr bwMode="auto">
                <a:xfrm>
                  <a:off x="288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" name="Group 35"/>
                <p:cNvGrpSpPr>
                  <a:grpSpLocks/>
                </p:cNvGrpSpPr>
                <p:nvPr/>
              </p:nvGrpSpPr>
              <p:grpSpPr bwMode="auto">
                <a:xfrm>
                  <a:off x="307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3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4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5" name="Group 38"/>
                <p:cNvGrpSpPr>
                  <a:grpSpLocks/>
                </p:cNvGrpSpPr>
                <p:nvPr/>
              </p:nvGrpSpPr>
              <p:grpSpPr bwMode="auto">
                <a:xfrm>
                  <a:off x="326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6" name="Group 41"/>
                <p:cNvGrpSpPr>
                  <a:grpSpLocks/>
                </p:cNvGrpSpPr>
                <p:nvPr/>
              </p:nvGrpSpPr>
              <p:grpSpPr bwMode="auto">
                <a:xfrm>
                  <a:off x="345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" name="Group 44"/>
                <p:cNvGrpSpPr>
                  <a:grpSpLocks/>
                </p:cNvGrpSpPr>
                <p:nvPr/>
              </p:nvGrpSpPr>
              <p:grpSpPr bwMode="auto">
                <a:xfrm>
                  <a:off x="364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7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8" name="Group 47"/>
                <p:cNvGrpSpPr>
                  <a:grpSpLocks/>
                </p:cNvGrpSpPr>
                <p:nvPr/>
              </p:nvGrpSpPr>
              <p:grpSpPr bwMode="auto">
                <a:xfrm>
                  <a:off x="384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9" name="Group 50"/>
                <p:cNvGrpSpPr>
                  <a:grpSpLocks/>
                </p:cNvGrpSpPr>
                <p:nvPr/>
              </p:nvGrpSpPr>
              <p:grpSpPr bwMode="auto">
                <a:xfrm>
                  <a:off x="403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3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0" name="Group 53"/>
                <p:cNvGrpSpPr>
                  <a:grpSpLocks/>
                </p:cNvGrpSpPr>
                <p:nvPr/>
              </p:nvGrpSpPr>
              <p:grpSpPr bwMode="auto">
                <a:xfrm>
                  <a:off x="422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1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2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" name="Group 56"/>
                <p:cNvGrpSpPr>
                  <a:grpSpLocks/>
                </p:cNvGrpSpPr>
                <p:nvPr/>
              </p:nvGrpSpPr>
              <p:grpSpPr bwMode="auto">
                <a:xfrm>
                  <a:off x="441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9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2" name="Group 59"/>
                <p:cNvGrpSpPr>
                  <a:grpSpLocks/>
                </p:cNvGrpSpPr>
                <p:nvPr/>
              </p:nvGrpSpPr>
              <p:grpSpPr bwMode="auto">
                <a:xfrm>
                  <a:off x="96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7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8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3" name="Group 62"/>
                <p:cNvGrpSpPr>
                  <a:grpSpLocks/>
                </p:cNvGrpSpPr>
                <p:nvPr/>
              </p:nvGrpSpPr>
              <p:grpSpPr bwMode="auto">
                <a:xfrm>
                  <a:off x="76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5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4" name="Group 65"/>
                <p:cNvGrpSpPr>
                  <a:grpSpLocks/>
                </p:cNvGrpSpPr>
                <p:nvPr/>
              </p:nvGrpSpPr>
              <p:grpSpPr bwMode="auto">
                <a:xfrm>
                  <a:off x="57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3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4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68"/>
              <p:cNvGrpSpPr>
                <a:grpSpLocks/>
              </p:cNvGrpSpPr>
              <p:nvPr/>
            </p:nvGrpSpPr>
            <p:grpSpPr bwMode="auto">
              <a:xfrm>
                <a:off x="480" y="2256"/>
                <a:ext cx="4080" cy="174"/>
                <a:chOff x="480" y="2256"/>
                <a:chExt cx="4080" cy="174"/>
              </a:xfrm>
            </p:grpSpPr>
            <p:sp>
              <p:nvSpPr>
                <p:cNvPr id="1071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056" y="2257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02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2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1248" y="2257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03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3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144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04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4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632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05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5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824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06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6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016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07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7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2208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08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240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10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9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2587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11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0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278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12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1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2976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13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3168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14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3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356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15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4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3552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16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739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17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6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3931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18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7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4128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19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8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432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 dirty="0">
                      <a:solidFill>
                        <a:srgbClr val="0000CC"/>
                      </a:solidFill>
                    </a:rPr>
                    <a:t>20</a:t>
                  </a:r>
                  <a:endParaRPr lang="en-GB" sz="12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9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864" y="2256"/>
                  <a:ext cx="240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01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90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672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00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91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48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99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</p:grpSp>
        </p:grpSp>
        <p:grpSp>
          <p:nvGrpSpPr>
            <p:cNvPr id="26" name="Group 90"/>
            <p:cNvGrpSpPr>
              <a:grpSpLocks/>
            </p:cNvGrpSpPr>
            <p:nvPr/>
          </p:nvGrpSpPr>
          <p:grpSpPr bwMode="auto">
            <a:xfrm>
              <a:off x="1981200" y="2466975"/>
              <a:ext cx="1155700" cy="1143000"/>
              <a:chOff x="1152" y="1554"/>
              <a:chExt cx="672" cy="720"/>
            </a:xfrm>
          </p:grpSpPr>
          <p:pic>
            <p:nvPicPr>
              <p:cNvPr id="1066" name="Picture 9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52" y="1554"/>
                <a:ext cx="227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7" name="Line 92"/>
              <p:cNvSpPr>
                <a:spLocks noChangeShapeType="1"/>
              </p:cNvSpPr>
              <p:nvPr/>
            </p:nvSpPr>
            <p:spPr bwMode="auto">
              <a:xfrm>
                <a:off x="1632" y="198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Text Box 93"/>
              <p:cNvSpPr txBox="1">
                <a:spLocks noChangeArrowheads="1"/>
              </p:cNvSpPr>
              <p:nvPr/>
            </p:nvSpPr>
            <p:spPr bwMode="auto">
              <a:xfrm>
                <a:off x="1200" y="1698"/>
                <a:ext cx="6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>
                    <a:solidFill>
                      <a:srgbClr val="0000CC"/>
                    </a:solidFill>
                  </a:rPr>
                  <a:t>Meteosat-8 (MSG-1)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7" name="Group 94"/>
            <p:cNvGrpSpPr>
              <a:grpSpLocks/>
            </p:cNvGrpSpPr>
            <p:nvPr/>
          </p:nvGrpSpPr>
          <p:grpSpPr bwMode="auto">
            <a:xfrm>
              <a:off x="3054350" y="2390775"/>
              <a:ext cx="1155700" cy="1066800"/>
              <a:chOff x="1776" y="1506"/>
              <a:chExt cx="672" cy="672"/>
            </a:xfrm>
          </p:grpSpPr>
          <p:pic>
            <p:nvPicPr>
              <p:cNvPr id="1063" name="Picture 9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76" y="1506"/>
                <a:ext cx="227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4" name="Line 96"/>
              <p:cNvSpPr>
                <a:spLocks noChangeShapeType="1"/>
              </p:cNvSpPr>
              <p:nvPr/>
            </p:nvSpPr>
            <p:spPr bwMode="auto">
              <a:xfrm>
                <a:off x="2256" y="193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5" name="Text Box 97"/>
              <p:cNvSpPr txBox="1">
                <a:spLocks noChangeArrowheads="1"/>
              </p:cNvSpPr>
              <p:nvPr/>
            </p:nvSpPr>
            <p:spPr bwMode="auto">
              <a:xfrm>
                <a:off x="1824" y="1650"/>
                <a:ext cx="6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>
                    <a:solidFill>
                      <a:srgbClr val="0000CC"/>
                    </a:solidFill>
                  </a:rPr>
                  <a:t>Meteosat-9 (MSG-2)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8" name="Group 98"/>
            <p:cNvGrpSpPr>
              <a:grpSpLocks/>
            </p:cNvGrpSpPr>
            <p:nvPr/>
          </p:nvGrpSpPr>
          <p:grpSpPr bwMode="auto">
            <a:xfrm>
              <a:off x="3467100" y="1981201"/>
              <a:ext cx="1073150" cy="1476375"/>
              <a:chOff x="2016" y="1248"/>
              <a:chExt cx="624" cy="930"/>
            </a:xfrm>
          </p:grpSpPr>
          <p:pic>
            <p:nvPicPr>
              <p:cNvPr id="1060" name="Picture 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12" y="1248"/>
                <a:ext cx="420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1" name="Line 100"/>
              <p:cNvSpPr>
                <a:spLocks noChangeShapeType="1"/>
              </p:cNvSpPr>
              <p:nvPr/>
            </p:nvSpPr>
            <p:spPr bwMode="auto">
              <a:xfrm>
                <a:off x="2448" y="155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2" name="Text Box 101"/>
              <p:cNvSpPr txBox="1">
                <a:spLocks noChangeArrowheads="1"/>
              </p:cNvSpPr>
              <p:nvPr/>
            </p:nvSpPr>
            <p:spPr bwMode="auto">
              <a:xfrm>
                <a:off x="2016" y="1410"/>
                <a:ext cx="6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 err="1">
                    <a:solidFill>
                      <a:srgbClr val="0000CC"/>
                    </a:solidFill>
                  </a:rPr>
                  <a:t>MetOp-A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9" name="Group 102"/>
            <p:cNvGrpSpPr>
              <a:grpSpLocks/>
            </p:cNvGrpSpPr>
            <p:nvPr/>
          </p:nvGrpSpPr>
          <p:grpSpPr bwMode="auto">
            <a:xfrm>
              <a:off x="4457700" y="2319338"/>
              <a:ext cx="1155700" cy="1020762"/>
              <a:chOff x="2592" y="1461"/>
              <a:chExt cx="672" cy="643"/>
            </a:xfrm>
          </p:grpSpPr>
          <p:pic>
            <p:nvPicPr>
              <p:cNvPr id="1057" name="Picture 10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92" y="1461"/>
                <a:ext cx="227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8" name="Line 104"/>
              <p:cNvSpPr>
                <a:spLocks noChangeShapeType="1"/>
              </p:cNvSpPr>
              <p:nvPr/>
            </p:nvSpPr>
            <p:spPr bwMode="auto">
              <a:xfrm>
                <a:off x="3120" y="18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9" name="Text Box 105"/>
              <p:cNvSpPr txBox="1">
                <a:spLocks noChangeArrowheads="1"/>
              </p:cNvSpPr>
              <p:nvPr/>
            </p:nvSpPr>
            <p:spPr bwMode="auto">
              <a:xfrm>
                <a:off x="2640" y="1602"/>
                <a:ext cx="6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>
                    <a:solidFill>
                      <a:srgbClr val="0000CC"/>
                    </a:solidFill>
                  </a:rPr>
                  <a:t>Meteosat-10 (MSG-3)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30" name="Group 106"/>
            <p:cNvGrpSpPr>
              <a:grpSpLocks/>
            </p:cNvGrpSpPr>
            <p:nvPr/>
          </p:nvGrpSpPr>
          <p:grpSpPr bwMode="auto">
            <a:xfrm>
              <a:off x="4787900" y="1828800"/>
              <a:ext cx="1073150" cy="1512888"/>
              <a:chOff x="2784" y="1152"/>
              <a:chExt cx="624" cy="953"/>
            </a:xfrm>
          </p:grpSpPr>
          <p:sp>
            <p:nvSpPr>
              <p:cNvPr id="1054" name="Line 107"/>
              <p:cNvSpPr>
                <a:spLocks noChangeShapeType="1"/>
              </p:cNvSpPr>
              <p:nvPr/>
            </p:nvSpPr>
            <p:spPr bwMode="auto">
              <a:xfrm>
                <a:off x="3216" y="1481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 Box 108"/>
              <p:cNvSpPr txBox="1">
                <a:spLocks noChangeArrowheads="1"/>
              </p:cNvSpPr>
              <p:nvPr/>
            </p:nvSpPr>
            <p:spPr bwMode="auto">
              <a:xfrm>
                <a:off x="2784" y="1336"/>
                <a:ext cx="6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 err="1">
                    <a:solidFill>
                      <a:srgbClr val="0000CC"/>
                    </a:solidFill>
                  </a:rPr>
                  <a:t>MetOp-B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  <p:pic>
            <p:nvPicPr>
              <p:cNvPr id="1056" name="Picture 10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80" y="1152"/>
                <a:ext cx="420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1" name="Group 110"/>
            <p:cNvGrpSpPr>
              <a:grpSpLocks/>
            </p:cNvGrpSpPr>
            <p:nvPr/>
          </p:nvGrpSpPr>
          <p:grpSpPr bwMode="auto">
            <a:xfrm>
              <a:off x="5613398" y="1752601"/>
              <a:ext cx="2292482" cy="1552575"/>
              <a:chOff x="3264" y="1104"/>
              <a:chExt cx="1333" cy="978"/>
            </a:xfrm>
          </p:grpSpPr>
          <p:sp>
            <p:nvSpPr>
              <p:cNvPr id="1042" name="Line 111"/>
              <p:cNvSpPr>
                <a:spLocks noChangeShapeType="1"/>
              </p:cNvSpPr>
              <p:nvPr/>
            </p:nvSpPr>
            <p:spPr bwMode="auto">
              <a:xfrm>
                <a:off x="3307" y="2082"/>
                <a:ext cx="965" cy="0"/>
              </a:xfrm>
              <a:prstGeom prst="line">
                <a:avLst/>
              </a:prstGeom>
              <a:noFill/>
              <a:ln w="7620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155" name="Group 112"/>
              <p:cNvGrpSpPr>
                <a:grpSpLocks/>
              </p:cNvGrpSpPr>
              <p:nvPr/>
            </p:nvGrpSpPr>
            <p:grpSpPr bwMode="auto">
              <a:xfrm>
                <a:off x="3264" y="1458"/>
                <a:ext cx="624" cy="599"/>
                <a:chOff x="3264" y="1458"/>
                <a:chExt cx="624" cy="599"/>
              </a:xfrm>
            </p:grpSpPr>
            <p:pic>
              <p:nvPicPr>
                <p:cNvPr id="1051" name="Picture 11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25" y="1653"/>
                  <a:ext cx="227" cy="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52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3264" y="1458"/>
                  <a:ext cx="62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PT" sz="1200" b="1" dirty="0">
                      <a:solidFill>
                        <a:srgbClr val="0000CC"/>
                      </a:solidFill>
                    </a:rPr>
                    <a:t>Meteosat-11 (MSG-4)</a:t>
                  </a:r>
                  <a:endParaRPr lang="en-GB" sz="1200" b="1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53" name="Line 115"/>
                <p:cNvSpPr>
                  <a:spLocks noChangeShapeType="1"/>
                </p:cNvSpPr>
                <p:nvPr/>
              </p:nvSpPr>
              <p:spPr bwMode="auto">
                <a:xfrm>
                  <a:off x="3552" y="1721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56" name="Group 116"/>
              <p:cNvGrpSpPr>
                <a:grpSpLocks/>
              </p:cNvGrpSpPr>
              <p:nvPr/>
            </p:nvGrpSpPr>
            <p:grpSpPr bwMode="auto">
              <a:xfrm>
                <a:off x="3973" y="1573"/>
                <a:ext cx="624" cy="484"/>
                <a:chOff x="3973" y="1573"/>
                <a:chExt cx="624" cy="484"/>
              </a:xfrm>
            </p:grpSpPr>
            <p:sp>
              <p:nvSpPr>
                <p:cNvPr id="1049" name="Line 117"/>
                <p:cNvSpPr>
                  <a:spLocks noChangeShapeType="1"/>
                </p:cNvSpPr>
                <p:nvPr/>
              </p:nvSpPr>
              <p:spPr bwMode="auto">
                <a:xfrm>
                  <a:off x="4094" y="1721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0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3973" y="1573"/>
                  <a:ext cx="62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PT" sz="1200" b="1" dirty="0">
                      <a:solidFill>
                        <a:srgbClr val="0000CC"/>
                      </a:solidFill>
                    </a:rPr>
                    <a:t>MTG-1</a:t>
                  </a:r>
                  <a:endParaRPr lang="en-GB" sz="1200" b="1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1157" name="Group 120"/>
              <p:cNvGrpSpPr>
                <a:grpSpLocks/>
              </p:cNvGrpSpPr>
              <p:nvPr/>
            </p:nvGrpSpPr>
            <p:grpSpPr bwMode="auto">
              <a:xfrm>
                <a:off x="3456" y="1104"/>
                <a:ext cx="624" cy="953"/>
                <a:chOff x="3456" y="1104"/>
                <a:chExt cx="624" cy="953"/>
              </a:xfrm>
            </p:grpSpPr>
            <p:sp>
              <p:nvSpPr>
                <p:cNvPr id="1046" name="Line 121"/>
                <p:cNvSpPr>
                  <a:spLocks noChangeShapeType="1"/>
                </p:cNvSpPr>
                <p:nvPr/>
              </p:nvSpPr>
              <p:spPr bwMode="auto">
                <a:xfrm>
                  <a:off x="3888" y="1411"/>
                  <a:ext cx="0" cy="6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7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3456" y="1266"/>
                  <a:ext cx="62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PT" sz="1200" b="1" dirty="0" err="1">
                      <a:solidFill>
                        <a:srgbClr val="0000CC"/>
                      </a:solidFill>
                    </a:rPr>
                    <a:t>MetOp-C</a:t>
                  </a:r>
                  <a:endParaRPr lang="en-GB" sz="1200" b="1" dirty="0">
                    <a:solidFill>
                      <a:srgbClr val="0000CC"/>
                    </a:solidFill>
                  </a:endParaRPr>
                </a:p>
              </p:txBody>
            </p:sp>
            <p:pic>
              <p:nvPicPr>
                <p:cNvPr id="1048" name="Picture 12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552" y="1104"/>
                  <a:ext cx="420" cy="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7" name="Line 125"/>
            <p:cNvSpPr>
              <a:spLocks noChangeShapeType="1"/>
            </p:cNvSpPr>
            <p:nvPr/>
          </p:nvSpPr>
          <p:spPr bwMode="auto">
            <a:xfrm>
              <a:off x="3700992" y="3502025"/>
              <a:ext cx="682758" cy="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9" name="Line 127"/>
            <p:cNvSpPr>
              <a:spLocks noChangeShapeType="1"/>
            </p:cNvSpPr>
            <p:nvPr/>
          </p:nvSpPr>
          <p:spPr bwMode="auto">
            <a:xfrm>
              <a:off x="4414707" y="3394075"/>
              <a:ext cx="1246848" cy="0"/>
            </a:xfrm>
            <a:prstGeom prst="line">
              <a:avLst/>
            </a:prstGeom>
            <a:noFill/>
            <a:ln w="76200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Text Box 86"/>
            <p:cNvSpPr txBox="1">
              <a:spLocks noChangeArrowheads="1"/>
            </p:cNvSpPr>
            <p:nvPr/>
          </p:nvSpPr>
          <p:spPr bwMode="auto">
            <a:xfrm>
              <a:off x="8433134" y="3836540"/>
              <a:ext cx="4127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pt-PT" sz="1200" dirty="0" smtClean="0">
                  <a:solidFill>
                    <a:srgbClr val="0000CC"/>
                  </a:solidFill>
                </a:rPr>
                <a:t>21</a:t>
              </a:r>
              <a:endParaRPr lang="en-GB" sz="1200" dirty="0">
                <a:solidFill>
                  <a:srgbClr val="0000CC"/>
                </a:solidFill>
              </a:endParaRPr>
            </a:p>
          </p:txBody>
        </p:sp>
        <p:sp>
          <p:nvSpPr>
            <p:cNvPr id="136" name="Text Box 86"/>
            <p:cNvSpPr txBox="1">
              <a:spLocks noChangeArrowheads="1"/>
            </p:cNvSpPr>
            <p:nvPr/>
          </p:nvSpPr>
          <p:spPr bwMode="auto">
            <a:xfrm>
              <a:off x="8789021" y="3847198"/>
              <a:ext cx="4127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pt-PT" sz="1200" dirty="0" smtClean="0">
                  <a:solidFill>
                    <a:srgbClr val="0000CC"/>
                  </a:solidFill>
                </a:rPr>
                <a:t>22</a:t>
              </a:r>
              <a:endParaRPr lang="en-GB" sz="1200" dirty="0">
                <a:solidFill>
                  <a:srgbClr val="0000CC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600900" y="3760517"/>
              <a:ext cx="336798" cy="76781"/>
              <a:chOff x="8985448" y="2732089"/>
              <a:chExt cx="336798" cy="76781"/>
            </a:xfrm>
          </p:grpSpPr>
          <p:sp>
            <p:nvSpPr>
              <p:cNvPr id="134" name="Line 57"/>
              <p:cNvSpPr>
                <a:spLocks noChangeShapeType="1"/>
              </p:cNvSpPr>
              <p:nvPr/>
            </p:nvSpPr>
            <p:spPr bwMode="auto">
              <a:xfrm>
                <a:off x="8992046" y="2732089"/>
                <a:ext cx="330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Line 58"/>
              <p:cNvSpPr>
                <a:spLocks noChangeShapeType="1"/>
              </p:cNvSpPr>
              <p:nvPr/>
            </p:nvSpPr>
            <p:spPr bwMode="auto">
              <a:xfrm>
                <a:off x="8985448" y="2732670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8949823" y="3760469"/>
              <a:ext cx="336798" cy="101423"/>
              <a:chOff x="8985448" y="2732670"/>
              <a:chExt cx="336798" cy="76200"/>
            </a:xfrm>
          </p:grpSpPr>
          <p:sp>
            <p:nvSpPr>
              <p:cNvPr id="142" name="Line 57"/>
              <p:cNvSpPr>
                <a:spLocks noChangeShapeType="1"/>
              </p:cNvSpPr>
              <p:nvPr/>
            </p:nvSpPr>
            <p:spPr bwMode="auto">
              <a:xfrm>
                <a:off x="8992046" y="2742343"/>
                <a:ext cx="330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Line 58"/>
              <p:cNvSpPr>
                <a:spLocks noChangeShapeType="1"/>
              </p:cNvSpPr>
              <p:nvPr/>
            </p:nvSpPr>
            <p:spPr bwMode="auto">
              <a:xfrm>
                <a:off x="8985448" y="2732670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50" name="Line 111"/>
            <p:cNvSpPr>
              <a:spLocks noChangeShapeType="1"/>
            </p:cNvSpPr>
            <p:nvPr/>
          </p:nvSpPr>
          <p:spPr bwMode="auto">
            <a:xfrm>
              <a:off x="7312251" y="3176593"/>
              <a:ext cx="1809270" cy="0"/>
            </a:xfrm>
            <a:prstGeom prst="line">
              <a:avLst/>
            </a:prstGeom>
            <a:noFill/>
            <a:ln w="76200">
              <a:solidFill>
                <a:schemeClr val="accent3">
                  <a:lumMod val="65000"/>
                </a:schemeClr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4" name="Picture 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 t="11131" r="10465" b="13984"/>
          <a:stretch/>
        </p:blipFill>
        <p:spPr bwMode="auto">
          <a:xfrm>
            <a:off x="6897216" y="2120104"/>
            <a:ext cx="523686" cy="38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Line 117"/>
          <p:cNvSpPr>
            <a:spLocks noChangeShapeType="1"/>
          </p:cNvSpPr>
          <p:nvPr/>
        </p:nvSpPr>
        <p:spPr bwMode="auto">
          <a:xfrm>
            <a:off x="7689304" y="260756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46" name="Picture 25" descr="IR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64" y="2120900"/>
            <a:ext cx="525552" cy="4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Text Box 118"/>
          <p:cNvSpPr txBox="1">
            <a:spLocks noChangeArrowheads="1"/>
          </p:cNvSpPr>
          <p:nvPr/>
        </p:nvSpPr>
        <p:spPr bwMode="auto">
          <a:xfrm>
            <a:off x="7582359" y="2492896"/>
            <a:ext cx="1073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200" b="1" dirty="0" smtClean="0">
                <a:solidFill>
                  <a:srgbClr val="0000CC"/>
                </a:solidFill>
              </a:rPr>
              <a:t>MTG-S</a:t>
            </a:r>
            <a:endParaRPr lang="en-GB" sz="1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5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2"/>
          <p:cNvSpPr>
            <a:spLocks noChangeShapeType="1"/>
          </p:cNvSpPr>
          <p:nvPr/>
        </p:nvSpPr>
        <p:spPr bwMode="auto">
          <a:xfrm flipV="1">
            <a:off x="249238" y="3911600"/>
            <a:ext cx="9388475" cy="849313"/>
          </a:xfrm>
          <a:prstGeom prst="line">
            <a:avLst/>
          </a:prstGeom>
          <a:noFill/>
          <a:ln w="76200">
            <a:solidFill>
              <a:srgbClr val="0048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3555" name="Picture 3" descr="m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2343150"/>
            <a:ext cx="7810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Msg_sh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88" y="2063750"/>
            <a:ext cx="123825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4845050" y="1941513"/>
            <a:ext cx="1290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algn="ctr" eaLnBrk="0" hangingPunct="0"/>
            <a:r>
              <a:rPr lang="en-GB" sz="2400" i="1" smtClean="0">
                <a:solidFill>
                  <a:srgbClr val="336699"/>
                </a:solidFill>
                <a:latin typeface="ESAtitle" pitchFamily="2" charset="0"/>
              </a:rPr>
              <a:t>MSG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1789113" y="1963738"/>
            <a:ext cx="2024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algn="ctr" eaLnBrk="0" hangingPunct="0"/>
            <a:r>
              <a:rPr lang="en-GB" sz="2400" i="1" smtClean="0">
                <a:solidFill>
                  <a:srgbClr val="336699"/>
                </a:solidFill>
                <a:latin typeface="ESAtitle" pitchFamily="2" charset="0"/>
              </a:rPr>
              <a:t>MOP/MTP</a:t>
            </a:r>
          </a:p>
        </p:txBody>
      </p:sp>
      <p:sp>
        <p:nvSpPr>
          <p:cNvPr id="23559" name="AutoShape 9"/>
          <p:cNvSpPr>
            <a:spLocks noChangeArrowheads="1"/>
          </p:cNvSpPr>
          <p:nvPr/>
        </p:nvSpPr>
        <p:spPr bwMode="auto">
          <a:xfrm>
            <a:off x="4354513" y="1739900"/>
            <a:ext cx="279400" cy="442913"/>
          </a:xfrm>
          <a:prstGeom prst="downArrow">
            <a:avLst>
              <a:gd name="adj1" fmla="val 50000"/>
              <a:gd name="adj2" fmla="val 3963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3560" name="Oval 11"/>
          <p:cNvSpPr>
            <a:spLocks noChangeArrowheads="1"/>
          </p:cNvSpPr>
          <p:nvPr/>
        </p:nvSpPr>
        <p:spPr bwMode="auto">
          <a:xfrm>
            <a:off x="365125" y="3724275"/>
            <a:ext cx="2305050" cy="1476375"/>
          </a:xfrm>
          <a:prstGeom prst="ellipse">
            <a:avLst/>
          </a:prstGeom>
          <a:solidFill>
            <a:srgbClr val="B6C8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Observation mission:</a:t>
            </a:r>
          </a:p>
          <a:p>
            <a:pPr algn="ctr" eaLnBrk="0" hangingPunct="0">
              <a:buFontTx/>
              <a:buChar char="-"/>
            </a:pP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 MVIRI: 3</a:t>
            </a:r>
            <a:r>
              <a:rPr lang="en-GB" sz="1400" smtClean="0">
                <a:solidFill>
                  <a:srgbClr val="FF0000"/>
                </a:solidFill>
                <a:latin typeface="Arial" pitchFamily="34" charset="0"/>
              </a:rPr>
              <a:t> </a:t>
            </a: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channels</a:t>
            </a:r>
          </a:p>
          <a:p>
            <a:pPr algn="ctr" eaLnBrk="0" hangingPunct="0"/>
            <a:endParaRPr lang="en-GB" sz="1400" smtClean="0">
              <a:solidFill>
                <a:srgbClr val="FF0000"/>
              </a:solidFill>
              <a:latin typeface="Arial" pitchFamily="34" charset="0"/>
            </a:endParaRPr>
          </a:p>
          <a:p>
            <a:pPr algn="ctr" eaLnBrk="0" hangingPunct="0"/>
            <a:r>
              <a:rPr lang="en-GB" sz="1400" smtClean="0">
                <a:solidFill>
                  <a:srgbClr val="FF0000"/>
                </a:solidFill>
                <a:latin typeface="Arial" pitchFamily="34" charset="0"/>
              </a:rPr>
              <a:t>Spinning </a:t>
            </a: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satellite</a:t>
            </a:r>
            <a:endParaRPr lang="de-DE" sz="1400" smtClean="0">
              <a:solidFill>
                <a:srgbClr val="000000"/>
              </a:solidFill>
              <a:latin typeface="Arial" pitchFamily="34" charset="0"/>
            </a:endParaRPr>
          </a:p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Class 800 kg</a:t>
            </a:r>
            <a:endParaRPr lang="en-GB" sz="1500" smtClean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23561" name="Oval 12"/>
          <p:cNvSpPr>
            <a:spLocks noChangeArrowheads="1"/>
          </p:cNvSpPr>
          <p:nvPr/>
        </p:nvSpPr>
        <p:spPr bwMode="auto">
          <a:xfrm>
            <a:off x="3054350" y="3429000"/>
            <a:ext cx="2757488" cy="1790700"/>
          </a:xfrm>
          <a:prstGeom prst="ellipse">
            <a:avLst/>
          </a:prstGeom>
          <a:solidFill>
            <a:srgbClr val="B6C8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Observation missions:</a:t>
            </a:r>
          </a:p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- </a:t>
            </a: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SEVIRI</a:t>
            </a: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en-GB" sz="1400" smtClean="0">
                <a:solidFill>
                  <a:srgbClr val="FF0000"/>
                </a:solidFill>
                <a:latin typeface="Arial" pitchFamily="34" charset="0"/>
              </a:rPr>
              <a:t>12 </a:t>
            </a: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channels</a:t>
            </a:r>
            <a:endParaRPr lang="en-GB" sz="1400" smtClean="0">
              <a:solidFill>
                <a:srgbClr val="339933"/>
              </a:solidFill>
              <a:latin typeface="Arial" pitchFamily="34" charset="0"/>
            </a:endParaRPr>
          </a:p>
          <a:p>
            <a:pPr algn="ctr" eaLnBrk="0" hangingPunct="0">
              <a:buFontTx/>
              <a:buChar char="-"/>
            </a:pP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 GERB</a:t>
            </a:r>
          </a:p>
          <a:p>
            <a:pPr algn="ctr" eaLnBrk="0" hangingPunct="0"/>
            <a:endParaRPr lang="en-GB" sz="1400" smtClean="0">
              <a:solidFill>
                <a:srgbClr val="339933"/>
              </a:solidFill>
              <a:latin typeface="Arial" pitchFamily="34" charset="0"/>
            </a:endParaRPr>
          </a:p>
          <a:p>
            <a:pPr algn="ctr" eaLnBrk="0" hangingPunct="0"/>
            <a:r>
              <a:rPr lang="en-GB" sz="1400" smtClean="0">
                <a:solidFill>
                  <a:srgbClr val="FF0000"/>
                </a:solidFill>
                <a:latin typeface="Arial" pitchFamily="34" charset="0"/>
              </a:rPr>
              <a:t>Spinning</a:t>
            </a: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 satellite</a:t>
            </a:r>
          </a:p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       Class 2-ton</a:t>
            </a:r>
          </a:p>
        </p:txBody>
      </p:sp>
      <p:sp>
        <p:nvSpPr>
          <p:cNvPr id="23562" name="Text Box 14"/>
          <p:cNvSpPr txBox="1">
            <a:spLocks noChangeArrowheads="1"/>
          </p:cNvSpPr>
          <p:nvPr/>
        </p:nvSpPr>
        <p:spPr bwMode="auto">
          <a:xfrm>
            <a:off x="1035050" y="1270000"/>
            <a:ext cx="836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algn="ctr" eaLnBrk="0" hangingPunct="0"/>
            <a:r>
              <a:rPr lang="en-GB" sz="1800" smtClean="0">
                <a:latin typeface="Arial" pitchFamily="34" charset="0"/>
              </a:rPr>
              <a:t>1977</a:t>
            </a:r>
          </a:p>
        </p:txBody>
      </p: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6670675" y="1274763"/>
            <a:ext cx="2690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algn="ctr" eaLnBrk="0" hangingPunct="0"/>
            <a:r>
              <a:rPr lang="en-GB" sz="1800" smtClean="0">
                <a:latin typeface="Arial" pitchFamily="34" charset="0"/>
              </a:rPr>
              <a:t>2016          and      2018</a:t>
            </a:r>
          </a:p>
        </p:txBody>
      </p:sp>
      <p:sp>
        <p:nvSpPr>
          <p:cNvPr id="23564" name="Text Box 16"/>
          <p:cNvSpPr txBox="1">
            <a:spLocks noChangeArrowheads="1"/>
          </p:cNvSpPr>
          <p:nvPr/>
        </p:nvSpPr>
        <p:spPr bwMode="auto">
          <a:xfrm>
            <a:off x="4060825" y="1268413"/>
            <a:ext cx="833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algn="ctr" eaLnBrk="0" hangingPunct="0"/>
            <a:r>
              <a:rPr lang="en-GB" sz="1800" smtClean="0">
                <a:latin typeface="Arial" pitchFamily="34" charset="0"/>
              </a:rPr>
              <a:t>2002</a:t>
            </a:r>
          </a:p>
        </p:txBody>
      </p:sp>
      <p:sp>
        <p:nvSpPr>
          <p:cNvPr id="23565" name="Rectangle 17"/>
          <p:cNvSpPr>
            <a:spLocks noChangeArrowheads="1"/>
          </p:cNvSpPr>
          <p:nvPr/>
        </p:nvSpPr>
        <p:spPr bwMode="auto">
          <a:xfrm>
            <a:off x="5711825" y="5532438"/>
            <a:ext cx="4194175" cy="801687"/>
          </a:xfrm>
          <a:prstGeom prst="rect">
            <a:avLst/>
          </a:prstGeom>
          <a:solidFill>
            <a:srgbClr val="EAEAE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r>
              <a:rPr lang="de-DE" sz="1400" smtClean="0">
                <a:solidFill>
                  <a:srgbClr val="336699"/>
                </a:solidFill>
                <a:latin typeface="Arial" pitchFamily="34" charset="0"/>
              </a:rPr>
              <a:t>Atmospheric  Chemistry Mission (</a:t>
            </a:r>
            <a:r>
              <a:rPr lang="en-GB" sz="1400" smtClean="0">
                <a:solidFill>
                  <a:srgbClr val="336699"/>
                </a:solidFill>
                <a:latin typeface="Arial" pitchFamily="34" charset="0"/>
              </a:rPr>
              <a:t>UVN-S4):</a:t>
            </a:r>
          </a:p>
          <a:p>
            <a:pPr algn="ctr" eaLnBrk="0" hangingPunct="0"/>
            <a:r>
              <a:rPr lang="en-GB" sz="1400" smtClean="0">
                <a:solidFill>
                  <a:srgbClr val="336699"/>
                </a:solidFill>
                <a:latin typeface="Arial" pitchFamily="34" charset="0"/>
              </a:rPr>
              <a:t>via GMES Sentinel 4</a:t>
            </a: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17500" y="5397500"/>
            <a:ext cx="5800725" cy="66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de-DE" sz="17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Implementation of the EUMETSAT Mandate </a:t>
            </a:r>
          </a:p>
          <a:p>
            <a:pPr algn="ctr" eaLnBrk="0" hangingPunct="0">
              <a:spcBef>
                <a:spcPct val="20000"/>
              </a:spcBef>
              <a:defRPr/>
            </a:pPr>
            <a:r>
              <a:rPr lang="de-DE" sz="170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for the Geostationary Programme</a:t>
            </a:r>
            <a:r>
              <a:rPr lang="de-DE" sz="1700">
                <a:solidFill>
                  <a:srgbClr val="000000"/>
                </a:solidFill>
                <a:latin typeface="Helvetica" pitchFamily="34" charset="0"/>
              </a:rPr>
              <a:t> </a:t>
            </a:r>
          </a:p>
        </p:txBody>
      </p:sp>
      <p:sp>
        <p:nvSpPr>
          <p:cNvPr id="23567" name="AutoShape 23"/>
          <p:cNvSpPr>
            <a:spLocks noChangeArrowheads="1"/>
          </p:cNvSpPr>
          <p:nvPr/>
        </p:nvSpPr>
        <p:spPr bwMode="auto">
          <a:xfrm>
            <a:off x="8021638" y="1785938"/>
            <a:ext cx="277812" cy="442912"/>
          </a:xfrm>
          <a:prstGeom prst="downArrow">
            <a:avLst>
              <a:gd name="adj1" fmla="val 50000"/>
              <a:gd name="adj2" fmla="val 39857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3568" name="AutoShape 10"/>
          <p:cNvSpPr>
            <a:spLocks noChangeArrowheads="1"/>
          </p:cNvSpPr>
          <p:nvPr/>
        </p:nvSpPr>
        <p:spPr bwMode="auto">
          <a:xfrm>
            <a:off x="1263650" y="1760538"/>
            <a:ext cx="279400" cy="442912"/>
          </a:xfrm>
          <a:prstGeom prst="downArrow">
            <a:avLst>
              <a:gd name="adj1" fmla="val 78463"/>
              <a:gd name="adj2" fmla="val 3963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800" b="1" dirty="0">
                <a:solidFill>
                  <a:srgbClr val="FFFFFF"/>
                </a:solidFill>
                <a:latin typeface="Tahoma"/>
              </a:rPr>
              <a:t>MTG to Secure Continuity of EUMETSAT Services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443038" y="1631950"/>
            <a:ext cx="28717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 i="1" dirty="0">
                <a:solidFill>
                  <a:srgbClr val="00469B"/>
                </a:solidFill>
                <a:latin typeface="Tahoma"/>
              </a:rPr>
              <a:t>MOP/MTP</a:t>
            </a: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562475" y="1644650"/>
            <a:ext cx="1774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GB" b="1" i="1" dirty="0">
                <a:solidFill>
                  <a:srgbClr val="00469B"/>
                </a:solidFill>
                <a:latin typeface="Tahoma"/>
              </a:rPr>
              <a:t>MSG</a:t>
            </a:r>
          </a:p>
        </p:txBody>
      </p:sp>
      <p:pic>
        <p:nvPicPr>
          <p:cNvPr id="23572" name="Picture 25" descr="IR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275" y="1641475"/>
            <a:ext cx="1609725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3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1631950"/>
            <a:ext cx="16986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4" name="Line 13"/>
          <p:cNvSpPr>
            <a:spLocks noChangeShapeType="1"/>
          </p:cNvSpPr>
          <p:nvPr/>
        </p:nvSpPr>
        <p:spPr bwMode="auto">
          <a:xfrm flipV="1">
            <a:off x="261938" y="1614488"/>
            <a:ext cx="9474200" cy="0"/>
          </a:xfrm>
          <a:prstGeom prst="line">
            <a:avLst/>
          </a:prstGeom>
          <a:noFill/>
          <a:ln w="76200">
            <a:solidFill>
              <a:srgbClr val="0048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6296025" y="2695575"/>
            <a:ext cx="36099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GB" b="1" i="1" dirty="0">
                <a:solidFill>
                  <a:srgbClr val="0048A0"/>
                </a:solidFill>
                <a:latin typeface="Tahoma"/>
              </a:rPr>
              <a:t> MTG-I and MTG-S</a:t>
            </a:r>
          </a:p>
        </p:txBody>
      </p:sp>
      <p:sp>
        <p:nvSpPr>
          <p:cNvPr id="23576" name="Oval 10"/>
          <p:cNvSpPr>
            <a:spLocks noChangeArrowheads="1"/>
          </p:cNvSpPr>
          <p:nvPr/>
        </p:nvSpPr>
        <p:spPr bwMode="auto">
          <a:xfrm>
            <a:off x="5961063" y="3062288"/>
            <a:ext cx="3324225" cy="2398712"/>
          </a:xfrm>
          <a:prstGeom prst="ellipse">
            <a:avLst/>
          </a:prstGeom>
          <a:solidFill>
            <a:srgbClr val="B6C8D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Observation missions:</a:t>
            </a:r>
          </a:p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 - </a:t>
            </a: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Flex.</a:t>
            </a:r>
            <a:r>
              <a:rPr lang="de-DE" sz="1400" smtClean="0">
                <a:solidFill>
                  <a:srgbClr val="339933"/>
                </a:solidFill>
                <a:latin typeface="Arial" pitchFamily="34" charset="0"/>
              </a:rPr>
              <a:t>Comb. Imager</a:t>
            </a: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: </a:t>
            </a:r>
            <a:r>
              <a:rPr lang="en-GB" sz="1400" smtClean="0">
                <a:solidFill>
                  <a:srgbClr val="FF3300"/>
                </a:solidFill>
                <a:latin typeface="Arial" pitchFamily="34" charset="0"/>
              </a:rPr>
              <a:t>16 </a:t>
            </a: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channels</a:t>
            </a:r>
          </a:p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 - </a:t>
            </a: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Infra-Red Sounder</a:t>
            </a:r>
          </a:p>
          <a:p>
            <a:pPr algn="ctr" eaLnBrk="0" hangingPunct="0">
              <a:buFontTx/>
              <a:buChar char="-"/>
            </a:pP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Lightning Imager</a:t>
            </a:r>
          </a:p>
          <a:p>
            <a:pPr algn="ctr" eaLnBrk="0" hangingPunct="0">
              <a:buFontTx/>
              <a:buChar char="-"/>
            </a:pPr>
            <a:r>
              <a:rPr lang="en-GB" sz="1400" smtClean="0">
                <a:solidFill>
                  <a:srgbClr val="339933"/>
                </a:solidFill>
                <a:latin typeface="Arial" pitchFamily="34" charset="0"/>
              </a:rPr>
              <a:t> UVN</a:t>
            </a:r>
          </a:p>
          <a:p>
            <a:pPr algn="ctr" eaLnBrk="0" hangingPunct="0"/>
            <a:r>
              <a:rPr lang="en-GB" sz="1400" smtClean="0">
                <a:solidFill>
                  <a:srgbClr val="FF0000"/>
                </a:solidFill>
                <a:latin typeface="Arial" pitchFamily="34" charset="0"/>
              </a:rPr>
              <a:t>3-axis stabilised</a:t>
            </a:r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 satellites</a:t>
            </a:r>
          </a:p>
          <a:p>
            <a:pPr algn="ctr" eaLnBrk="0" hangingPunct="0"/>
            <a:r>
              <a:rPr lang="en-GB" sz="1400" smtClean="0">
                <a:solidFill>
                  <a:srgbClr val="000000"/>
                </a:solidFill>
                <a:latin typeface="Arial" pitchFamily="34" charset="0"/>
              </a:rPr>
              <a:t>  Twin Sat configuration</a:t>
            </a:r>
          </a:p>
          <a:p>
            <a:pPr algn="ctr" eaLnBrk="0" hangingPunct="0"/>
            <a:r>
              <a:rPr lang="en-GB" sz="1500" smtClean="0">
                <a:solidFill>
                  <a:srgbClr val="000000"/>
                </a:solidFill>
                <a:latin typeface="Helvetica" pitchFamily="34" charset="0"/>
              </a:rPr>
              <a:t> Class 2,5 - 3 ton</a:t>
            </a:r>
          </a:p>
        </p:txBody>
      </p:sp>
    </p:spTree>
    <p:extLst>
      <p:ext uri="{BB962C8B-B14F-4D97-AF65-F5344CB8AC3E}">
        <p14:creationId xmlns:p14="http://schemas.microsoft.com/office/powerpoint/2010/main" val="8045840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latin typeface="Tahoma" pitchFamily="34" charset="0"/>
              </a:rPr>
              <a:t>MTG Phase B System Conept</a:t>
            </a:r>
            <a:br>
              <a:rPr lang="en-GB" smtClean="0">
                <a:latin typeface="Tahoma" pitchFamily="34" charset="0"/>
              </a:rPr>
            </a:br>
            <a:r>
              <a:rPr lang="en-GB" smtClean="0">
                <a:latin typeface="Tahoma" pitchFamily="34" charset="0"/>
              </a:rPr>
              <a:t>Council decision at the 65</a:t>
            </a:r>
            <a:r>
              <a:rPr lang="en-GB" baseline="30000" smtClean="0">
                <a:latin typeface="Tahoma" pitchFamily="34" charset="0"/>
              </a:rPr>
              <a:t>th</a:t>
            </a:r>
            <a:r>
              <a:rPr lang="en-GB" smtClean="0">
                <a:latin typeface="Tahoma" pitchFamily="34" charset="0"/>
              </a:rPr>
              <a:t> meeting</a:t>
            </a:r>
            <a:endParaRPr lang="en-GB" sz="2400" smtClean="0">
              <a:latin typeface="Tahoma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93675" y="1606550"/>
            <a:ext cx="9475788" cy="447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b="1" dirty="0" smtClean="0">
                <a:solidFill>
                  <a:srgbClr val="002664"/>
                </a:solidFill>
                <a:latin typeface="Tahoma" pitchFamily="34" charset="0"/>
              </a:rPr>
              <a:t>Phase B MTG Configuration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en-US" sz="800" b="1" dirty="0" smtClean="0">
              <a:solidFill>
                <a:srgbClr val="002664"/>
              </a:solidFill>
              <a:latin typeface="Tahom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US" sz="1800" b="1" dirty="0" smtClean="0">
                <a:solidFill>
                  <a:srgbClr val="002664"/>
                </a:solidFill>
                <a:latin typeface="Tahoma" pitchFamily="34" charset="0"/>
              </a:rPr>
              <a:t>Twin Satellite Concept, based on 3-axis platforms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b="1" dirty="0" smtClean="0">
                <a:solidFill>
                  <a:srgbClr val="00469B"/>
                </a:solidFill>
                <a:latin typeface="Tahoma" pitchFamily="34" charset="0"/>
              </a:rPr>
              <a:t>Imaging Satellites</a:t>
            </a:r>
            <a:r>
              <a:rPr lang="en-US" sz="1800" dirty="0" smtClean="0">
                <a:solidFill>
                  <a:srgbClr val="00469B"/>
                </a:solidFill>
                <a:latin typeface="Tahoma" pitchFamily="34" charset="0"/>
              </a:rPr>
              <a:t> (MTG-I)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r>
              <a:rPr lang="en-US" sz="1800" b="1" dirty="0" smtClean="0">
                <a:solidFill>
                  <a:srgbClr val="00469B"/>
                </a:solidFill>
                <a:latin typeface="Tahoma" pitchFamily="34" charset="0"/>
              </a:rPr>
              <a:t>Sounding Satellites</a:t>
            </a:r>
            <a:r>
              <a:rPr lang="en-US" sz="1800" dirty="0" smtClean="0">
                <a:solidFill>
                  <a:srgbClr val="00469B"/>
                </a:solidFill>
                <a:latin typeface="Tahoma" pitchFamily="34" charset="0"/>
              </a:rPr>
              <a:t> (MTG-S)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–"/>
            </a:pPr>
            <a:endParaRPr lang="en-US" sz="1000" dirty="0" smtClean="0">
              <a:solidFill>
                <a:srgbClr val="00469B"/>
              </a:solidFill>
              <a:latin typeface="Tahoma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en-GB" sz="1800" b="1" dirty="0" smtClean="0">
                <a:solidFill>
                  <a:srgbClr val="002664"/>
                </a:solidFill>
                <a:latin typeface="Tahoma" pitchFamily="34" charset="0"/>
              </a:rPr>
              <a:t>The payload complement of the MTG-I satellite consists of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GB" sz="1800" dirty="0" smtClean="0">
                <a:solidFill>
                  <a:srgbClr val="00469B"/>
                </a:solidFill>
                <a:latin typeface="Tahoma" pitchFamily="34" charset="0"/>
              </a:rPr>
              <a:t>•	The Flexible Combined Imager (FCI), includes FDHSI</a:t>
            </a:r>
          </a:p>
          <a:p>
            <a:pPr marL="742950" lvl="1" indent="-285750" eaLnBrk="0" hangingPunct="0">
              <a:spcBef>
                <a:spcPct val="20000"/>
              </a:spcBef>
            </a:pPr>
            <a:r>
              <a:rPr lang="en-GB" sz="1800" dirty="0" smtClean="0">
                <a:solidFill>
                  <a:srgbClr val="00469B"/>
                </a:solidFill>
                <a:latin typeface="Tahoma" pitchFamily="34" charset="0"/>
              </a:rPr>
              <a:t>•	…</a:t>
            </a:r>
          </a:p>
          <a:p>
            <a:pPr marL="742950" lvl="1" indent="-285750" eaLnBrk="0" hangingPunct="0">
              <a:spcBef>
                <a:spcPct val="20000"/>
              </a:spcBef>
            </a:pPr>
            <a:endParaRPr lang="en-US" dirty="0">
              <a:solidFill>
                <a:srgbClr val="00469B"/>
              </a:solidFill>
              <a:latin typeface="Tahoma" pitchFamily="34" charset="0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ct val="20000"/>
              </a:spcBef>
              <a:buFontTx/>
              <a:buChar char="•"/>
            </a:pPr>
            <a:r>
              <a:rPr lang="en-GB" sz="1800" b="1" dirty="0" smtClean="0">
                <a:solidFill>
                  <a:srgbClr val="002664"/>
                </a:solidFill>
                <a:latin typeface="Tahoma" pitchFamily="34" charset="0"/>
              </a:rPr>
              <a:t>Full </a:t>
            </a:r>
            <a:r>
              <a:rPr lang="en-GB" sz="1800" b="1" dirty="0">
                <a:solidFill>
                  <a:srgbClr val="002664"/>
                </a:solidFill>
                <a:latin typeface="Tahoma" pitchFamily="34" charset="0"/>
              </a:rPr>
              <a:t>Disk High Spectral resolution Imagery (FDHSI), global scales (Full Disk) over a </a:t>
            </a:r>
            <a:r>
              <a:rPr lang="en-GB" sz="1800" b="1" dirty="0" smtClean="0">
                <a:solidFill>
                  <a:srgbClr val="002664"/>
                </a:solidFill>
                <a:latin typeface="Tahoma" pitchFamily="34" charset="0"/>
              </a:rPr>
              <a:t>repeat cycle of 10 </a:t>
            </a:r>
            <a:r>
              <a:rPr lang="en-GB" sz="1800" b="1" dirty="0">
                <a:solidFill>
                  <a:srgbClr val="002664"/>
                </a:solidFill>
                <a:latin typeface="Tahoma" pitchFamily="34" charset="0"/>
              </a:rPr>
              <a:t>min, with 16 </a:t>
            </a:r>
            <a:r>
              <a:rPr lang="en-GB" sz="1800" b="1" dirty="0" smtClean="0">
                <a:solidFill>
                  <a:srgbClr val="002664"/>
                </a:solidFill>
                <a:latin typeface="Tahoma" pitchFamily="34" charset="0"/>
              </a:rPr>
              <a:t>channels, at </a:t>
            </a:r>
            <a:r>
              <a:rPr lang="en-GB" sz="1800" b="1" dirty="0">
                <a:solidFill>
                  <a:srgbClr val="002664"/>
                </a:solidFill>
                <a:latin typeface="Tahoma" pitchFamily="34" charset="0"/>
              </a:rPr>
              <a:t>spatial resolution of 1 km (8 solar channels) and 2 km (8 thermal channels</a:t>
            </a:r>
            <a:r>
              <a:rPr lang="en-GB" sz="1800" b="1" dirty="0" smtClean="0">
                <a:solidFill>
                  <a:srgbClr val="002664"/>
                </a:solidFill>
                <a:latin typeface="Tahoma" pitchFamily="34" charset="0"/>
              </a:rPr>
              <a:t>)</a:t>
            </a:r>
          </a:p>
          <a:p>
            <a:pPr marL="342900" indent="-342900" eaLnBrk="0" hangingPunct="0">
              <a:lnSpc>
                <a:spcPct val="85000"/>
              </a:lnSpc>
              <a:spcBef>
                <a:spcPct val="20000"/>
              </a:spcBef>
              <a:buFontTx/>
              <a:buChar char="•"/>
            </a:pPr>
            <a:endParaRPr lang="en-GB" sz="1800" b="1" dirty="0" smtClean="0">
              <a:solidFill>
                <a:srgbClr val="002664"/>
              </a:solidFill>
              <a:latin typeface="Tahoma" pitchFamily="34" charset="0"/>
            </a:endParaRPr>
          </a:p>
          <a:p>
            <a:pPr marL="342900" indent="-342900" eaLnBrk="0" hangingPunct="0">
              <a:lnSpc>
                <a:spcPct val="85000"/>
              </a:lnSpc>
              <a:spcBef>
                <a:spcPct val="20000"/>
              </a:spcBef>
              <a:buFontTx/>
              <a:buChar char="•"/>
            </a:pPr>
            <a:r>
              <a:rPr lang="en-GB" sz="1800" b="1" dirty="0" smtClean="0">
                <a:solidFill>
                  <a:srgbClr val="002664"/>
                </a:solidFill>
                <a:latin typeface="Tahoma" pitchFamily="34" charset="0"/>
              </a:rPr>
              <a:t>MTG </a:t>
            </a:r>
            <a:r>
              <a:rPr lang="en-GB" sz="1800" b="1" dirty="0">
                <a:solidFill>
                  <a:srgbClr val="002664"/>
                </a:solidFill>
                <a:latin typeface="Tahoma" pitchFamily="34" charset="0"/>
              </a:rPr>
              <a:t>System specified to be operated in-orbit for 20 years, compared to 15 years for MSG.</a:t>
            </a:r>
          </a:p>
        </p:txBody>
      </p:sp>
    </p:spTree>
    <p:extLst>
      <p:ext uri="{BB962C8B-B14F-4D97-AF65-F5344CB8AC3E}">
        <p14:creationId xmlns:p14="http://schemas.microsoft.com/office/powerpoint/2010/main" val="3897368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3"/>
          <p:cNvGrpSpPr>
            <a:grpSpLocks/>
          </p:cNvGrpSpPr>
          <p:nvPr/>
        </p:nvGrpSpPr>
        <p:grpSpPr bwMode="auto">
          <a:xfrm>
            <a:off x="3236913" y="1308100"/>
            <a:ext cx="1298575" cy="1189038"/>
            <a:chOff x="2579" y="853"/>
            <a:chExt cx="755" cy="749"/>
          </a:xfrm>
        </p:grpSpPr>
        <p:pic>
          <p:nvPicPr>
            <p:cNvPr id="29707" name="Picture 4" descr="BAND0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0"/>
            <a:stretch>
              <a:fillRect/>
            </a:stretch>
          </p:blipFill>
          <p:spPr bwMode="auto">
            <a:xfrm>
              <a:off x="2579" y="853"/>
              <a:ext cx="755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8" name="Text Box 5"/>
            <p:cNvSpPr txBox="1">
              <a:spLocks noChangeArrowheads="1"/>
            </p:cNvSpPr>
            <p:nvPr/>
          </p:nvSpPr>
          <p:spPr bwMode="auto">
            <a:xfrm>
              <a:off x="2608" y="1389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9pPr>
            </a:lstStyle>
            <a:p>
              <a:pPr algn="ctr" eaLnBrk="0" hangingPunct="0"/>
              <a:r>
                <a:rPr lang="en-GB" sz="1200" b="1" smtClean="0">
                  <a:solidFill>
                    <a:srgbClr val="FFFFFF"/>
                  </a:solidFill>
                  <a:latin typeface="Arial" pitchFamily="34" charset="0"/>
                </a:rPr>
                <a:t>1=VIS0.6</a:t>
              </a:r>
            </a:p>
          </p:txBody>
        </p:sp>
      </p:grpSp>
      <p:grpSp>
        <p:nvGrpSpPr>
          <p:cNvPr id="29699" name="Group 15"/>
          <p:cNvGrpSpPr>
            <a:grpSpLocks/>
          </p:cNvGrpSpPr>
          <p:nvPr/>
        </p:nvGrpSpPr>
        <p:grpSpPr bwMode="auto">
          <a:xfrm>
            <a:off x="3252788" y="3900488"/>
            <a:ext cx="1311275" cy="1223962"/>
            <a:chOff x="3357" y="2016"/>
            <a:chExt cx="763" cy="771"/>
          </a:xfrm>
        </p:grpSpPr>
        <p:pic>
          <p:nvPicPr>
            <p:cNvPr id="29705" name="Picture 16" descr="BAND0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602"/>
            <a:stretch>
              <a:fillRect/>
            </a:stretch>
          </p:blipFill>
          <p:spPr bwMode="auto">
            <a:xfrm>
              <a:off x="3357" y="2016"/>
              <a:ext cx="763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6" name="Text Box 17"/>
            <p:cNvSpPr txBox="1">
              <a:spLocks noChangeArrowheads="1"/>
            </p:cNvSpPr>
            <p:nvPr/>
          </p:nvSpPr>
          <p:spPr bwMode="auto">
            <a:xfrm>
              <a:off x="3411" y="2614"/>
              <a:ext cx="47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9pPr>
            </a:lstStyle>
            <a:p>
              <a:pPr eaLnBrk="0" hangingPunct="0"/>
              <a:r>
                <a:rPr lang="en-GB" sz="1200" b="1" smtClean="0">
                  <a:solidFill>
                    <a:srgbClr val="00CC99"/>
                  </a:solidFill>
                  <a:latin typeface="Arial" pitchFamily="34" charset="0"/>
                </a:rPr>
                <a:t>2=WV6.2</a:t>
              </a:r>
            </a:p>
          </p:txBody>
        </p:sp>
      </p:grpSp>
      <p:grpSp>
        <p:nvGrpSpPr>
          <p:cNvPr id="29700" name="Group 27"/>
          <p:cNvGrpSpPr>
            <a:grpSpLocks/>
          </p:cNvGrpSpPr>
          <p:nvPr/>
        </p:nvGrpSpPr>
        <p:grpSpPr bwMode="auto">
          <a:xfrm>
            <a:off x="3236913" y="5340350"/>
            <a:ext cx="1311275" cy="1192213"/>
            <a:chOff x="3357" y="3173"/>
            <a:chExt cx="763" cy="751"/>
          </a:xfrm>
        </p:grpSpPr>
        <p:pic>
          <p:nvPicPr>
            <p:cNvPr id="29703" name="Picture 28" descr="BAND0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0" r="795" b="2428"/>
            <a:stretch>
              <a:fillRect/>
            </a:stretch>
          </p:blipFill>
          <p:spPr bwMode="auto">
            <a:xfrm>
              <a:off x="3357" y="3173"/>
              <a:ext cx="763" cy="7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Text Box 29"/>
            <p:cNvSpPr txBox="1">
              <a:spLocks noChangeArrowheads="1"/>
            </p:cNvSpPr>
            <p:nvPr/>
          </p:nvSpPr>
          <p:spPr bwMode="auto">
            <a:xfrm>
              <a:off x="3417" y="3750"/>
              <a:ext cx="46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9pPr>
            </a:lstStyle>
            <a:p>
              <a:pPr eaLnBrk="0" hangingPunct="0"/>
              <a:r>
                <a:rPr lang="en-GB" sz="1200" b="1" smtClean="0">
                  <a:solidFill>
                    <a:srgbClr val="00CC99"/>
                  </a:solidFill>
                  <a:latin typeface="Arial" pitchFamily="34" charset="0"/>
                </a:rPr>
                <a:t>3=IR10.8</a:t>
              </a:r>
            </a:p>
          </p:txBody>
        </p:sp>
      </p:grpSp>
      <p:sp>
        <p:nvSpPr>
          <p:cNvPr id="29701" name="Text Box 37"/>
          <p:cNvSpPr txBox="1">
            <a:spLocks noChangeArrowheads="1"/>
          </p:cNvSpPr>
          <p:nvPr/>
        </p:nvSpPr>
        <p:spPr bwMode="auto">
          <a:xfrm>
            <a:off x="7956550" y="2109788"/>
            <a:ext cx="762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200" b="1" smtClean="0">
                <a:solidFill>
                  <a:srgbClr val="FFFFFF"/>
                </a:solidFill>
                <a:latin typeface="Arial" pitchFamily="34" charset="0"/>
              </a:rPr>
              <a:t>12=HRV</a:t>
            </a:r>
          </a:p>
        </p:txBody>
      </p:sp>
      <p:sp>
        <p:nvSpPr>
          <p:cNvPr id="15366" name="Rectangle 38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800" b="1" dirty="0">
                <a:solidFill>
                  <a:srgbClr val="FFFFFF"/>
                </a:solidFill>
                <a:latin typeface="Tahoma"/>
              </a:rPr>
              <a:t>From MVIRI through SEVIRI to FCI on MTG</a:t>
            </a:r>
          </a:p>
        </p:txBody>
      </p:sp>
    </p:spTree>
    <p:extLst>
      <p:ext uri="{BB962C8B-B14F-4D97-AF65-F5344CB8AC3E}">
        <p14:creationId xmlns:p14="http://schemas.microsoft.com/office/powerpoint/2010/main" val="1476683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1754188" y="1260475"/>
            <a:ext cx="7281862" cy="5276850"/>
            <a:chOff x="1105" y="458"/>
            <a:chExt cx="4587" cy="3324"/>
          </a:xfrm>
        </p:grpSpPr>
        <p:grpSp>
          <p:nvGrpSpPr>
            <p:cNvPr id="30724" name="Group 3"/>
            <p:cNvGrpSpPr>
              <a:grpSpLocks/>
            </p:cNvGrpSpPr>
            <p:nvPr/>
          </p:nvGrpSpPr>
          <p:grpSpPr bwMode="auto">
            <a:xfrm>
              <a:off x="2039" y="488"/>
              <a:ext cx="818" cy="749"/>
              <a:chOff x="2579" y="853"/>
              <a:chExt cx="755" cy="749"/>
            </a:xfrm>
          </p:grpSpPr>
          <p:pic>
            <p:nvPicPr>
              <p:cNvPr id="30757" name="Picture 4" descr="BAND0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50"/>
              <a:stretch>
                <a:fillRect/>
              </a:stretch>
            </p:blipFill>
            <p:spPr bwMode="auto">
              <a:xfrm>
                <a:off x="2579" y="853"/>
                <a:ext cx="755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8" name="Text Box 5"/>
              <p:cNvSpPr txBox="1">
                <a:spLocks noChangeArrowheads="1"/>
              </p:cNvSpPr>
              <p:nvPr/>
            </p:nvSpPr>
            <p:spPr bwMode="auto">
              <a:xfrm>
                <a:off x="2608" y="1389"/>
                <a:ext cx="47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algn="ctr" eaLnBrk="0" hangingPunct="0"/>
                <a:r>
                  <a:rPr lang="en-GB" sz="1200" b="1" smtClean="0">
                    <a:solidFill>
                      <a:srgbClr val="FFFFFF"/>
                    </a:solidFill>
                    <a:latin typeface="Arial" pitchFamily="34" charset="0"/>
                  </a:rPr>
                  <a:t>1=VIS0.6</a:t>
                </a:r>
              </a:p>
            </p:txBody>
          </p:sp>
        </p:grpSp>
        <p:grpSp>
          <p:nvGrpSpPr>
            <p:cNvPr id="30725" name="Group 6"/>
            <p:cNvGrpSpPr>
              <a:grpSpLocks/>
            </p:cNvGrpSpPr>
            <p:nvPr/>
          </p:nvGrpSpPr>
          <p:grpSpPr bwMode="auto">
            <a:xfrm>
              <a:off x="2924" y="485"/>
              <a:ext cx="818" cy="752"/>
              <a:chOff x="3365" y="854"/>
              <a:chExt cx="755" cy="752"/>
            </a:xfrm>
          </p:grpSpPr>
          <p:pic>
            <p:nvPicPr>
              <p:cNvPr id="30755" name="Picture 7" descr="BAND0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96"/>
              <a:stretch>
                <a:fillRect/>
              </a:stretch>
            </p:blipFill>
            <p:spPr bwMode="auto">
              <a:xfrm>
                <a:off x="3365" y="854"/>
                <a:ext cx="755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6" name="Text Box 8"/>
              <p:cNvSpPr txBox="1">
                <a:spLocks noChangeArrowheads="1"/>
              </p:cNvSpPr>
              <p:nvPr/>
            </p:nvSpPr>
            <p:spPr bwMode="auto">
              <a:xfrm>
                <a:off x="3411" y="1389"/>
                <a:ext cx="47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FFCC66"/>
                    </a:solidFill>
                    <a:latin typeface="Arial" pitchFamily="34" charset="0"/>
                  </a:rPr>
                  <a:t>2=VIS0.8</a:t>
                </a:r>
              </a:p>
            </p:txBody>
          </p:sp>
        </p:grpSp>
        <p:grpSp>
          <p:nvGrpSpPr>
            <p:cNvPr id="30726" name="Group 9"/>
            <p:cNvGrpSpPr>
              <a:grpSpLocks/>
            </p:cNvGrpSpPr>
            <p:nvPr/>
          </p:nvGrpSpPr>
          <p:grpSpPr bwMode="auto">
            <a:xfrm>
              <a:off x="3267" y="1278"/>
              <a:ext cx="818" cy="752"/>
              <a:chOff x="4151" y="854"/>
              <a:chExt cx="755" cy="752"/>
            </a:xfrm>
          </p:grpSpPr>
          <p:pic>
            <p:nvPicPr>
              <p:cNvPr id="30753" name="Picture 10" descr="BAND0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96"/>
              <a:stretch>
                <a:fillRect/>
              </a:stretch>
            </p:blipFill>
            <p:spPr bwMode="auto">
              <a:xfrm>
                <a:off x="4151" y="854"/>
                <a:ext cx="755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4" name="Text Box 11"/>
              <p:cNvSpPr txBox="1">
                <a:spLocks noChangeArrowheads="1"/>
              </p:cNvSpPr>
              <p:nvPr/>
            </p:nvSpPr>
            <p:spPr bwMode="auto">
              <a:xfrm>
                <a:off x="4206" y="1389"/>
                <a:ext cx="4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FFCC66"/>
                    </a:solidFill>
                    <a:latin typeface="Arial" pitchFamily="34" charset="0"/>
                  </a:rPr>
                  <a:t>3=NIR1.6</a:t>
                </a:r>
              </a:p>
            </p:txBody>
          </p:sp>
        </p:grpSp>
        <p:grpSp>
          <p:nvGrpSpPr>
            <p:cNvPr id="30727" name="Group 12"/>
            <p:cNvGrpSpPr>
              <a:grpSpLocks/>
            </p:cNvGrpSpPr>
            <p:nvPr/>
          </p:nvGrpSpPr>
          <p:grpSpPr bwMode="auto">
            <a:xfrm>
              <a:off x="1115" y="2121"/>
              <a:ext cx="816" cy="763"/>
              <a:chOff x="2562" y="2024"/>
              <a:chExt cx="753" cy="763"/>
            </a:xfrm>
          </p:grpSpPr>
          <p:pic>
            <p:nvPicPr>
              <p:cNvPr id="30751" name="Picture 13" descr="BAND0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2080" b="2600"/>
              <a:stretch>
                <a:fillRect/>
              </a:stretch>
            </p:blipFill>
            <p:spPr bwMode="auto">
              <a:xfrm>
                <a:off x="2562" y="2024"/>
                <a:ext cx="75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2" name="Text Box 14"/>
              <p:cNvSpPr txBox="1">
                <a:spLocks noChangeArrowheads="1"/>
              </p:cNvSpPr>
              <p:nvPr/>
            </p:nvSpPr>
            <p:spPr bwMode="auto">
              <a:xfrm>
                <a:off x="2656" y="2614"/>
                <a:ext cx="4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4=IR3.8</a:t>
                </a:r>
              </a:p>
            </p:txBody>
          </p:sp>
        </p:grpSp>
        <p:grpSp>
          <p:nvGrpSpPr>
            <p:cNvPr id="30728" name="Group 15"/>
            <p:cNvGrpSpPr>
              <a:grpSpLocks/>
            </p:cNvGrpSpPr>
            <p:nvPr/>
          </p:nvGrpSpPr>
          <p:grpSpPr bwMode="auto">
            <a:xfrm>
              <a:off x="2049" y="2121"/>
              <a:ext cx="826" cy="771"/>
              <a:chOff x="3357" y="2016"/>
              <a:chExt cx="763" cy="771"/>
            </a:xfrm>
          </p:grpSpPr>
          <p:pic>
            <p:nvPicPr>
              <p:cNvPr id="30749" name="Picture 16" descr="BAND0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602"/>
              <a:stretch>
                <a:fillRect/>
              </a:stretch>
            </p:blipFill>
            <p:spPr bwMode="auto">
              <a:xfrm>
                <a:off x="3357" y="2016"/>
                <a:ext cx="76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50" name="Text Box 17"/>
              <p:cNvSpPr txBox="1">
                <a:spLocks noChangeArrowheads="1"/>
              </p:cNvSpPr>
              <p:nvPr/>
            </p:nvSpPr>
            <p:spPr bwMode="auto">
              <a:xfrm>
                <a:off x="3411" y="2614"/>
                <a:ext cx="47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00CC99"/>
                    </a:solidFill>
                    <a:latin typeface="Arial" pitchFamily="34" charset="0"/>
                  </a:rPr>
                  <a:t>5=WV6.2</a:t>
                </a:r>
              </a:p>
            </p:txBody>
          </p:sp>
        </p:grpSp>
        <p:grpSp>
          <p:nvGrpSpPr>
            <p:cNvPr id="30729" name="Group 18"/>
            <p:cNvGrpSpPr>
              <a:grpSpLocks/>
            </p:cNvGrpSpPr>
            <p:nvPr/>
          </p:nvGrpSpPr>
          <p:grpSpPr bwMode="auto">
            <a:xfrm>
              <a:off x="2982" y="2121"/>
              <a:ext cx="827" cy="771"/>
              <a:chOff x="4143" y="2016"/>
              <a:chExt cx="763" cy="771"/>
            </a:xfrm>
          </p:grpSpPr>
          <p:pic>
            <p:nvPicPr>
              <p:cNvPr id="30747" name="Picture 19" descr="BAND0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428"/>
              <a:stretch>
                <a:fillRect/>
              </a:stretch>
            </p:blipFill>
            <p:spPr bwMode="auto">
              <a:xfrm>
                <a:off x="4143" y="2016"/>
                <a:ext cx="763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8" name="Text Box 20"/>
              <p:cNvSpPr txBox="1">
                <a:spLocks noChangeArrowheads="1"/>
              </p:cNvSpPr>
              <p:nvPr/>
            </p:nvSpPr>
            <p:spPr bwMode="auto">
              <a:xfrm>
                <a:off x="4206" y="2614"/>
                <a:ext cx="47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6=WV7.3</a:t>
                </a:r>
              </a:p>
            </p:txBody>
          </p:sp>
        </p:grpSp>
        <p:grpSp>
          <p:nvGrpSpPr>
            <p:cNvPr id="30730" name="Group 21"/>
            <p:cNvGrpSpPr>
              <a:grpSpLocks/>
            </p:cNvGrpSpPr>
            <p:nvPr/>
          </p:nvGrpSpPr>
          <p:grpSpPr bwMode="auto">
            <a:xfrm>
              <a:off x="3916" y="2121"/>
              <a:ext cx="826" cy="769"/>
              <a:chOff x="4930" y="2018"/>
              <a:chExt cx="762" cy="769"/>
            </a:xfrm>
          </p:grpSpPr>
          <p:pic>
            <p:nvPicPr>
              <p:cNvPr id="30745" name="Picture 22" descr="BAND10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255"/>
              <a:stretch>
                <a:fillRect/>
              </a:stretch>
            </p:blipFill>
            <p:spPr bwMode="auto">
              <a:xfrm>
                <a:off x="4930" y="2018"/>
                <a:ext cx="762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6" name="Text Box 23"/>
              <p:cNvSpPr txBox="1">
                <a:spLocks noChangeArrowheads="1"/>
              </p:cNvSpPr>
              <p:nvPr/>
            </p:nvSpPr>
            <p:spPr bwMode="auto">
              <a:xfrm>
                <a:off x="5012" y="2614"/>
                <a:ext cx="4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7=IR8.7</a:t>
                </a:r>
              </a:p>
            </p:txBody>
          </p:sp>
        </p:grpSp>
        <p:grpSp>
          <p:nvGrpSpPr>
            <p:cNvPr id="30731" name="Group 24"/>
            <p:cNvGrpSpPr>
              <a:grpSpLocks/>
            </p:cNvGrpSpPr>
            <p:nvPr/>
          </p:nvGrpSpPr>
          <p:grpSpPr bwMode="auto">
            <a:xfrm>
              <a:off x="1105" y="3028"/>
              <a:ext cx="816" cy="750"/>
              <a:chOff x="2581" y="3180"/>
              <a:chExt cx="753" cy="750"/>
            </a:xfrm>
          </p:grpSpPr>
          <p:pic>
            <p:nvPicPr>
              <p:cNvPr id="30743" name="Picture 25" descr="BAND0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2080" b="2600"/>
              <a:stretch>
                <a:fillRect/>
              </a:stretch>
            </p:blipFill>
            <p:spPr bwMode="auto">
              <a:xfrm>
                <a:off x="2581" y="3180"/>
                <a:ext cx="75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4" name="Text Box 26"/>
              <p:cNvSpPr txBox="1">
                <a:spLocks noChangeArrowheads="1"/>
              </p:cNvSpPr>
              <p:nvPr/>
            </p:nvSpPr>
            <p:spPr bwMode="auto">
              <a:xfrm>
                <a:off x="2675" y="3750"/>
                <a:ext cx="4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8=IR9.7</a:t>
                </a:r>
              </a:p>
            </p:txBody>
          </p:sp>
        </p:grpSp>
        <p:grpSp>
          <p:nvGrpSpPr>
            <p:cNvPr id="30732" name="Group 27"/>
            <p:cNvGrpSpPr>
              <a:grpSpLocks/>
            </p:cNvGrpSpPr>
            <p:nvPr/>
          </p:nvGrpSpPr>
          <p:grpSpPr bwMode="auto">
            <a:xfrm>
              <a:off x="2039" y="3028"/>
              <a:ext cx="826" cy="751"/>
              <a:chOff x="3357" y="3173"/>
              <a:chExt cx="763" cy="751"/>
            </a:xfrm>
          </p:grpSpPr>
          <p:pic>
            <p:nvPicPr>
              <p:cNvPr id="30741" name="Picture 28" descr="BAND0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428"/>
              <a:stretch>
                <a:fillRect/>
              </a:stretch>
            </p:blipFill>
            <p:spPr bwMode="auto">
              <a:xfrm>
                <a:off x="3357" y="3173"/>
                <a:ext cx="763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2" name="Text Box 29"/>
              <p:cNvSpPr txBox="1">
                <a:spLocks noChangeArrowheads="1"/>
              </p:cNvSpPr>
              <p:nvPr/>
            </p:nvSpPr>
            <p:spPr bwMode="auto">
              <a:xfrm>
                <a:off x="3417" y="3750"/>
                <a:ext cx="46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00CC99"/>
                    </a:solidFill>
                    <a:latin typeface="Arial" pitchFamily="34" charset="0"/>
                  </a:rPr>
                  <a:t>9=IR10.8</a:t>
                </a:r>
              </a:p>
            </p:txBody>
          </p:sp>
        </p:grpSp>
        <p:grpSp>
          <p:nvGrpSpPr>
            <p:cNvPr id="30733" name="Group 30"/>
            <p:cNvGrpSpPr>
              <a:grpSpLocks/>
            </p:cNvGrpSpPr>
            <p:nvPr/>
          </p:nvGrpSpPr>
          <p:grpSpPr bwMode="auto">
            <a:xfrm>
              <a:off x="3021" y="3028"/>
              <a:ext cx="827" cy="750"/>
              <a:chOff x="4143" y="3180"/>
              <a:chExt cx="763" cy="750"/>
            </a:xfrm>
          </p:grpSpPr>
          <p:pic>
            <p:nvPicPr>
              <p:cNvPr id="30739" name="Picture 31" descr="BAND0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602"/>
              <a:stretch>
                <a:fillRect/>
              </a:stretch>
            </p:blipFill>
            <p:spPr bwMode="auto">
              <a:xfrm>
                <a:off x="4143" y="3180"/>
                <a:ext cx="76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40" name="Text Box 32"/>
              <p:cNvSpPr txBox="1">
                <a:spLocks noChangeArrowheads="1"/>
              </p:cNvSpPr>
              <p:nvPr/>
            </p:nvSpPr>
            <p:spPr bwMode="auto">
              <a:xfrm>
                <a:off x="4159" y="3750"/>
                <a:ext cx="5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10=IR12.0</a:t>
                </a:r>
              </a:p>
            </p:txBody>
          </p:sp>
        </p:grpSp>
        <p:grpSp>
          <p:nvGrpSpPr>
            <p:cNvPr id="30734" name="Group 33"/>
            <p:cNvGrpSpPr>
              <a:grpSpLocks/>
            </p:cNvGrpSpPr>
            <p:nvPr/>
          </p:nvGrpSpPr>
          <p:grpSpPr bwMode="auto">
            <a:xfrm>
              <a:off x="3907" y="3028"/>
              <a:ext cx="851" cy="754"/>
              <a:chOff x="4906" y="3182"/>
              <a:chExt cx="786" cy="754"/>
            </a:xfrm>
          </p:grpSpPr>
          <p:pic>
            <p:nvPicPr>
              <p:cNvPr id="30737" name="Picture 34" descr="BAND1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081"/>
              <a:stretch>
                <a:fillRect/>
              </a:stretch>
            </p:blipFill>
            <p:spPr bwMode="auto">
              <a:xfrm>
                <a:off x="4929" y="3182"/>
                <a:ext cx="763" cy="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38" name="Text Box 35"/>
              <p:cNvSpPr txBox="1">
                <a:spLocks noChangeArrowheads="1"/>
              </p:cNvSpPr>
              <p:nvPr/>
            </p:nvSpPr>
            <p:spPr bwMode="auto">
              <a:xfrm>
                <a:off x="4906" y="3750"/>
                <a:ext cx="51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11=IR13.4</a:t>
                </a:r>
              </a:p>
            </p:txBody>
          </p:sp>
        </p:grpSp>
        <p:pic>
          <p:nvPicPr>
            <p:cNvPr id="30735" name="Picture 36" descr="BAND1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96"/>
            <a:stretch>
              <a:fillRect/>
            </a:stretch>
          </p:blipFill>
          <p:spPr bwMode="auto">
            <a:xfrm>
              <a:off x="4937" y="458"/>
              <a:ext cx="755" cy="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6" name="Text Box 37"/>
            <p:cNvSpPr txBox="1">
              <a:spLocks noChangeArrowheads="1"/>
            </p:cNvSpPr>
            <p:nvPr/>
          </p:nvSpPr>
          <p:spPr bwMode="auto">
            <a:xfrm>
              <a:off x="5012" y="993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1pPr>
              <a:lvl2pPr marL="742950" indent="-28575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2pPr>
              <a:lvl3pPr marL="11430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3pPr>
              <a:lvl4pPr marL="16002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4pPr>
              <a:lvl5pPr marL="2057400" indent="-228600"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Comic Sans MS" pitchFamily="66" charset="0"/>
                </a:defRPr>
              </a:lvl9pPr>
            </a:lstStyle>
            <a:p>
              <a:pPr eaLnBrk="0" hangingPunct="0"/>
              <a:r>
                <a:rPr lang="en-GB" sz="1200" b="1" smtClean="0">
                  <a:solidFill>
                    <a:srgbClr val="FFCC66"/>
                  </a:solidFill>
                  <a:latin typeface="Arial" pitchFamily="34" charset="0"/>
                </a:rPr>
                <a:t>12=HRV</a:t>
              </a:r>
            </a:p>
          </p:txBody>
        </p:sp>
      </p:grpSp>
      <p:sp>
        <p:nvSpPr>
          <p:cNvPr id="16387" name="Rectangle 39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800" b="1" dirty="0">
                <a:solidFill>
                  <a:srgbClr val="FFFFFF"/>
                </a:solidFill>
                <a:latin typeface="Tahoma"/>
              </a:rPr>
              <a:t>From MVIRI through SEVIRI to FCI on MTG</a:t>
            </a:r>
          </a:p>
        </p:txBody>
      </p:sp>
    </p:spTree>
    <p:extLst>
      <p:ext uri="{BB962C8B-B14F-4D97-AF65-F5344CB8AC3E}">
        <p14:creationId xmlns:p14="http://schemas.microsoft.com/office/powerpoint/2010/main" val="1902885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2"/>
          <p:cNvGrpSpPr>
            <a:grpSpLocks/>
          </p:cNvGrpSpPr>
          <p:nvPr/>
        </p:nvGrpSpPr>
        <p:grpSpPr bwMode="auto">
          <a:xfrm>
            <a:off x="428625" y="1303338"/>
            <a:ext cx="8242300" cy="5233987"/>
            <a:chOff x="270" y="485"/>
            <a:chExt cx="5192" cy="3297"/>
          </a:xfrm>
        </p:grpSpPr>
        <p:grpSp>
          <p:nvGrpSpPr>
            <p:cNvPr id="31748" name="Group 3"/>
            <p:cNvGrpSpPr>
              <a:grpSpLocks/>
            </p:cNvGrpSpPr>
            <p:nvPr/>
          </p:nvGrpSpPr>
          <p:grpSpPr bwMode="auto">
            <a:xfrm>
              <a:off x="2039" y="488"/>
              <a:ext cx="818" cy="749"/>
              <a:chOff x="2579" y="853"/>
              <a:chExt cx="755" cy="749"/>
            </a:xfrm>
          </p:grpSpPr>
          <p:pic>
            <p:nvPicPr>
              <p:cNvPr id="31794" name="Picture 4" descr="BAND0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650"/>
              <a:stretch>
                <a:fillRect/>
              </a:stretch>
            </p:blipFill>
            <p:spPr bwMode="auto">
              <a:xfrm>
                <a:off x="2579" y="853"/>
                <a:ext cx="755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95" name="Text Box 5"/>
              <p:cNvSpPr txBox="1">
                <a:spLocks noChangeArrowheads="1"/>
              </p:cNvSpPr>
              <p:nvPr/>
            </p:nvSpPr>
            <p:spPr bwMode="auto">
              <a:xfrm>
                <a:off x="2608" y="1389"/>
                <a:ext cx="47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algn="ctr" eaLnBrk="0" hangingPunct="0"/>
                <a:r>
                  <a:rPr lang="en-GB" sz="1200" b="1" smtClean="0">
                    <a:solidFill>
                      <a:srgbClr val="FFFFFF"/>
                    </a:solidFill>
                    <a:latin typeface="Arial" pitchFamily="34" charset="0"/>
                  </a:rPr>
                  <a:t>3=VIS0.6</a:t>
                </a:r>
              </a:p>
            </p:txBody>
          </p:sp>
        </p:grpSp>
        <p:grpSp>
          <p:nvGrpSpPr>
            <p:cNvPr id="31749" name="Group 6"/>
            <p:cNvGrpSpPr>
              <a:grpSpLocks/>
            </p:cNvGrpSpPr>
            <p:nvPr/>
          </p:nvGrpSpPr>
          <p:grpSpPr bwMode="auto">
            <a:xfrm>
              <a:off x="2924" y="485"/>
              <a:ext cx="818" cy="752"/>
              <a:chOff x="3365" y="854"/>
              <a:chExt cx="755" cy="752"/>
            </a:xfrm>
          </p:grpSpPr>
          <p:pic>
            <p:nvPicPr>
              <p:cNvPr id="31792" name="Picture 7" descr="BAND0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96"/>
              <a:stretch>
                <a:fillRect/>
              </a:stretch>
            </p:blipFill>
            <p:spPr bwMode="auto">
              <a:xfrm>
                <a:off x="3365" y="854"/>
                <a:ext cx="755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93" name="Text Box 8"/>
              <p:cNvSpPr txBox="1">
                <a:spLocks noChangeArrowheads="1"/>
              </p:cNvSpPr>
              <p:nvPr/>
            </p:nvSpPr>
            <p:spPr bwMode="auto">
              <a:xfrm>
                <a:off x="3411" y="1389"/>
                <a:ext cx="47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FFCC66"/>
                    </a:solidFill>
                    <a:latin typeface="Arial" pitchFamily="34" charset="0"/>
                  </a:rPr>
                  <a:t>4=VIS0.8</a:t>
                </a:r>
              </a:p>
            </p:txBody>
          </p:sp>
        </p:grpSp>
        <p:grpSp>
          <p:nvGrpSpPr>
            <p:cNvPr id="31750" name="Group 9"/>
            <p:cNvGrpSpPr>
              <a:grpSpLocks/>
            </p:cNvGrpSpPr>
            <p:nvPr/>
          </p:nvGrpSpPr>
          <p:grpSpPr bwMode="auto">
            <a:xfrm>
              <a:off x="3267" y="1278"/>
              <a:ext cx="818" cy="752"/>
              <a:chOff x="4151" y="854"/>
              <a:chExt cx="755" cy="752"/>
            </a:xfrm>
          </p:grpSpPr>
          <p:pic>
            <p:nvPicPr>
              <p:cNvPr id="31790" name="Picture 10" descr="BAND0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296"/>
              <a:stretch>
                <a:fillRect/>
              </a:stretch>
            </p:blipFill>
            <p:spPr bwMode="auto">
              <a:xfrm>
                <a:off x="4151" y="854"/>
                <a:ext cx="755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91" name="Text Box 11"/>
              <p:cNvSpPr txBox="1">
                <a:spLocks noChangeArrowheads="1"/>
              </p:cNvSpPr>
              <p:nvPr/>
            </p:nvSpPr>
            <p:spPr bwMode="auto">
              <a:xfrm>
                <a:off x="4206" y="1389"/>
                <a:ext cx="4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FFCC66"/>
                    </a:solidFill>
                    <a:latin typeface="Arial" pitchFamily="34" charset="0"/>
                  </a:rPr>
                  <a:t>7=NIR1.6</a:t>
                </a:r>
              </a:p>
            </p:txBody>
          </p:sp>
        </p:grpSp>
        <p:grpSp>
          <p:nvGrpSpPr>
            <p:cNvPr id="31751" name="Group 12"/>
            <p:cNvGrpSpPr>
              <a:grpSpLocks/>
            </p:cNvGrpSpPr>
            <p:nvPr/>
          </p:nvGrpSpPr>
          <p:grpSpPr bwMode="auto">
            <a:xfrm>
              <a:off x="1115" y="2121"/>
              <a:ext cx="816" cy="763"/>
              <a:chOff x="2562" y="2024"/>
              <a:chExt cx="753" cy="763"/>
            </a:xfrm>
          </p:grpSpPr>
          <p:pic>
            <p:nvPicPr>
              <p:cNvPr id="31788" name="Picture 13" descr="BAND0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2080" b="2600"/>
              <a:stretch>
                <a:fillRect/>
              </a:stretch>
            </p:blipFill>
            <p:spPr bwMode="auto">
              <a:xfrm>
                <a:off x="2562" y="2024"/>
                <a:ext cx="75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89" name="Text Box 14"/>
              <p:cNvSpPr txBox="1">
                <a:spLocks noChangeArrowheads="1"/>
              </p:cNvSpPr>
              <p:nvPr/>
            </p:nvSpPr>
            <p:spPr bwMode="auto">
              <a:xfrm>
                <a:off x="2656" y="2614"/>
                <a:ext cx="419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9=IR3.8</a:t>
                </a:r>
              </a:p>
            </p:txBody>
          </p:sp>
        </p:grpSp>
        <p:grpSp>
          <p:nvGrpSpPr>
            <p:cNvPr id="31752" name="Group 15"/>
            <p:cNvGrpSpPr>
              <a:grpSpLocks/>
            </p:cNvGrpSpPr>
            <p:nvPr/>
          </p:nvGrpSpPr>
          <p:grpSpPr bwMode="auto">
            <a:xfrm>
              <a:off x="2049" y="2121"/>
              <a:ext cx="826" cy="771"/>
              <a:chOff x="3357" y="2016"/>
              <a:chExt cx="763" cy="771"/>
            </a:xfrm>
          </p:grpSpPr>
          <p:pic>
            <p:nvPicPr>
              <p:cNvPr id="31786" name="Picture 16" descr="BAND0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602"/>
              <a:stretch>
                <a:fillRect/>
              </a:stretch>
            </p:blipFill>
            <p:spPr bwMode="auto">
              <a:xfrm>
                <a:off x="3357" y="2016"/>
                <a:ext cx="76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87" name="Text Box 17"/>
              <p:cNvSpPr txBox="1">
                <a:spLocks noChangeArrowheads="1"/>
              </p:cNvSpPr>
              <p:nvPr/>
            </p:nvSpPr>
            <p:spPr bwMode="auto">
              <a:xfrm>
                <a:off x="3411" y="2614"/>
                <a:ext cx="52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00CC99"/>
                    </a:solidFill>
                    <a:latin typeface="Arial" pitchFamily="34" charset="0"/>
                  </a:rPr>
                  <a:t>10=WV6.2</a:t>
                </a:r>
              </a:p>
            </p:txBody>
          </p:sp>
        </p:grpSp>
        <p:grpSp>
          <p:nvGrpSpPr>
            <p:cNvPr id="31753" name="Group 18"/>
            <p:cNvGrpSpPr>
              <a:grpSpLocks/>
            </p:cNvGrpSpPr>
            <p:nvPr/>
          </p:nvGrpSpPr>
          <p:grpSpPr bwMode="auto">
            <a:xfrm>
              <a:off x="2982" y="2121"/>
              <a:ext cx="827" cy="771"/>
              <a:chOff x="4143" y="2016"/>
              <a:chExt cx="763" cy="771"/>
            </a:xfrm>
          </p:grpSpPr>
          <p:pic>
            <p:nvPicPr>
              <p:cNvPr id="31784" name="Picture 19" descr="BAND0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428"/>
              <a:stretch>
                <a:fillRect/>
              </a:stretch>
            </p:blipFill>
            <p:spPr bwMode="auto">
              <a:xfrm>
                <a:off x="4143" y="2016"/>
                <a:ext cx="763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85" name="Text Box 20"/>
              <p:cNvSpPr txBox="1">
                <a:spLocks noChangeArrowheads="1"/>
              </p:cNvSpPr>
              <p:nvPr/>
            </p:nvSpPr>
            <p:spPr bwMode="auto">
              <a:xfrm>
                <a:off x="4206" y="2614"/>
                <a:ext cx="52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11=WV7.3</a:t>
                </a:r>
              </a:p>
            </p:txBody>
          </p:sp>
        </p:grpSp>
        <p:grpSp>
          <p:nvGrpSpPr>
            <p:cNvPr id="31754" name="Group 21"/>
            <p:cNvGrpSpPr>
              <a:grpSpLocks/>
            </p:cNvGrpSpPr>
            <p:nvPr/>
          </p:nvGrpSpPr>
          <p:grpSpPr bwMode="auto">
            <a:xfrm>
              <a:off x="3916" y="2121"/>
              <a:ext cx="826" cy="769"/>
              <a:chOff x="4930" y="2018"/>
              <a:chExt cx="762" cy="769"/>
            </a:xfrm>
          </p:grpSpPr>
          <p:pic>
            <p:nvPicPr>
              <p:cNvPr id="31782" name="Picture 22" descr="BAND10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255"/>
              <a:stretch>
                <a:fillRect/>
              </a:stretch>
            </p:blipFill>
            <p:spPr bwMode="auto">
              <a:xfrm>
                <a:off x="4930" y="2018"/>
                <a:ext cx="762" cy="7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83" name="Text Box 23"/>
              <p:cNvSpPr txBox="1">
                <a:spLocks noChangeArrowheads="1"/>
              </p:cNvSpPr>
              <p:nvPr/>
            </p:nvSpPr>
            <p:spPr bwMode="auto">
              <a:xfrm>
                <a:off x="5012" y="2614"/>
                <a:ext cx="46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12=IR8.7</a:t>
                </a:r>
              </a:p>
            </p:txBody>
          </p:sp>
        </p:grpSp>
        <p:grpSp>
          <p:nvGrpSpPr>
            <p:cNvPr id="31755" name="Group 24"/>
            <p:cNvGrpSpPr>
              <a:grpSpLocks/>
            </p:cNvGrpSpPr>
            <p:nvPr/>
          </p:nvGrpSpPr>
          <p:grpSpPr bwMode="auto">
            <a:xfrm>
              <a:off x="1105" y="3028"/>
              <a:ext cx="816" cy="750"/>
              <a:chOff x="2581" y="3180"/>
              <a:chExt cx="753" cy="750"/>
            </a:xfrm>
          </p:grpSpPr>
          <p:pic>
            <p:nvPicPr>
              <p:cNvPr id="31780" name="Picture 25" descr="BAND08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2080" b="2600"/>
              <a:stretch>
                <a:fillRect/>
              </a:stretch>
            </p:blipFill>
            <p:spPr bwMode="auto">
              <a:xfrm>
                <a:off x="2581" y="3180"/>
                <a:ext cx="75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81" name="Text Box 26"/>
              <p:cNvSpPr txBox="1">
                <a:spLocks noChangeArrowheads="1"/>
              </p:cNvSpPr>
              <p:nvPr/>
            </p:nvSpPr>
            <p:spPr bwMode="auto">
              <a:xfrm>
                <a:off x="2675" y="3750"/>
                <a:ext cx="46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13=IR9.7</a:t>
                </a:r>
              </a:p>
            </p:txBody>
          </p:sp>
        </p:grpSp>
        <p:grpSp>
          <p:nvGrpSpPr>
            <p:cNvPr id="31756" name="Group 27"/>
            <p:cNvGrpSpPr>
              <a:grpSpLocks/>
            </p:cNvGrpSpPr>
            <p:nvPr/>
          </p:nvGrpSpPr>
          <p:grpSpPr bwMode="auto">
            <a:xfrm>
              <a:off x="2039" y="3028"/>
              <a:ext cx="826" cy="751"/>
              <a:chOff x="3357" y="3173"/>
              <a:chExt cx="763" cy="751"/>
            </a:xfrm>
          </p:grpSpPr>
          <p:pic>
            <p:nvPicPr>
              <p:cNvPr id="31778" name="Picture 28" descr="BAND09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428"/>
              <a:stretch>
                <a:fillRect/>
              </a:stretch>
            </p:blipFill>
            <p:spPr bwMode="auto">
              <a:xfrm>
                <a:off x="3357" y="3173"/>
                <a:ext cx="763" cy="7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9" name="Text Box 29"/>
              <p:cNvSpPr txBox="1">
                <a:spLocks noChangeArrowheads="1"/>
              </p:cNvSpPr>
              <p:nvPr/>
            </p:nvSpPr>
            <p:spPr bwMode="auto">
              <a:xfrm>
                <a:off x="3417" y="3750"/>
                <a:ext cx="51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00CC99"/>
                    </a:solidFill>
                    <a:latin typeface="Arial" pitchFamily="34" charset="0"/>
                  </a:rPr>
                  <a:t>14=IR10.5</a:t>
                </a:r>
              </a:p>
            </p:txBody>
          </p:sp>
        </p:grpSp>
        <p:grpSp>
          <p:nvGrpSpPr>
            <p:cNvPr id="31757" name="Group 30"/>
            <p:cNvGrpSpPr>
              <a:grpSpLocks/>
            </p:cNvGrpSpPr>
            <p:nvPr/>
          </p:nvGrpSpPr>
          <p:grpSpPr bwMode="auto">
            <a:xfrm>
              <a:off x="3021" y="3028"/>
              <a:ext cx="827" cy="750"/>
              <a:chOff x="4143" y="3180"/>
              <a:chExt cx="763" cy="750"/>
            </a:xfrm>
          </p:grpSpPr>
          <p:pic>
            <p:nvPicPr>
              <p:cNvPr id="31776" name="Picture 31" descr="BAND0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602"/>
              <a:stretch>
                <a:fillRect/>
              </a:stretch>
            </p:blipFill>
            <p:spPr bwMode="auto">
              <a:xfrm>
                <a:off x="4143" y="3180"/>
                <a:ext cx="763" cy="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7" name="Text Box 32"/>
              <p:cNvSpPr txBox="1">
                <a:spLocks noChangeArrowheads="1"/>
              </p:cNvSpPr>
              <p:nvPr/>
            </p:nvSpPr>
            <p:spPr bwMode="auto">
              <a:xfrm>
                <a:off x="4159" y="3750"/>
                <a:ext cx="51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15=IR12.3</a:t>
                </a:r>
              </a:p>
            </p:txBody>
          </p:sp>
        </p:grpSp>
        <p:grpSp>
          <p:nvGrpSpPr>
            <p:cNvPr id="31758" name="Group 33"/>
            <p:cNvGrpSpPr>
              <a:grpSpLocks/>
            </p:cNvGrpSpPr>
            <p:nvPr/>
          </p:nvGrpSpPr>
          <p:grpSpPr bwMode="auto">
            <a:xfrm>
              <a:off x="3907" y="3028"/>
              <a:ext cx="851" cy="754"/>
              <a:chOff x="4906" y="3182"/>
              <a:chExt cx="786" cy="754"/>
            </a:xfrm>
          </p:grpSpPr>
          <p:pic>
            <p:nvPicPr>
              <p:cNvPr id="31774" name="Picture 34" descr="BAND11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" r="795" b="2081"/>
              <a:stretch>
                <a:fillRect/>
              </a:stretch>
            </p:blipFill>
            <p:spPr bwMode="auto">
              <a:xfrm>
                <a:off x="4929" y="3182"/>
                <a:ext cx="763" cy="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5" name="Text Box 35"/>
              <p:cNvSpPr txBox="1">
                <a:spLocks noChangeArrowheads="1"/>
              </p:cNvSpPr>
              <p:nvPr/>
            </p:nvSpPr>
            <p:spPr bwMode="auto">
              <a:xfrm>
                <a:off x="4906" y="3750"/>
                <a:ext cx="51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eaLnBrk="0" hangingPunct="0"/>
                <a:r>
                  <a:rPr lang="en-GB" sz="1200" b="1" smtClean="0">
                    <a:solidFill>
                      <a:srgbClr val="3333CC"/>
                    </a:solidFill>
                    <a:latin typeface="Arial" pitchFamily="34" charset="0"/>
                  </a:rPr>
                  <a:t>16=IR13.3</a:t>
                </a:r>
              </a:p>
            </p:txBody>
          </p:sp>
        </p:grpSp>
        <p:grpSp>
          <p:nvGrpSpPr>
            <p:cNvPr id="31759" name="Group 36"/>
            <p:cNvGrpSpPr>
              <a:grpSpLocks/>
            </p:cNvGrpSpPr>
            <p:nvPr/>
          </p:nvGrpSpPr>
          <p:grpSpPr bwMode="auto">
            <a:xfrm>
              <a:off x="270" y="488"/>
              <a:ext cx="819" cy="749"/>
              <a:chOff x="839" y="845"/>
              <a:chExt cx="756" cy="749"/>
            </a:xfrm>
          </p:grpSpPr>
          <p:pic>
            <p:nvPicPr>
              <p:cNvPr id="31772" name="Picture 37" descr="MSG_VIS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" y="845"/>
                <a:ext cx="756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3" name="Text Box 38"/>
              <p:cNvSpPr txBox="1">
                <a:spLocks noChangeArrowheads="1"/>
              </p:cNvSpPr>
              <p:nvPr/>
            </p:nvSpPr>
            <p:spPr bwMode="auto">
              <a:xfrm>
                <a:off x="858" y="1389"/>
                <a:ext cx="47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algn="ctr" eaLnBrk="0" hangingPunct="0"/>
                <a:r>
                  <a:rPr lang="en-GB" sz="1200" b="1" smtClean="0">
                    <a:solidFill>
                      <a:srgbClr val="FF0000"/>
                    </a:solidFill>
                    <a:latin typeface="Arial" pitchFamily="34" charset="0"/>
                  </a:rPr>
                  <a:t>1=VIS0.4</a:t>
                </a:r>
              </a:p>
            </p:txBody>
          </p:sp>
        </p:grpSp>
        <p:grpSp>
          <p:nvGrpSpPr>
            <p:cNvPr id="31760" name="Group 39"/>
            <p:cNvGrpSpPr>
              <a:grpSpLocks/>
            </p:cNvGrpSpPr>
            <p:nvPr/>
          </p:nvGrpSpPr>
          <p:grpSpPr bwMode="auto">
            <a:xfrm>
              <a:off x="1155" y="488"/>
              <a:ext cx="819" cy="749"/>
              <a:chOff x="1701" y="845"/>
              <a:chExt cx="756" cy="749"/>
            </a:xfrm>
          </p:grpSpPr>
          <p:pic>
            <p:nvPicPr>
              <p:cNvPr id="31770" name="Picture 40" descr="MSG_VIS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01" y="845"/>
                <a:ext cx="756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1" name="Text Box 41"/>
              <p:cNvSpPr txBox="1">
                <a:spLocks noChangeArrowheads="1"/>
              </p:cNvSpPr>
              <p:nvPr/>
            </p:nvSpPr>
            <p:spPr bwMode="auto">
              <a:xfrm>
                <a:off x="1720" y="1389"/>
                <a:ext cx="47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algn="ctr" eaLnBrk="0" hangingPunct="0"/>
                <a:r>
                  <a:rPr lang="en-GB" sz="1200" b="1" smtClean="0">
                    <a:solidFill>
                      <a:srgbClr val="FF0000"/>
                    </a:solidFill>
                    <a:latin typeface="Arial" pitchFamily="34" charset="0"/>
                  </a:rPr>
                  <a:t>2=VIS0.5</a:t>
                </a:r>
              </a:p>
            </p:txBody>
          </p:sp>
        </p:grpSp>
        <p:grpSp>
          <p:nvGrpSpPr>
            <p:cNvPr id="31761" name="Group 42"/>
            <p:cNvGrpSpPr>
              <a:grpSpLocks/>
            </p:cNvGrpSpPr>
            <p:nvPr/>
          </p:nvGrpSpPr>
          <p:grpSpPr bwMode="auto">
            <a:xfrm>
              <a:off x="3808" y="488"/>
              <a:ext cx="819" cy="749"/>
              <a:chOff x="3787" y="1570"/>
              <a:chExt cx="756" cy="749"/>
            </a:xfrm>
          </p:grpSpPr>
          <p:pic>
            <p:nvPicPr>
              <p:cNvPr id="31768" name="Picture 43" descr="MSG_VIS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7" y="1570"/>
                <a:ext cx="756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9" name="Text Box 44"/>
              <p:cNvSpPr txBox="1">
                <a:spLocks noChangeArrowheads="1"/>
              </p:cNvSpPr>
              <p:nvPr/>
            </p:nvSpPr>
            <p:spPr bwMode="auto">
              <a:xfrm>
                <a:off x="3849" y="2115"/>
                <a:ext cx="4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algn="ctr" eaLnBrk="0" hangingPunct="0"/>
                <a:r>
                  <a:rPr lang="en-GB" sz="1200" b="1" smtClean="0">
                    <a:solidFill>
                      <a:srgbClr val="FF0000"/>
                    </a:solidFill>
                    <a:latin typeface="Arial" pitchFamily="34" charset="0"/>
                  </a:rPr>
                  <a:t>5=NIR0.9</a:t>
                </a:r>
              </a:p>
            </p:txBody>
          </p:sp>
        </p:grpSp>
        <p:grpSp>
          <p:nvGrpSpPr>
            <p:cNvPr id="31762" name="Group 45"/>
            <p:cNvGrpSpPr>
              <a:grpSpLocks/>
            </p:cNvGrpSpPr>
            <p:nvPr/>
          </p:nvGrpSpPr>
          <p:grpSpPr bwMode="auto">
            <a:xfrm>
              <a:off x="4643" y="488"/>
              <a:ext cx="819" cy="749"/>
              <a:chOff x="4604" y="1616"/>
              <a:chExt cx="756" cy="749"/>
            </a:xfrm>
          </p:grpSpPr>
          <p:pic>
            <p:nvPicPr>
              <p:cNvPr id="31766" name="Picture 46" descr="MSG_VIS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4" y="1616"/>
                <a:ext cx="756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7" name="Text Box 47"/>
              <p:cNvSpPr txBox="1">
                <a:spLocks noChangeArrowheads="1"/>
              </p:cNvSpPr>
              <p:nvPr/>
            </p:nvSpPr>
            <p:spPr bwMode="auto">
              <a:xfrm>
                <a:off x="4666" y="2161"/>
                <a:ext cx="4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algn="ctr" eaLnBrk="0" hangingPunct="0"/>
                <a:r>
                  <a:rPr lang="en-GB" sz="1200" b="1" smtClean="0">
                    <a:solidFill>
                      <a:srgbClr val="FF0000"/>
                    </a:solidFill>
                    <a:latin typeface="Arial" pitchFamily="34" charset="0"/>
                  </a:rPr>
                  <a:t>6=NIR1.3</a:t>
                </a:r>
              </a:p>
            </p:txBody>
          </p:sp>
        </p:grpSp>
        <p:grpSp>
          <p:nvGrpSpPr>
            <p:cNvPr id="31763" name="Group 48"/>
            <p:cNvGrpSpPr>
              <a:grpSpLocks/>
            </p:cNvGrpSpPr>
            <p:nvPr/>
          </p:nvGrpSpPr>
          <p:grpSpPr bwMode="auto">
            <a:xfrm>
              <a:off x="4152" y="1281"/>
              <a:ext cx="819" cy="749"/>
              <a:chOff x="4604" y="1616"/>
              <a:chExt cx="756" cy="749"/>
            </a:xfrm>
          </p:grpSpPr>
          <p:pic>
            <p:nvPicPr>
              <p:cNvPr id="31764" name="Picture 49" descr="MSG_VIS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4" y="1616"/>
                <a:ext cx="756" cy="7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5" name="Text Box 50"/>
              <p:cNvSpPr txBox="1">
                <a:spLocks noChangeArrowheads="1"/>
              </p:cNvSpPr>
              <p:nvPr/>
            </p:nvSpPr>
            <p:spPr bwMode="auto">
              <a:xfrm>
                <a:off x="4666" y="2161"/>
                <a:ext cx="48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1pPr>
                <a:lvl2pPr marL="742950" indent="-28575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2pPr>
                <a:lvl3pPr marL="11430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3pPr>
                <a:lvl4pPr marL="16002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4pPr>
                <a:lvl5pPr marL="2057400" indent="-228600"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omic Sans MS" pitchFamily="66" charset="0"/>
                  </a:defRPr>
                </a:lvl9pPr>
              </a:lstStyle>
              <a:p>
                <a:pPr algn="ctr" eaLnBrk="0" hangingPunct="0"/>
                <a:r>
                  <a:rPr lang="en-GB" sz="1200" b="1" smtClean="0">
                    <a:solidFill>
                      <a:srgbClr val="FF0000"/>
                    </a:solidFill>
                    <a:latin typeface="Arial" pitchFamily="34" charset="0"/>
                  </a:rPr>
                  <a:t>8=NIR2.2</a:t>
                </a:r>
              </a:p>
            </p:txBody>
          </p:sp>
        </p:grpSp>
      </p:grpSp>
      <p:sp>
        <p:nvSpPr>
          <p:cNvPr id="17411" name="Rectangle 52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800" b="1" dirty="0">
                <a:solidFill>
                  <a:srgbClr val="FFFFFF"/>
                </a:solidFill>
                <a:latin typeface="Tahoma"/>
              </a:rPr>
              <a:t>From MVIRI through SEVIRI to FCI on MTG</a:t>
            </a:r>
          </a:p>
        </p:txBody>
      </p:sp>
    </p:spTree>
    <p:extLst>
      <p:ext uri="{BB962C8B-B14F-4D97-AF65-F5344CB8AC3E}">
        <p14:creationId xmlns:p14="http://schemas.microsoft.com/office/powerpoint/2010/main" val="7648843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5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Land SAF Consortium</a:t>
            </a:r>
          </a:p>
        </p:txBody>
      </p:sp>
      <p:sp>
        <p:nvSpPr>
          <p:cNvPr id="37889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423998" y="1538255"/>
            <a:ext cx="8281987" cy="5491163"/>
          </a:xfrm>
        </p:spPr>
        <p:txBody>
          <a:bodyPr/>
          <a:lstStyle/>
          <a:p>
            <a:r>
              <a:rPr lang="pt-PT" dirty="0"/>
              <a:t>Instituto de Meteorologia (IM), Portugal</a:t>
            </a:r>
          </a:p>
          <a:p>
            <a:r>
              <a:rPr lang="en-GB" dirty="0" err="1"/>
              <a:t>Meteo</a:t>
            </a:r>
            <a:r>
              <a:rPr lang="en-GB" dirty="0"/>
              <a:t>-France (MF), France</a:t>
            </a:r>
          </a:p>
          <a:p>
            <a:r>
              <a:rPr lang="en-GB" dirty="0"/>
              <a:t>Royal Meteorological Institute (RMI), Belgium</a:t>
            </a:r>
          </a:p>
          <a:p>
            <a:r>
              <a:rPr lang="en-GB" dirty="0"/>
              <a:t>Finnish Meteorological Institute (FMI), Finland</a:t>
            </a:r>
          </a:p>
          <a:p>
            <a:r>
              <a:rPr lang="en-GB" dirty="0" smtClean="0"/>
              <a:t>Karlsruhe Institute of Technology</a:t>
            </a:r>
          </a:p>
          <a:p>
            <a:r>
              <a:rPr lang="en-GB" dirty="0" smtClean="0"/>
              <a:t>IDL</a:t>
            </a:r>
            <a:r>
              <a:rPr lang="en-GB" dirty="0"/>
              <a:t>, University of Lisbon</a:t>
            </a:r>
          </a:p>
          <a:p>
            <a:r>
              <a:rPr lang="en-GB" dirty="0"/>
              <a:t>UV, University of Valencia</a:t>
            </a:r>
          </a:p>
          <a:p>
            <a:endParaRPr lang="pt-PT" dirty="0"/>
          </a:p>
          <a:p>
            <a:r>
              <a:rPr lang="pt-PT" dirty="0" err="1"/>
              <a:t>Organisation</a:t>
            </a:r>
            <a:r>
              <a:rPr lang="pt-PT" dirty="0"/>
              <a:t> </a:t>
            </a:r>
            <a:r>
              <a:rPr lang="pt-PT" dirty="0" err="1"/>
              <a:t>principles</a:t>
            </a:r>
            <a:endParaRPr lang="pt-PT" dirty="0"/>
          </a:p>
          <a:p>
            <a:pPr lvl="1"/>
            <a:r>
              <a:rPr lang="pt-PT" dirty="0" err="1"/>
              <a:t>Algorithms</a:t>
            </a:r>
            <a:r>
              <a:rPr lang="pt-PT" dirty="0"/>
              <a:t> </a:t>
            </a:r>
            <a:r>
              <a:rPr lang="pt-PT" dirty="0" err="1" smtClean="0"/>
              <a:t>developed</a:t>
            </a:r>
            <a:r>
              <a:rPr lang="pt-PT" dirty="0" smtClean="0"/>
              <a:t> </a:t>
            </a:r>
            <a:r>
              <a:rPr lang="pt-PT" dirty="0" err="1" smtClean="0"/>
              <a:t>and</a:t>
            </a:r>
            <a:r>
              <a:rPr lang="pt-PT" dirty="0" smtClean="0"/>
              <a:t> </a:t>
            </a:r>
            <a:r>
              <a:rPr lang="pt-PT" dirty="0" err="1" smtClean="0"/>
              <a:t>validated</a:t>
            </a:r>
            <a:r>
              <a:rPr lang="pt-PT" dirty="0" smtClean="0"/>
              <a:t> </a:t>
            </a:r>
            <a:r>
              <a:rPr lang="pt-PT" dirty="0" err="1" smtClean="0"/>
              <a:t>by</a:t>
            </a:r>
            <a:r>
              <a:rPr lang="pt-PT" dirty="0" smtClean="0"/>
              <a:t> </a:t>
            </a:r>
            <a:r>
              <a:rPr lang="pt-PT" dirty="0" err="1" smtClean="0"/>
              <a:t>one</a:t>
            </a:r>
            <a:r>
              <a:rPr lang="pt-PT" dirty="0" smtClean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 smtClean="0"/>
              <a:t>patners</a:t>
            </a:r>
            <a:endParaRPr lang="pt-PT" dirty="0"/>
          </a:p>
          <a:p>
            <a:pPr lvl="1"/>
            <a:r>
              <a:rPr lang="pt-PT" dirty="0" err="1"/>
              <a:t>Algorithms</a:t>
            </a:r>
            <a:r>
              <a:rPr lang="pt-PT" dirty="0"/>
              <a:t> </a:t>
            </a:r>
            <a:r>
              <a:rPr lang="pt-PT" dirty="0" err="1"/>
              <a:t>handed</a:t>
            </a:r>
            <a:r>
              <a:rPr lang="pt-PT" dirty="0"/>
              <a:t> </a:t>
            </a:r>
            <a:r>
              <a:rPr lang="pt-PT" dirty="0" err="1"/>
              <a:t>over</a:t>
            </a:r>
            <a:r>
              <a:rPr lang="pt-PT" dirty="0"/>
              <a:t> to IM for </a:t>
            </a:r>
            <a:r>
              <a:rPr lang="pt-PT" dirty="0" err="1"/>
              <a:t>integration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 smtClean="0"/>
              <a:t>production</a:t>
            </a:r>
            <a:endParaRPr lang="pt-PT" dirty="0" smtClean="0"/>
          </a:p>
          <a:p>
            <a:pPr lvl="1"/>
            <a:r>
              <a:rPr lang="pt-PT" dirty="0" err="1" smtClean="0"/>
              <a:t>Operational</a:t>
            </a:r>
            <a:r>
              <a:rPr lang="pt-PT" dirty="0" smtClean="0"/>
              <a:t> </a:t>
            </a:r>
            <a:r>
              <a:rPr lang="pt-PT" dirty="0" err="1" smtClean="0"/>
              <a:t>chain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</a:t>
            </a:r>
            <a:r>
              <a:rPr lang="pt-PT" dirty="0" err="1" smtClean="0"/>
              <a:t>Lisbon</a:t>
            </a:r>
            <a:endParaRPr lang="en-GB" dirty="0"/>
          </a:p>
        </p:txBody>
      </p:sp>
      <p:sp>
        <p:nvSpPr>
          <p:cNvPr id="378884" name="AutoShape 4" descr="IM logo"/>
          <p:cNvSpPr>
            <a:spLocks noChangeAspect="1" noChangeArrowheads="1"/>
          </p:cNvSpPr>
          <p:nvPr/>
        </p:nvSpPr>
        <p:spPr bwMode="auto">
          <a:xfrm>
            <a:off x="4792663" y="3752800"/>
            <a:ext cx="322262" cy="296862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sp>
        <p:nvSpPr>
          <p:cNvPr id="378885" name="AutoShape 5" descr="IM logo"/>
          <p:cNvSpPr>
            <a:spLocks noChangeAspect="1" noChangeArrowheads="1"/>
          </p:cNvSpPr>
          <p:nvPr/>
        </p:nvSpPr>
        <p:spPr bwMode="auto">
          <a:xfrm>
            <a:off x="4792663" y="3752800"/>
            <a:ext cx="322262" cy="296862"/>
          </a:xfrm>
          <a:prstGeom prst="rect">
            <a:avLst/>
          </a:prstGeom>
          <a:noFill/>
        </p:spPr>
        <p:txBody>
          <a:bodyPr/>
          <a:lstStyle/>
          <a:p>
            <a:endParaRPr lang="en-GB"/>
          </a:p>
        </p:txBody>
      </p:sp>
      <p:pic>
        <p:nvPicPr>
          <p:cNvPr id="378886" name="Picture 6" descr="escutc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3095" y="4141737"/>
            <a:ext cx="503237" cy="482600"/>
          </a:xfrm>
          <a:prstGeom prst="rect">
            <a:avLst/>
          </a:prstGeom>
          <a:noFill/>
        </p:spPr>
      </p:pic>
      <p:pic>
        <p:nvPicPr>
          <p:cNvPr id="378887" name="Picture 7" descr="img_saf_im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60" y="1452512"/>
            <a:ext cx="544513" cy="503238"/>
          </a:xfrm>
          <a:prstGeom prst="rect">
            <a:avLst/>
          </a:prstGeom>
          <a:noFill/>
        </p:spPr>
      </p:pic>
      <p:pic>
        <p:nvPicPr>
          <p:cNvPr id="378888" name="Picture 8" descr="img_saf_kmi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6" y="2387550"/>
            <a:ext cx="311150" cy="360362"/>
          </a:xfrm>
          <a:prstGeom prst="rect">
            <a:avLst/>
          </a:prstGeom>
          <a:noFill/>
        </p:spPr>
      </p:pic>
      <p:pic>
        <p:nvPicPr>
          <p:cNvPr id="378889" name="Picture 9" descr="img_saf_mf_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200" y="2028793"/>
            <a:ext cx="990600" cy="274637"/>
          </a:xfrm>
          <a:prstGeom prst="rect">
            <a:avLst/>
          </a:prstGeom>
          <a:noFill/>
        </p:spPr>
      </p:pic>
      <p:pic>
        <p:nvPicPr>
          <p:cNvPr id="378890" name="Picture 10" descr="img_saf_fmi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975" y="2820955"/>
            <a:ext cx="503238" cy="455613"/>
          </a:xfrm>
          <a:prstGeom prst="rect">
            <a:avLst/>
          </a:prstGeom>
          <a:noFill/>
        </p:spPr>
      </p:pic>
      <p:pic>
        <p:nvPicPr>
          <p:cNvPr id="378892" name="Picture 12" descr="igidl_1_r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1831" y="3752804"/>
            <a:ext cx="431800" cy="36353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88504" y="98072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A consortium of 7 Institutions in 6 countries</a:t>
            </a:r>
          </a:p>
        </p:txBody>
      </p:sp>
      <p:pic>
        <p:nvPicPr>
          <p:cNvPr id="18" name="Picture 17" descr="kit_logo_V2_de.png"/>
          <p:cNvPicPr>
            <a:picLocks noChangeAspect="1"/>
          </p:cNvPicPr>
          <p:nvPr/>
        </p:nvPicPr>
        <p:blipFill>
          <a:blip r:embed="rId8" cstate="print"/>
          <a:srcRect l="8319" t="23757" r="13876" b="8010"/>
          <a:stretch>
            <a:fillRect/>
          </a:stretch>
        </p:blipFill>
        <p:spPr>
          <a:xfrm>
            <a:off x="344494" y="3284984"/>
            <a:ext cx="1008112" cy="468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Modis04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1296988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Modis04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738" y="12954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Modis064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1298575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Modis08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1298575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Modis094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3505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MODIS137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563" y="3503613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MODIS163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49885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MODIS213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505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1822450" y="1363663"/>
            <a:ext cx="8270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VIS - 0.4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1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Aerosols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762625" y="1352550"/>
            <a:ext cx="13319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VIS - 0.6</a:t>
            </a:r>
          </a:p>
          <a:p>
            <a:pPr eaLnBrk="0" hangingPunct="0"/>
            <a:r>
              <a:rPr lang="en-GB" sz="1000" b="1" u="sng" smtClean="0">
                <a:solidFill>
                  <a:srgbClr val="FFFF00"/>
                </a:solidFill>
              </a:rPr>
              <a:t>0.5 km and 1 km</a:t>
            </a:r>
          </a:p>
          <a:p>
            <a:pPr eaLnBrk="0" hangingPunct="0"/>
            <a:endParaRPr lang="en-GB" sz="1000" b="1" u="sng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Surface Albedo</a:t>
            </a:r>
            <a:endParaRPr lang="en-GB" sz="1000" b="1" smtClean="0">
              <a:solidFill>
                <a:srgbClr val="FFFF00"/>
              </a:solidFill>
            </a:endParaRPr>
          </a:p>
        </p:txBody>
      </p:sp>
      <p:sp>
        <p:nvSpPr>
          <p:cNvPr id="32780" name="Text Box 12"/>
          <p:cNvSpPr txBox="1">
            <a:spLocks noChangeArrowheads="1"/>
          </p:cNvSpPr>
          <p:nvPr/>
        </p:nvSpPr>
        <p:spPr bwMode="auto">
          <a:xfrm>
            <a:off x="8289925" y="1373188"/>
            <a:ext cx="96837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VIS - 0.8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1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Vegetation</a:t>
            </a:r>
            <a:endParaRPr lang="en-GB" sz="1000" b="1" smtClean="0">
              <a:solidFill>
                <a:srgbClr val="FFFF00"/>
              </a:solidFill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3700463" y="3571875"/>
            <a:ext cx="11445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NIR - 1.3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1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Cirrus Clouds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5675313" y="3571875"/>
            <a:ext cx="13684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NIR - 1.6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1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Snow/Ice/Phase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2783" name="Text Box 15"/>
          <p:cNvSpPr txBox="1">
            <a:spLocks noChangeArrowheads="1"/>
          </p:cNvSpPr>
          <p:nvPr/>
        </p:nvSpPr>
        <p:spPr bwMode="auto">
          <a:xfrm>
            <a:off x="8108950" y="3563938"/>
            <a:ext cx="12398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NIR - 2.2</a:t>
            </a:r>
            <a:endParaRPr lang="en-GB" sz="1000" b="1" u="sng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000" b="1" u="sng" smtClean="0">
                <a:solidFill>
                  <a:srgbClr val="FFFF00"/>
                </a:solidFill>
              </a:rPr>
              <a:t>0.5 km and 1 km</a:t>
            </a:r>
          </a:p>
          <a:p>
            <a:pPr eaLnBrk="0" hangingPunct="0"/>
            <a:endParaRPr lang="en-GB" sz="1000" b="1" u="sng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Particle Size</a:t>
            </a: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Aerosols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3956050" y="1376363"/>
            <a:ext cx="8048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VIS – 0.5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1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Aerosols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1216025" y="3557588"/>
            <a:ext cx="15271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NIR – 0.9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1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Total column</a:t>
            </a: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precipitable water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18450" name="Text Box 18"/>
          <p:cNvSpPr txBox="1">
            <a:spLocks noChangeArrowheads="1"/>
          </p:cNvSpPr>
          <p:nvPr/>
        </p:nvSpPr>
        <p:spPr bwMode="auto">
          <a:xfrm>
            <a:off x="2782888" y="5221288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000" b="1" dirty="0">
                <a:solidFill>
                  <a:srgbClr val="FF3300"/>
                </a:solidFill>
                <a:latin typeface="Tahoma"/>
              </a:rPr>
              <a:t>New</a:t>
            </a:r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566738" y="3014663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000" b="1" dirty="0">
                <a:solidFill>
                  <a:srgbClr val="FF3300"/>
                </a:solidFill>
                <a:latin typeface="Tahoma"/>
              </a:rPr>
              <a:t>New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558800" y="5224463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000" b="1" dirty="0">
                <a:solidFill>
                  <a:srgbClr val="FF3300"/>
                </a:solidFill>
                <a:latin typeface="Tahoma"/>
              </a:rPr>
              <a:t>New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7219950" y="5192713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000" b="1" dirty="0">
                <a:solidFill>
                  <a:srgbClr val="FF3300"/>
                </a:solidFill>
                <a:latin typeface="Tahoma"/>
              </a:rPr>
              <a:t>New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2801938" y="2994025"/>
            <a:ext cx="762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GB" sz="2000" b="1" dirty="0">
                <a:solidFill>
                  <a:srgbClr val="FF3300"/>
                </a:solidFill>
                <a:latin typeface="Tahoma"/>
              </a:rPr>
              <a:t>New</a:t>
            </a:r>
          </a:p>
        </p:txBody>
      </p:sp>
      <p:sp>
        <p:nvSpPr>
          <p:cNvPr id="32791" name="Rectangle 23"/>
          <p:cNvSpPr>
            <a:spLocks noChangeArrowheads="1"/>
          </p:cNvSpPr>
          <p:nvPr/>
        </p:nvSpPr>
        <p:spPr bwMode="auto">
          <a:xfrm>
            <a:off x="512763" y="1293813"/>
            <a:ext cx="8829675" cy="44132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endParaRPr lang="en-US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792" name="Line 24"/>
          <p:cNvSpPr>
            <a:spLocks noChangeShapeType="1"/>
          </p:cNvSpPr>
          <p:nvPr/>
        </p:nvSpPr>
        <p:spPr bwMode="auto">
          <a:xfrm flipH="1">
            <a:off x="2711450" y="1289050"/>
            <a:ext cx="12700" cy="4413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793" name="Line 25"/>
          <p:cNvSpPr>
            <a:spLocks noChangeShapeType="1"/>
          </p:cNvSpPr>
          <p:nvPr/>
        </p:nvSpPr>
        <p:spPr bwMode="auto">
          <a:xfrm flipH="1">
            <a:off x="4921250" y="1290638"/>
            <a:ext cx="7938" cy="4424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794" name="Line 26"/>
          <p:cNvSpPr>
            <a:spLocks noChangeShapeType="1"/>
          </p:cNvSpPr>
          <p:nvPr/>
        </p:nvSpPr>
        <p:spPr bwMode="auto">
          <a:xfrm flipH="1">
            <a:off x="7131050" y="1289050"/>
            <a:ext cx="6350" cy="4406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795" name="Line 27"/>
          <p:cNvSpPr>
            <a:spLocks noChangeShapeType="1"/>
          </p:cNvSpPr>
          <p:nvPr/>
        </p:nvSpPr>
        <p:spPr bwMode="auto">
          <a:xfrm>
            <a:off x="5816600" y="1709738"/>
            <a:ext cx="11525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2796" name="Line 28"/>
          <p:cNvSpPr>
            <a:spLocks noChangeShapeType="1"/>
          </p:cNvSpPr>
          <p:nvPr/>
        </p:nvSpPr>
        <p:spPr bwMode="auto">
          <a:xfrm>
            <a:off x="8121650" y="3924300"/>
            <a:ext cx="11525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8461" name="Rectangle 29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800" b="1" dirty="0">
                <a:solidFill>
                  <a:srgbClr val="FFFFFF"/>
                </a:solidFill>
                <a:latin typeface="Tahoma"/>
              </a:rPr>
              <a:t>From SEVIRI to the FC Imager</a:t>
            </a:r>
            <a:br>
              <a:rPr lang="en-GB" sz="2800" b="1" dirty="0">
                <a:solidFill>
                  <a:srgbClr val="FFFFFF"/>
                </a:solidFill>
                <a:latin typeface="Tahoma"/>
              </a:rPr>
            </a:br>
            <a:r>
              <a:rPr lang="en-GB" sz="2800" b="1" dirty="0">
                <a:solidFill>
                  <a:srgbClr val="FFFFFF"/>
                </a:solidFill>
                <a:latin typeface="Tahoma"/>
              </a:rPr>
              <a:t>all SW channels at least at 1 km – 2 also at 500 m</a:t>
            </a:r>
          </a:p>
        </p:txBody>
      </p:sp>
      <p:sp>
        <p:nvSpPr>
          <p:cNvPr id="32798" name="Text Box 30"/>
          <p:cNvSpPr txBox="1">
            <a:spLocks noChangeArrowheads="1"/>
          </p:cNvSpPr>
          <p:nvPr/>
        </p:nvSpPr>
        <p:spPr bwMode="auto">
          <a:xfrm>
            <a:off x="4848225" y="1308100"/>
            <a:ext cx="1030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FDHSI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&amp;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HRFI</a:t>
            </a:r>
          </a:p>
        </p:txBody>
      </p:sp>
      <p:sp>
        <p:nvSpPr>
          <p:cNvPr id="32799" name="Text Box 31"/>
          <p:cNvSpPr txBox="1">
            <a:spLocks noChangeArrowheads="1"/>
          </p:cNvSpPr>
          <p:nvPr/>
        </p:nvSpPr>
        <p:spPr bwMode="auto">
          <a:xfrm>
            <a:off x="7061200" y="3494088"/>
            <a:ext cx="1030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FDHSI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&amp;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HRFI</a:t>
            </a:r>
          </a:p>
        </p:txBody>
      </p:sp>
    </p:spTree>
    <p:extLst>
      <p:ext uri="{BB962C8B-B14F-4D97-AF65-F5344CB8AC3E}">
        <p14:creationId xmlns:p14="http://schemas.microsoft.com/office/powerpoint/2010/main" val="916362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disIR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1239838"/>
            <a:ext cx="2224087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ModisIR0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1238250"/>
            <a:ext cx="222567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4" descr="ModisIR07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963" y="1250950"/>
            <a:ext cx="2214562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 descr="ModisIR08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1250950"/>
            <a:ext cx="2224088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ModisIR09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465513"/>
            <a:ext cx="22066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ModisIR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3465513"/>
            <a:ext cx="2209800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ModisIR1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3465513"/>
            <a:ext cx="224472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2695575" y="1724025"/>
            <a:ext cx="0" cy="3497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2728913" y="1301750"/>
            <a:ext cx="15097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- 6.2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2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UT Water Vapour</a:t>
            </a:r>
            <a:endParaRPr lang="en-GB" sz="1000" b="1" smtClean="0">
              <a:solidFill>
                <a:srgbClr val="FFFF00"/>
              </a:solidFill>
            </a:endParaRPr>
          </a:p>
        </p:txBody>
      </p:sp>
      <p:sp>
        <p:nvSpPr>
          <p:cNvPr id="33803" name="Text Box 11"/>
          <p:cNvSpPr txBox="1">
            <a:spLocks noChangeArrowheads="1"/>
          </p:cNvSpPr>
          <p:nvPr/>
        </p:nvSpPr>
        <p:spPr bwMode="auto">
          <a:xfrm>
            <a:off x="4973638" y="1304925"/>
            <a:ext cx="15319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- 7.3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2 km 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MT Water Vapour</a:t>
            </a: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(Upper Level SO</a:t>
            </a:r>
            <a:r>
              <a:rPr lang="en-GB" sz="1200" b="1" baseline="-25000" smtClean="0">
                <a:solidFill>
                  <a:srgbClr val="FFFF00"/>
                </a:solidFill>
              </a:rPr>
              <a:t>2</a:t>
            </a:r>
            <a:r>
              <a:rPr lang="en-GB" sz="1200" b="1" smtClean="0">
                <a:solidFill>
                  <a:srgbClr val="FFFF00"/>
                </a:solidFill>
              </a:rPr>
              <a:t>)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7192963" y="1304925"/>
            <a:ext cx="1411287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- 8.7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2 km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Cloud Phase</a:t>
            </a: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Volcanic Ash</a:t>
            </a: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Fire Applications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3805" name="Text Box 13"/>
          <p:cNvSpPr txBox="1">
            <a:spLocks noChangeArrowheads="1"/>
          </p:cNvSpPr>
          <p:nvPr/>
        </p:nvSpPr>
        <p:spPr bwMode="auto">
          <a:xfrm>
            <a:off x="530225" y="3514725"/>
            <a:ext cx="10826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- 9.7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2 km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Total Ozone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3806" name="Text Box 14"/>
          <p:cNvSpPr txBox="1">
            <a:spLocks noChangeArrowheads="1"/>
          </p:cNvSpPr>
          <p:nvPr/>
        </p:nvSpPr>
        <p:spPr bwMode="auto">
          <a:xfrm>
            <a:off x="7116763" y="3506788"/>
            <a:ext cx="1852612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- 13.3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2 km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      Cloud Top Height</a:t>
            </a:r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8220075" y="3606800"/>
            <a:ext cx="18415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endParaRPr lang="en-GB" sz="1000" b="1" smtClean="0">
              <a:solidFill>
                <a:srgbClr val="FF0000"/>
              </a:solidFill>
            </a:endParaRP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2746375" y="3509963"/>
            <a:ext cx="17795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- 10.5</a:t>
            </a:r>
          </a:p>
          <a:p>
            <a:pPr eaLnBrk="0" hangingPunct="0"/>
            <a:r>
              <a:rPr lang="en-GB" sz="1000" b="1" u="sng" smtClean="0">
                <a:solidFill>
                  <a:srgbClr val="FFFF00"/>
                </a:solidFill>
              </a:rPr>
              <a:t>1 km and 2km</a:t>
            </a:r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Surface Temperature</a:t>
            </a:r>
            <a:endParaRPr lang="en-GB" sz="1000" b="1" smtClean="0">
              <a:solidFill>
                <a:srgbClr val="FFFF00"/>
              </a:solidFill>
            </a:endParaRP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520700" y="1293813"/>
            <a:ext cx="14112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- 3.8</a:t>
            </a:r>
            <a:endParaRPr lang="en-GB" sz="1000" b="1" u="sng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000" b="1" u="sng" smtClean="0">
                <a:solidFill>
                  <a:srgbClr val="FFFF00"/>
                </a:solidFill>
              </a:rPr>
              <a:t>1 km and 2 km</a:t>
            </a:r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Cloud µ</a:t>
            </a:r>
            <a:r>
              <a:rPr lang="en-GB" sz="1200" b="1" smtClean="0">
                <a:solidFill>
                  <a:srgbClr val="FFFF00"/>
                </a:solidFill>
                <a:sym typeface="Symbol" pitchFamily="18" charset="2"/>
              </a:rPr>
              <a:t></a:t>
            </a: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  <a:sym typeface="Symbol" pitchFamily="18" charset="2"/>
              </a:rPr>
              <a:t>Fire Applications</a:t>
            </a:r>
            <a:endParaRPr lang="en-GB" sz="1200" b="1" u="sng" smtClean="0">
              <a:solidFill>
                <a:srgbClr val="FFFF00"/>
              </a:solidFill>
            </a:endParaRPr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>
            <a:off x="9351963" y="1252538"/>
            <a:ext cx="0" cy="4443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11" name="Line 19"/>
          <p:cNvSpPr>
            <a:spLocks noChangeShapeType="1"/>
          </p:cNvSpPr>
          <p:nvPr/>
        </p:nvSpPr>
        <p:spPr bwMode="auto">
          <a:xfrm>
            <a:off x="7131050" y="1262063"/>
            <a:ext cx="0" cy="44338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>
            <a:off x="4918075" y="1252538"/>
            <a:ext cx="0" cy="4443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13" name="Line 21"/>
          <p:cNvSpPr>
            <a:spLocks noChangeShapeType="1"/>
          </p:cNvSpPr>
          <p:nvPr/>
        </p:nvSpPr>
        <p:spPr bwMode="auto">
          <a:xfrm>
            <a:off x="2686050" y="1252538"/>
            <a:ext cx="0" cy="44434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>
            <a:off x="481013" y="1235075"/>
            <a:ext cx="0" cy="4460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15" name="Line 23"/>
          <p:cNvSpPr>
            <a:spLocks noChangeShapeType="1"/>
          </p:cNvSpPr>
          <p:nvPr/>
        </p:nvSpPr>
        <p:spPr bwMode="auto">
          <a:xfrm>
            <a:off x="490538" y="1252538"/>
            <a:ext cx="88693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3816" name="Picture 24" descr="ModisIR1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3465513"/>
            <a:ext cx="2225675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7" name="Text Box 25"/>
          <p:cNvSpPr txBox="1">
            <a:spLocks noChangeArrowheads="1"/>
          </p:cNvSpPr>
          <p:nvPr/>
        </p:nvSpPr>
        <p:spPr bwMode="auto">
          <a:xfrm>
            <a:off x="4975225" y="3511550"/>
            <a:ext cx="1598613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IR - 12.3</a:t>
            </a:r>
          </a:p>
          <a:p>
            <a:pPr eaLnBrk="0" hangingPunct="0"/>
            <a:r>
              <a:rPr lang="en-GB" sz="1000" b="1" smtClean="0">
                <a:solidFill>
                  <a:srgbClr val="FFFF00"/>
                </a:solidFill>
              </a:rPr>
              <a:t>2km</a:t>
            </a:r>
          </a:p>
          <a:p>
            <a:pPr eaLnBrk="0" hangingPunct="0"/>
            <a:endParaRPr lang="en-GB" sz="1000" b="1" smtClean="0">
              <a:solidFill>
                <a:srgbClr val="FFFF00"/>
              </a:solidFill>
            </a:endParaRPr>
          </a:p>
          <a:p>
            <a:pPr eaLnBrk="0" hangingPunct="0"/>
            <a:r>
              <a:rPr lang="en-GB" sz="1200" b="1" smtClean="0">
                <a:solidFill>
                  <a:srgbClr val="FFFF00"/>
                </a:solidFill>
              </a:rPr>
              <a:t>Low Level Moisture</a:t>
            </a:r>
            <a:endParaRPr lang="en-GB" sz="1000" b="1" smtClean="0">
              <a:solidFill>
                <a:srgbClr val="FFFF00"/>
              </a:solidFill>
            </a:endParaRPr>
          </a:p>
        </p:txBody>
      </p:sp>
      <p:sp>
        <p:nvSpPr>
          <p:cNvPr id="33818" name="Line 26"/>
          <p:cNvSpPr>
            <a:spLocks noChangeShapeType="1"/>
          </p:cNvSpPr>
          <p:nvPr/>
        </p:nvSpPr>
        <p:spPr bwMode="auto">
          <a:xfrm>
            <a:off x="4919663" y="1250950"/>
            <a:ext cx="0" cy="4422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19" name="Line 27"/>
          <p:cNvSpPr>
            <a:spLocks noChangeShapeType="1"/>
          </p:cNvSpPr>
          <p:nvPr/>
        </p:nvSpPr>
        <p:spPr bwMode="auto">
          <a:xfrm>
            <a:off x="7140575" y="1250950"/>
            <a:ext cx="0" cy="4413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20" name="Line 28"/>
          <p:cNvSpPr>
            <a:spLocks noChangeShapeType="1"/>
          </p:cNvSpPr>
          <p:nvPr/>
        </p:nvSpPr>
        <p:spPr bwMode="auto">
          <a:xfrm>
            <a:off x="2720975" y="3870325"/>
            <a:ext cx="11525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33821" name="Line 29"/>
          <p:cNvSpPr>
            <a:spLocks noChangeShapeType="1"/>
          </p:cNvSpPr>
          <p:nvPr/>
        </p:nvSpPr>
        <p:spPr bwMode="auto">
          <a:xfrm>
            <a:off x="560388" y="1652588"/>
            <a:ext cx="11525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eaLnBrk="0" hangingPunct="0"/>
            <a:endParaRPr lang="en-GB" sz="2000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9486" name="Rectangle 30"/>
          <p:cNvSpPr>
            <a:spLocks noChangeArrowheads="1"/>
          </p:cNvSpPr>
          <p:nvPr/>
        </p:nvSpPr>
        <p:spPr bwMode="auto">
          <a:xfrm>
            <a:off x="325438" y="0"/>
            <a:ext cx="94345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GB" sz="2800" b="1" dirty="0">
                <a:solidFill>
                  <a:srgbClr val="FFFFFF"/>
                </a:solidFill>
                <a:latin typeface="Tahoma"/>
              </a:rPr>
              <a:t>From SEVIRI to the FC Imager</a:t>
            </a:r>
            <a:br>
              <a:rPr lang="en-GB" sz="2800" b="1" dirty="0">
                <a:solidFill>
                  <a:srgbClr val="FFFFFF"/>
                </a:solidFill>
                <a:latin typeface="Tahoma"/>
              </a:rPr>
            </a:br>
            <a:r>
              <a:rPr lang="en-GB" sz="2800" b="1" dirty="0">
                <a:solidFill>
                  <a:srgbClr val="FFFFFF"/>
                </a:solidFill>
                <a:latin typeface="Tahoma"/>
              </a:rPr>
              <a:t>all IR channels at least at 2 km – 2 also at 1 km</a:t>
            </a:r>
          </a:p>
        </p:txBody>
      </p:sp>
      <p:sp>
        <p:nvSpPr>
          <p:cNvPr id="33823" name="Text Box 31"/>
          <p:cNvSpPr txBox="1">
            <a:spLocks noChangeArrowheads="1"/>
          </p:cNvSpPr>
          <p:nvPr/>
        </p:nvSpPr>
        <p:spPr bwMode="auto">
          <a:xfrm>
            <a:off x="560388" y="2487613"/>
            <a:ext cx="1030287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FDHSI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&amp;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HRFI</a:t>
            </a:r>
          </a:p>
        </p:txBody>
      </p:sp>
      <p:sp>
        <p:nvSpPr>
          <p:cNvPr id="33824" name="Text Box 32"/>
          <p:cNvSpPr txBox="1">
            <a:spLocks noChangeArrowheads="1"/>
          </p:cNvSpPr>
          <p:nvPr/>
        </p:nvSpPr>
        <p:spPr bwMode="auto">
          <a:xfrm>
            <a:off x="2730500" y="4638675"/>
            <a:ext cx="10302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rgbClr val="000000"/>
                </a:solidFill>
                <a:latin typeface="Comic Sans MS" pitchFamily="66" charset="0"/>
              </a:defRPr>
            </a:lvl1pPr>
            <a:lvl2pPr marL="742950" indent="-285750">
              <a:defRPr sz="2000">
                <a:solidFill>
                  <a:srgbClr val="000000"/>
                </a:solidFill>
                <a:latin typeface="Comic Sans MS" pitchFamily="66" charset="0"/>
              </a:defRPr>
            </a:lvl2pPr>
            <a:lvl3pPr marL="11430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3pPr>
            <a:lvl4pPr marL="16002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4pPr>
            <a:lvl5pPr marL="2057400" indent="-228600">
              <a:defRPr sz="2000">
                <a:solidFill>
                  <a:srgbClr val="000000"/>
                </a:solidFill>
                <a:latin typeface="Comic Sans MS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Comic Sans MS" pitchFamily="66" charset="0"/>
              </a:defRPr>
            </a:lvl9pPr>
          </a:lstStyle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FDHSI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&amp;</a:t>
            </a:r>
          </a:p>
          <a:p>
            <a:pPr eaLnBrk="0" hangingPunct="0"/>
            <a:r>
              <a:rPr lang="en-GB" b="1" smtClean="0">
                <a:solidFill>
                  <a:srgbClr val="3333CC"/>
                </a:solidFill>
              </a:rPr>
              <a:t>HRFI</a:t>
            </a:r>
          </a:p>
        </p:txBody>
      </p:sp>
    </p:spTree>
    <p:extLst>
      <p:ext uri="{BB962C8B-B14F-4D97-AF65-F5344CB8AC3E}">
        <p14:creationId xmlns:p14="http://schemas.microsoft.com/office/powerpoint/2010/main" val="3654826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1263650"/>
            <a:ext cx="5576887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0"/>
            <a:ext cx="4375150" cy="507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65100" y="5189538"/>
            <a:ext cx="111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  <a:cs typeface="Arial" charset="0"/>
              </a:rPr>
              <a:t>MSG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320800" y="5337175"/>
            <a:ext cx="2060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>
                <a:solidFill>
                  <a:schemeClr val="tx1"/>
                </a:solidFill>
                <a:cs typeface="Arial" pitchFamily="34" charset="0"/>
              </a:rPr>
              <a:t>2005 06 25 11:57</a:t>
            </a:r>
          </a:p>
        </p:txBody>
      </p:sp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4705350" y="5159375"/>
            <a:ext cx="2895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  <a:cs typeface="Arial" charset="0"/>
              </a:rPr>
              <a:t>MTG </a:t>
            </a:r>
            <a:r>
              <a:rPr lang="en-US" sz="2400" b="1" dirty="0">
                <a:solidFill>
                  <a:srgbClr val="FFFF00"/>
                </a:solidFill>
                <a:latin typeface="+mn-lt"/>
                <a:cs typeface="Arial" charset="0"/>
              </a:rPr>
              <a:t>Simulation</a:t>
            </a:r>
          </a:p>
        </p:txBody>
      </p:sp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360363" y="223838"/>
            <a:ext cx="9339262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>
              <a:defRPr/>
            </a:pPr>
            <a:r>
              <a:rPr lang="en-GB" sz="2800" b="1" dirty="0">
                <a:solidFill>
                  <a:schemeClr val="bg1"/>
                </a:solidFill>
                <a:latin typeface="+mn-lt"/>
              </a:rPr>
              <a:t>SEVIRI versus FCI on MSG and MTG </a:t>
            </a:r>
            <a:br>
              <a:rPr lang="en-GB" sz="2800" b="1" dirty="0">
                <a:solidFill>
                  <a:schemeClr val="bg1"/>
                </a:solidFill>
                <a:latin typeface="+mn-lt"/>
              </a:rPr>
            </a:br>
            <a:r>
              <a:rPr lang="en-GB" sz="2800" b="1" dirty="0" err="1">
                <a:solidFill>
                  <a:schemeClr val="bg1"/>
                </a:solidFill>
                <a:latin typeface="+mn-lt"/>
              </a:rPr>
              <a:t>MTG</a:t>
            </a:r>
            <a:r>
              <a:rPr lang="en-GB" sz="2800" b="1" dirty="0">
                <a:solidFill>
                  <a:schemeClr val="bg1"/>
                </a:solidFill>
                <a:latin typeface="+mn-lt"/>
              </a:rPr>
              <a:t>-FC Delivers Information on Smaller Scales </a:t>
            </a:r>
          </a:p>
        </p:txBody>
      </p:sp>
    </p:spTree>
    <p:extLst>
      <p:ext uri="{BB962C8B-B14F-4D97-AF65-F5344CB8AC3E}">
        <p14:creationId xmlns:p14="http://schemas.microsoft.com/office/powerpoint/2010/main" val="8634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1676808" y="188932"/>
            <a:ext cx="5541169" cy="452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ctr"/>
            <a:endParaRPr lang="en-GB" sz="2400" b="1" dirty="0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Tahoma" pitchFamily="34" charset="0"/>
              </a:rPr>
              <a:t>LSA SAF Strategy for CDOP-2</a:t>
            </a:r>
            <a:endParaRPr lang="en-GB" dirty="0"/>
          </a:p>
        </p:txBody>
      </p:sp>
      <p:sp>
        <p:nvSpPr>
          <p:cNvPr id="11267" name="Rectangle 7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1303338"/>
            <a:ext cx="9082088" cy="1123950"/>
          </a:xfrm>
          <a:solidFill>
            <a:srgbClr val="FFFFFF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990000"/>
              </a:buClr>
            </a:pPr>
            <a:r>
              <a:rPr lang="en-GB" sz="2000" dirty="0" smtClean="0">
                <a:solidFill>
                  <a:srgbClr val="000066"/>
                </a:solidFill>
              </a:rPr>
              <a:t>Maintenance, quality monitoring &amp; validation of MSG &amp; EPS inherited products</a:t>
            </a:r>
          </a:p>
          <a:p>
            <a:pPr eaLnBrk="1" hangingPunct="1">
              <a:buClr>
                <a:srgbClr val="990000"/>
              </a:buClr>
            </a:pPr>
            <a:r>
              <a:rPr lang="en-GB" sz="2000" dirty="0" smtClean="0">
                <a:solidFill>
                  <a:srgbClr val="000066"/>
                </a:solidFill>
              </a:rPr>
              <a:t>Upgrade of existing algorithms for MTG data</a:t>
            </a: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428229" y="821673"/>
            <a:ext cx="7099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 dirty="0" err="1">
                <a:solidFill>
                  <a:srgbClr val="FF0000"/>
                </a:solidFill>
              </a:rPr>
              <a:t>Product</a:t>
            </a:r>
            <a:r>
              <a:rPr lang="pt-PT" sz="2400" b="1" dirty="0">
                <a:solidFill>
                  <a:srgbClr val="FF0000"/>
                </a:solidFill>
              </a:rPr>
              <a:t> &amp; </a:t>
            </a:r>
            <a:r>
              <a:rPr lang="pt-PT" sz="2400" b="1" dirty="0" err="1">
                <a:solidFill>
                  <a:srgbClr val="FF0000"/>
                </a:solidFill>
              </a:rPr>
              <a:t>Service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r>
              <a:rPr lang="pt-PT" sz="2400" b="1" dirty="0" err="1">
                <a:solidFill>
                  <a:srgbClr val="FF0000"/>
                </a:solidFill>
              </a:rPr>
              <a:t>Continuation</a:t>
            </a:r>
            <a:r>
              <a:rPr lang="pt-PT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269" name="Rectangle 9"/>
          <p:cNvSpPr>
            <a:spLocks noChangeArrowheads="1"/>
          </p:cNvSpPr>
          <p:nvPr/>
        </p:nvSpPr>
        <p:spPr bwMode="auto">
          <a:xfrm>
            <a:off x="239062" y="3219450"/>
            <a:ext cx="9082219" cy="1123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GB" sz="2000" b="1" dirty="0">
                <a:solidFill>
                  <a:srgbClr val="000066"/>
                </a:solidFill>
              </a:rPr>
              <a:t>Overcome known deficiencies of current products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GB" sz="2000" b="1" dirty="0">
                <a:solidFill>
                  <a:srgbClr val="000066"/>
                </a:solidFill>
              </a:rPr>
              <a:t>Address requests from user community</a:t>
            </a:r>
          </a:p>
        </p:txBody>
      </p:sp>
      <p:sp>
        <p:nvSpPr>
          <p:cNvPr id="11270" name="Text Box 10"/>
          <p:cNvSpPr txBox="1">
            <a:spLocks noChangeArrowheads="1"/>
          </p:cNvSpPr>
          <p:nvPr/>
        </p:nvSpPr>
        <p:spPr bwMode="auto">
          <a:xfrm>
            <a:off x="414470" y="2690813"/>
            <a:ext cx="709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sz="2400" b="1" dirty="0" err="1">
                <a:solidFill>
                  <a:srgbClr val="FF0000"/>
                </a:solidFill>
              </a:rPr>
              <a:t>New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r>
              <a:rPr lang="pt-PT" sz="2400" b="1" dirty="0" err="1">
                <a:solidFill>
                  <a:srgbClr val="FF0000"/>
                </a:solidFill>
              </a:rPr>
              <a:t>Algorithms</a:t>
            </a:r>
            <a:r>
              <a:rPr lang="pt-PT" sz="2400" b="1" dirty="0">
                <a:solidFill>
                  <a:srgbClr val="FF0000"/>
                </a:solidFill>
              </a:rPr>
              <a:t> / </a:t>
            </a:r>
            <a:r>
              <a:rPr lang="pt-PT" sz="2400" b="1" dirty="0" err="1">
                <a:solidFill>
                  <a:srgbClr val="FF0000"/>
                </a:solidFill>
              </a:rPr>
              <a:t>Products</a:t>
            </a:r>
            <a:r>
              <a:rPr lang="pt-PT" sz="2400" b="1" dirty="0">
                <a:solidFill>
                  <a:srgbClr val="FF0000"/>
                </a:solidFill>
              </a:rPr>
              <a:t> </a:t>
            </a:r>
            <a:r>
              <a:rPr lang="pt-PT" sz="2400" b="1" dirty="0" err="1">
                <a:solidFill>
                  <a:srgbClr val="FF0000"/>
                </a:solidFill>
              </a:rPr>
              <a:t>aim</a:t>
            </a:r>
            <a:r>
              <a:rPr lang="pt-PT" sz="2400" b="1" dirty="0">
                <a:solidFill>
                  <a:srgbClr val="FF0000"/>
                </a:solidFill>
              </a:rPr>
              <a:t> to: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378472" y="3933844"/>
            <a:ext cx="6707188" cy="2673351"/>
            <a:chOff x="1474" y="2478"/>
            <a:chExt cx="3402" cy="1684"/>
          </a:xfrm>
        </p:grpSpPr>
        <p:sp>
          <p:nvSpPr>
            <p:cNvPr id="11272" name="Text Box 11"/>
            <p:cNvSpPr txBox="1">
              <a:spLocks noChangeArrowheads="1"/>
            </p:cNvSpPr>
            <p:nvPr/>
          </p:nvSpPr>
          <p:spPr bwMode="auto">
            <a:xfrm>
              <a:off x="1474" y="2659"/>
              <a:ext cx="3402" cy="1503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99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5000"/>
                </a:spcBef>
                <a:buClr>
                  <a:srgbClr val="990000"/>
                </a:buClr>
                <a:buFont typeface="Arial" charset="0"/>
                <a:buChar char="-"/>
              </a:pPr>
              <a:r>
                <a:rPr lang="en-GB" dirty="0"/>
                <a:t> </a:t>
              </a:r>
              <a:r>
                <a:rPr lang="en-GB" sz="2000" b="1" dirty="0"/>
                <a:t>Land surface modelling (carbon fluxes, hydrology)</a:t>
              </a:r>
            </a:p>
            <a:p>
              <a:pPr>
                <a:spcBef>
                  <a:spcPct val="25000"/>
                </a:spcBef>
                <a:buClr>
                  <a:srgbClr val="990000"/>
                </a:buClr>
                <a:buFont typeface="Arial" charset="0"/>
                <a:buChar char="-"/>
              </a:pPr>
              <a:r>
                <a:rPr lang="en-GB" sz="2000" b="1" dirty="0"/>
                <a:t> Agriculture and forest applications</a:t>
              </a:r>
            </a:p>
            <a:p>
              <a:pPr>
                <a:spcBef>
                  <a:spcPct val="25000"/>
                </a:spcBef>
                <a:buClr>
                  <a:srgbClr val="990000"/>
                </a:buClr>
                <a:buFont typeface="Arial" charset="0"/>
                <a:buChar char="-"/>
              </a:pPr>
              <a:r>
                <a:rPr lang="en-GB" sz="2000" b="1" dirty="0"/>
                <a:t> NWP</a:t>
              </a:r>
            </a:p>
            <a:p>
              <a:pPr>
                <a:spcBef>
                  <a:spcPct val="25000"/>
                </a:spcBef>
                <a:buClr>
                  <a:srgbClr val="990000"/>
                </a:buClr>
                <a:buFont typeface="Arial" charset="0"/>
                <a:buChar char="-"/>
              </a:pPr>
              <a:r>
                <a:rPr lang="en-GB" sz="2000" b="1" dirty="0"/>
                <a:t> Climate studies</a:t>
              </a:r>
            </a:p>
            <a:p>
              <a:pPr>
                <a:spcBef>
                  <a:spcPct val="25000"/>
                </a:spcBef>
                <a:buClr>
                  <a:srgbClr val="990000"/>
                </a:buClr>
                <a:buFont typeface="Arial" charset="0"/>
                <a:buChar char="-"/>
              </a:pPr>
              <a:r>
                <a:rPr lang="en-GB" sz="2000" b="1" dirty="0"/>
                <a:t> Environmental monitoring</a:t>
              </a:r>
            </a:p>
            <a:p>
              <a:pPr>
                <a:spcBef>
                  <a:spcPct val="25000"/>
                </a:spcBef>
                <a:buClr>
                  <a:srgbClr val="990000"/>
                </a:buClr>
                <a:buFont typeface="Arial" charset="0"/>
                <a:buChar char="-"/>
              </a:pPr>
              <a:r>
                <a:rPr lang="en-GB" sz="2000" b="1" dirty="0"/>
                <a:t> Food security</a:t>
              </a:r>
            </a:p>
          </p:txBody>
        </p:sp>
        <p:sp>
          <p:nvSpPr>
            <p:cNvPr id="11273" name="Line 12"/>
            <p:cNvSpPr>
              <a:spLocks noChangeShapeType="1"/>
            </p:cNvSpPr>
            <p:nvPr/>
          </p:nvSpPr>
          <p:spPr bwMode="auto">
            <a:xfrm>
              <a:off x="2064" y="2478"/>
              <a:ext cx="1134" cy="0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74" name="Line 16"/>
            <p:cNvSpPr>
              <a:spLocks noChangeShapeType="1"/>
            </p:cNvSpPr>
            <p:nvPr/>
          </p:nvSpPr>
          <p:spPr bwMode="auto">
            <a:xfrm>
              <a:off x="3198" y="2478"/>
              <a:ext cx="0" cy="181"/>
            </a:xfrm>
            <a:prstGeom prst="line">
              <a:avLst/>
            </a:prstGeom>
            <a:noFill/>
            <a:ln w="9525">
              <a:solidFill>
                <a:srgbClr val="99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16946" y="1341438"/>
            <a:ext cx="9789054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GB" b="1" dirty="0">
                <a:solidFill>
                  <a:srgbClr val="FF0000"/>
                </a:solidFill>
              </a:rPr>
              <a:t>Toolbox </a:t>
            </a: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b="1" dirty="0">
                <a:solidFill>
                  <a:srgbClr val="000066"/>
                </a:solidFill>
              </a:rPr>
              <a:t>to allow more friendly handling of data (NRT / off-line):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FontTx/>
              <a:buChar char="–"/>
            </a:pPr>
            <a:r>
              <a:rPr lang="pt-PT" sz="2000" b="1" dirty="0" err="1"/>
              <a:t>Selection</a:t>
            </a:r>
            <a:r>
              <a:rPr lang="pt-PT" sz="2000" b="1" dirty="0"/>
              <a:t> </a:t>
            </a:r>
            <a:r>
              <a:rPr lang="pt-PT" sz="2000" b="1" dirty="0" err="1"/>
              <a:t>of</a:t>
            </a:r>
            <a:r>
              <a:rPr lang="pt-PT" sz="2000" b="1" dirty="0"/>
              <a:t> </a:t>
            </a:r>
            <a:r>
              <a:rPr lang="pt-PT" sz="2000" b="1" dirty="0" err="1"/>
              <a:t>time</a:t>
            </a:r>
            <a:r>
              <a:rPr lang="pt-PT" sz="2000" b="1" dirty="0"/>
              <a:t> </a:t>
            </a:r>
            <a:r>
              <a:rPr lang="pt-PT" sz="2000" b="1" dirty="0" err="1"/>
              <a:t>window</a:t>
            </a:r>
            <a:r>
              <a:rPr lang="pt-PT" sz="2000" b="1" dirty="0"/>
              <a:t> for </a:t>
            </a:r>
            <a:r>
              <a:rPr lang="pt-PT" sz="2000" b="1" dirty="0" err="1"/>
              <a:t>processing</a:t>
            </a:r>
            <a:endParaRPr lang="en-GB" sz="2000" b="1" dirty="0"/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FontTx/>
              <a:buChar char="–"/>
            </a:pPr>
            <a:r>
              <a:rPr lang="en-GB" sz="2000" b="1" dirty="0"/>
              <a:t>Definition of Regions of Interest and Projections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FontTx/>
              <a:buChar char="–"/>
            </a:pPr>
            <a:r>
              <a:rPr lang="en-GB" sz="2000" b="1" dirty="0"/>
              <a:t>Product/channel selection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FontTx/>
              <a:buChar char="–"/>
            </a:pPr>
            <a:r>
              <a:rPr lang="en-GB" sz="2000" b="1" dirty="0"/>
              <a:t>Data / image format </a:t>
            </a:r>
          </a:p>
          <a:p>
            <a:pPr marL="342900" indent="-342900">
              <a:spcBef>
                <a:spcPct val="45000"/>
              </a:spcBef>
              <a:spcAft>
                <a:spcPct val="40000"/>
              </a:spcAft>
              <a:buClr>
                <a:srgbClr val="990000"/>
              </a:buClr>
            </a:pPr>
            <a:r>
              <a:rPr lang="en-GB" sz="2000" dirty="0">
                <a:solidFill>
                  <a:srgbClr val="990000"/>
                </a:solidFill>
                <a:sym typeface="Wingdings 2" pitchFamily="18" charset="2"/>
              </a:rPr>
              <a:t>				             </a:t>
            </a:r>
            <a:r>
              <a:rPr lang="en-GB" dirty="0">
                <a:solidFill>
                  <a:srgbClr val="990000"/>
                </a:solidFill>
                <a:sym typeface="Wingdings 2" pitchFamily="18" charset="2"/>
              </a:rPr>
              <a:t></a:t>
            </a:r>
            <a:r>
              <a:rPr lang="en-GB" sz="2000" dirty="0">
                <a:solidFill>
                  <a:srgbClr val="000066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990000"/>
              </a:buClr>
              <a:buFontTx/>
              <a:buChar char="•"/>
            </a:pPr>
            <a:r>
              <a:rPr lang="en-GB" dirty="0">
                <a:solidFill>
                  <a:srgbClr val="000066"/>
                </a:solidFill>
              </a:rPr>
              <a:t> </a:t>
            </a:r>
            <a:r>
              <a:rPr lang="en-GB" b="1" dirty="0">
                <a:solidFill>
                  <a:srgbClr val="FF0000"/>
                </a:solidFill>
              </a:rPr>
              <a:t>Training</a:t>
            </a:r>
            <a:r>
              <a:rPr lang="en-GB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FontTx/>
              <a:buChar char="–"/>
            </a:pPr>
            <a:r>
              <a:rPr lang="en-GB" sz="2000" b="1" dirty="0">
                <a:solidFill>
                  <a:srgbClr val="002060"/>
                </a:solidFill>
              </a:rPr>
              <a:t>Applications of LSA SAF products </a:t>
            </a:r>
          </a:p>
          <a:p>
            <a:pPr marL="742950" lvl="1" indent="-285750">
              <a:spcBef>
                <a:spcPct val="20000"/>
              </a:spcBef>
              <a:buClr>
                <a:srgbClr val="990000"/>
              </a:buClr>
              <a:buFontTx/>
              <a:buChar char="–"/>
            </a:pPr>
            <a:r>
              <a:rPr lang="en-GB" sz="2000" b="1" dirty="0">
                <a:solidFill>
                  <a:srgbClr val="002060"/>
                </a:solidFill>
              </a:rPr>
              <a:t>To be carried out in cooperation with other programmes (e.g., </a:t>
            </a:r>
            <a:r>
              <a:rPr lang="en-GB" sz="2000" b="1" dirty="0" err="1">
                <a:solidFill>
                  <a:srgbClr val="002060"/>
                </a:solidFill>
              </a:rPr>
              <a:t>EUMETrain</a:t>
            </a:r>
            <a:r>
              <a:rPr lang="en-GB" sz="2000" b="1" dirty="0">
                <a:solidFill>
                  <a:srgbClr val="002060"/>
                </a:solidFill>
              </a:rPr>
              <a:t>, EUMETSAT)</a:t>
            </a:r>
            <a:endParaRPr lang="en-GB" b="1" dirty="0">
              <a:solidFill>
                <a:srgbClr val="002060"/>
              </a:solidFill>
            </a:endParaRPr>
          </a:p>
          <a:p>
            <a:pPr marL="742950" lvl="1" indent="-285750">
              <a:lnSpc>
                <a:spcPct val="105000"/>
              </a:lnSpc>
              <a:spcBef>
                <a:spcPct val="40000"/>
              </a:spcBef>
              <a:spcAft>
                <a:spcPct val="40000"/>
              </a:spcAft>
              <a:buClr>
                <a:srgbClr val="990000"/>
              </a:buClr>
            </a:pPr>
            <a:r>
              <a:rPr lang="en-GB" dirty="0">
                <a:solidFill>
                  <a:srgbClr val="990000"/>
                </a:solidFill>
                <a:sym typeface="Wingdings 2" pitchFamily="18" charset="2"/>
              </a:rPr>
              <a:t>				</a:t>
            </a:r>
            <a:endParaRPr lang="en-GB" dirty="0">
              <a:solidFill>
                <a:srgbClr val="000066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User support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LSA SAF </a:t>
            </a:r>
            <a:r>
              <a:rPr lang="pt-PT" dirty="0" err="1"/>
              <a:t>products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MTG</a:t>
            </a:r>
            <a:endParaRPr lang="en-GB" dirty="0"/>
          </a:p>
        </p:txBody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66805"/>
            <a:ext cx="9213850" cy="5491163"/>
          </a:xfrm>
        </p:spPr>
        <p:txBody>
          <a:bodyPr/>
          <a:lstStyle/>
          <a:p>
            <a:r>
              <a:rPr lang="pt-PT"/>
              <a:t>LSA SAF will use radiances from the (Full Disk) Imagery Mission, (SEVIRI follow-up)</a:t>
            </a:r>
          </a:p>
          <a:p>
            <a:r>
              <a:rPr lang="pt-PT"/>
              <a:t>Better spatial resolution will be of benefit to all LSA SAF products</a:t>
            </a:r>
          </a:p>
          <a:p>
            <a:r>
              <a:rPr lang="pt-PT"/>
              <a:t>Enhanced spectral characteristics vs. SEVIRI</a:t>
            </a:r>
          </a:p>
          <a:p>
            <a:pPr lvl="1"/>
            <a:r>
              <a:rPr lang="pt-PT"/>
              <a:t>FD-VIS 0.4	Better aerosol, should improve AL, SW flux, but also LW 			flux and LST</a:t>
            </a:r>
          </a:p>
          <a:p>
            <a:pPr lvl="1"/>
            <a:r>
              <a:rPr lang="pt-PT"/>
              <a:t>FD-IR 3.8/8.5	Extended dynamical range for fire applications</a:t>
            </a:r>
          </a:p>
          <a:p>
            <a:pPr lvl="1"/>
            <a:r>
              <a:rPr lang="pt-PT"/>
              <a:t>FD-IR 1.3 et al	Improved cloud mask and cloud type specification</a:t>
            </a:r>
          </a:p>
          <a:p>
            <a:r>
              <a:rPr lang="pt-PT"/>
              <a:t>Impact on products</a:t>
            </a:r>
          </a:p>
          <a:p>
            <a:pPr lvl="1"/>
            <a:r>
              <a:rPr lang="pt-PT"/>
              <a:t>All products, given better clouds</a:t>
            </a:r>
          </a:p>
          <a:p>
            <a:pPr lvl="1"/>
            <a:r>
              <a:rPr lang="pt-PT"/>
              <a:t>Fire products</a:t>
            </a:r>
          </a:p>
          <a:p>
            <a:pPr lvl="1"/>
            <a:r>
              <a:rPr lang="pt-PT"/>
              <a:t>AL, radiative fluxes and LST, cascading into other products (VEGA, ET)</a:t>
            </a:r>
          </a:p>
          <a:p>
            <a:pPr lvl="1"/>
            <a:r>
              <a:rPr lang="pt-PT"/>
              <a:t>More competitive VEGA products with enhanced spatial resolution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CDOP-2 </a:t>
            </a:r>
            <a:r>
              <a:rPr lang="pt-PT" dirty="0" err="1" smtClean="0"/>
              <a:t>new</a:t>
            </a:r>
            <a:r>
              <a:rPr lang="pt-PT" dirty="0" smtClean="0"/>
              <a:t> </a:t>
            </a:r>
            <a:r>
              <a:rPr lang="pt-PT" dirty="0" err="1" smtClean="0"/>
              <a:t>products</a:t>
            </a:r>
            <a:r>
              <a:rPr lang="pt-PT" dirty="0" smtClean="0"/>
              <a:t>: A sample</a:t>
            </a:r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425412"/>
              </p:ext>
            </p:extLst>
          </p:nvPr>
        </p:nvGraphicFramePr>
        <p:xfrm>
          <a:off x="344488" y="1268760"/>
          <a:ext cx="9361040" cy="346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7918"/>
                <a:gridCol w="6743122"/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FF00"/>
                          </a:solidFill>
                          <a:latin typeface="Arial Black" pitchFamily="34" charset="0"/>
                        </a:rPr>
                        <a:t>Family</a:t>
                      </a:r>
                      <a:endParaRPr lang="en-GB" dirty="0">
                        <a:solidFill>
                          <a:srgbClr val="FFFF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FFFF00"/>
                          </a:solidFill>
                          <a:latin typeface="Arial Black" pitchFamily="34" charset="0"/>
                        </a:rPr>
                        <a:t>Product</a:t>
                      </a:r>
                      <a:endParaRPr lang="en-GB" dirty="0">
                        <a:solidFill>
                          <a:srgbClr val="FFFF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 Black" pitchFamily="34" charset="0"/>
                        </a:rPr>
                        <a:t>LST</a:t>
                      </a:r>
                      <a:r>
                        <a:rPr lang="en-GB" sz="1400" baseline="0" dirty="0" smtClean="0">
                          <a:latin typeface="Arial Black" pitchFamily="34" charset="0"/>
                        </a:rPr>
                        <a:t> &amp; </a:t>
                      </a:r>
                      <a:r>
                        <a:rPr lang="en-GB" sz="1400" baseline="0" dirty="0" err="1" smtClean="0">
                          <a:latin typeface="Arial Black" pitchFamily="34" charset="0"/>
                        </a:rPr>
                        <a:t>Emiss</a:t>
                      </a:r>
                      <a:r>
                        <a:rPr lang="en-GB" sz="1400" baseline="0" dirty="0" smtClean="0">
                          <a:latin typeface="Arial Black" pitchFamily="34" charset="0"/>
                        </a:rPr>
                        <a:t>.</a:t>
                      </a:r>
                      <a:endParaRPr lang="en-GB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Black" pitchFamily="34" charset="0"/>
                        </a:rPr>
                        <a:t>Isotropic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LST, All weather LST, Reprocessed LST</a:t>
                      </a:r>
                      <a:endParaRPr lang="en-GB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 Black" pitchFamily="34" charset="0"/>
                        </a:rPr>
                        <a:t>Albedo</a:t>
                      </a:r>
                      <a:endParaRPr lang="en-GB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Black" pitchFamily="34" charset="0"/>
                        </a:rPr>
                        <a:t>Soil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/</a:t>
                      </a:r>
                      <a:r>
                        <a:rPr lang="en-GB" sz="1600" dirty="0" smtClean="0">
                          <a:latin typeface="Arial Black" pitchFamily="34" charset="0"/>
                        </a:rPr>
                        <a:t> vegetation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/ snow free Albedo, Reprocessed Albedo</a:t>
                      </a:r>
                      <a:endParaRPr lang="en-GB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 Black" pitchFamily="34" charset="0"/>
                        </a:rPr>
                        <a:t>Surface radiation fluxes</a:t>
                      </a:r>
                      <a:endParaRPr lang="en-GB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Black" pitchFamily="34" charset="0"/>
                        </a:rPr>
                        <a:t>Total and diffuse DSSF, Net LW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radiation</a:t>
                      </a:r>
                      <a:endParaRPr lang="en-GB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 Black" pitchFamily="34" charset="0"/>
                        </a:rPr>
                        <a:t>Turbulent</a:t>
                      </a:r>
                      <a:r>
                        <a:rPr lang="en-GB" sz="1400" baseline="0" dirty="0" smtClean="0">
                          <a:latin typeface="Arial Black" pitchFamily="34" charset="0"/>
                        </a:rPr>
                        <a:t> heat fluxes</a:t>
                      </a:r>
                      <a:endParaRPr lang="en-GB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Black" pitchFamily="34" charset="0"/>
                        </a:rPr>
                        <a:t>Reference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evapotranspiration, Sensible heat flux, and Latent heat flux</a:t>
                      </a:r>
                      <a:endParaRPr lang="en-GB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 Black" pitchFamily="34" charset="0"/>
                        </a:rPr>
                        <a:t>Vegetation</a:t>
                      </a:r>
                      <a:r>
                        <a:rPr lang="en-GB" sz="1400" baseline="0" dirty="0" smtClean="0">
                          <a:latin typeface="Arial Black" pitchFamily="34" charset="0"/>
                        </a:rPr>
                        <a:t> parameters &amp; properties</a:t>
                      </a:r>
                      <a:endParaRPr lang="en-GB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Black" pitchFamily="34" charset="0"/>
                        </a:rPr>
                        <a:t>Vegetation index,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Net Primary Production, Gross Primary Production, Canopy water content</a:t>
                      </a:r>
                      <a:endParaRPr lang="en-GB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latin typeface="Arial Black" pitchFamily="34" charset="0"/>
                        </a:rPr>
                        <a:t>Wild</a:t>
                      </a:r>
                      <a:r>
                        <a:rPr lang="en-GB" sz="1400" baseline="0" dirty="0" smtClean="0">
                          <a:latin typeface="Arial Black" pitchFamily="34" charset="0"/>
                        </a:rPr>
                        <a:t> Fire Products</a:t>
                      </a:r>
                      <a:endParaRPr lang="en-GB" sz="1400" dirty="0"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Arial Black" pitchFamily="34" charset="0"/>
                        </a:rPr>
                        <a:t>FRP pixel bias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correction, Burnt area/vegetation recovery, Daily Fire </a:t>
                      </a:r>
                      <a:r>
                        <a:rPr lang="en-GB" sz="1600" baseline="0" dirty="0" err="1" smtClean="0">
                          <a:latin typeface="Arial Black" pitchFamily="34" charset="0"/>
                        </a:rPr>
                        <a:t>Radiative</a:t>
                      </a:r>
                      <a:r>
                        <a:rPr lang="en-GB" sz="1600" baseline="0" dirty="0" smtClean="0">
                          <a:latin typeface="Arial Black" pitchFamily="34" charset="0"/>
                        </a:rPr>
                        <a:t> Energy / Carbon Emissions, Reprocessed Fire </a:t>
                      </a:r>
                      <a:r>
                        <a:rPr lang="en-GB" sz="1600" baseline="0" dirty="0" err="1" smtClean="0">
                          <a:latin typeface="Arial Black" pitchFamily="34" charset="0"/>
                        </a:rPr>
                        <a:t>Radiative</a:t>
                      </a:r>
                      <a:r>
                        <a:rPr lang="en-GB" sz="1600" baseline="0" smtClean="0">
                          <a:latin typeface="Arial Black" pitchFamily="34" charset="0"/>
                        </a:rPr>
                        <a:t> Power</a:t>
                      </a:r>
                      <a:endParaRPr lang="en-GB" sz="1600" dirty="0">
                        <a:latin typeface="Arial Black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050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err="1">
                <a:latin typeface="+mn-lt"/>
              </a:rPr>
              <a:t>Summary</a:t>
            </a:r>
            <a:r>
              <a:rPr lang="pt-PT" sz="2800" dirty="0">
                <a:latin typeface="+mn-lt"/>
              </a:rPr>
              <a:t>, </a:t>
            </a:r>
            <a:r>
              <a:rPr lang="pt-PT" sz="2800" dirty="0" err="1">
                <a:latin typeface="+mn-lt"/>
              </a:rPr>
              <a:t>conclusions</a:t>
            </a:r>
            <a:r>
              <a:rPr lang="pt-PT" sz="2800" dirty="0">
                <a:latin typeface="+mn-lt"/>
              </a:rPr>
              <a:t> </a:t>
            </a:r>
            <a:r>
              <a:rPr lang="pt-PT" sz="2800" dirty="0" err="1">
                <a:latin typeface="+mn-lt"/>
              </a:rPr>
              <a:t>and</a:t>
            </a:r>
            <a:r>
              <a:rPr lang="pt-PT" sz="2800" dirty="0">
                <a:latin typeface="+mn-lt"/>
              </a:rPr>
              <a:t> perspectives</a:t>
            </a:r>
            <a:endParaRPr lang="en-GB" sz="2800" dirty="0">
              <a:latin typeface="+mn-lt"/>
            </a:endParaRP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PT" sz="2000" dirty="0" err="1">
                <a:solidFill>
                  <a:srgbClr val="FF0000"/>
                </a:solidFill>
              </a:rPr>
              <a:t>Aalgorithm</a:t>
            </a:r>
            <a:r>
              <a:rPr lang="pt-PT" sz="2000" dirty="0">
                <a:solidFill>
                  <a:srgbClr val="FF0000"/>
                </a:solidFill>
              </a:rPr>
              <a:t> </a:t>
            </a:r>
            <a:r>
              <a:rPr lang="pt-PT" sz="2000" dirty="0" err="1">
                <a:solidFill>
                  <a:srgbClr val="FF0000"/>
                </a:solidFill>
              </a:rPr>
              <a:t>development</a:t>
            </a:r>
            <a:r>
              <a:rPr lang="pt-PT" sz="2000" dirty="0">
                <a:solidFill>
                  <a:srgbClr val="FF0000"/>
                </a:solidFill>
              </a:rPr>
              <a:t>, </a:t>
            </a:r>
            <a:r>
              <a:rPr lang="pt-PT" sz="2000" dirty="0" err="1">
                <a:solidFill>
                  <a:srgbClr val="FF0000"/>
                </a:solidFill>
              </a:rPr>
              <a:t>validation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>
                <a:solidFill>
                  <a:srgbClr val="FF0000"/>
                </a:solidFill>
              </a:rPr>
              <a:t>operational</a:t>
            </a:r>
            <a:r>
              <a:rPr lang="pt-PT" sz="2000" dirty="0">
                <a:solidFill>
                  <a:srgbClr val="FF0000"/>
                </a:solidFill>
              </a:rPr>
              <a:t> </a:t>
            </a:r>
            <a:r>
              <a:rPr lang="pt-PT" sz="2000" dirty="0" err="1">
                <a:solidFill>
                  <a:srgbClr val="FF0000"/>
                </a:solidFill>
              </a:rPr>
              <a:t>production</a:t>
            </a:r>
            <a:r>
              <a:rPr lang="pt-PT" sz="2000" dirty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land</a:t>
            </a:r>
            <a:r>
              <a:rPr lang="pt-PT" sz="2000" dirty="0" smtClean="0"/>
              <a:t> </a:t>
            </a:r>
            <a:r>
              <a:rPr lang="pt-PT" sz="2000" dirty="0" err="1" smtClean="0"/>
              <a:t>surface</a:t>
            </a:r>
            <a:r>
              <a:rPr lang="pt-PT" sz="2000" dirty="0" smtClean="0"/>
              <a:t> </a:t>
            </a:r>
            <a:r>
              <a:rPr lang="pt-PT" sz="2000" dirty="0" err="1" smtClean="0"/>
              <a:t>related</a:t>
            </a:r>
            <a:r>
              <a:rPr lang="pt-PT" sz="2000" dirty="0" smtClean="0"/>
              <a:t> </a:t>
            </a:r>
            <a:r>
              <a:rPr lang="pt-PT" sz="2000" dirty="0" err="1" smtClean="0"/>
              <a:t>products</a:t>
            </a:r>
            <a:r>
              <a:rPr lang="pt-PT" sz="2000" dirty="0" smtClean="0"/>
              <a:t>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remote</a:t>
            </a:r>
            <a:r>
              <a:rPr lang="pt-PT" sz="2000" dirty="0" smtClean="0"/>
              <a:t> </a:t>
            </a:r>
            <a:r>
              <a:rPr lang="pt-PT" sz="2000" dirty="0" err="1" smtClean="0"/>
              <a:t>sensing</a:t>
            </a:r>
            <a:r>
              <a:rPr lang="pt-PT" sz="2000" dirty="0" smtClean="0"/>
              <a:t> data, </a:t>
            </a:r>
            <a:r>
              <a:rPr lang="pt-PT" sz="2000" dirty="0" err="1" smtClean="0"/>
              <a:t>with</a:t>
            </a:r>
            <a:r>
              <a:rPr lang="pt-PT" sz="2000" dirty="0" smtClean="0"/>
              <a:t> a particular </a:t>
            </a:r>
            <a:r>
              <a:rPr lang="pt-PT" sz="2000" dirty="0" err="1" smtClean="0"/>
              <a:t>emphasis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EUMETSAT </a:t>
            </a:r>
            <a:r>
              <a:rPr lang="pt-PT" sz="2000" dirty="0" err="1" smtClean="0"/>
              <a:t>satellites</a:t>
            </a:r>
            <a:r>
              <a:rPr lang="pt-PT" sz="2000" dirty="0" smtClean="0"/>
              <a:t>:</a:t>
            </a:r>
            <a:endParaRPr lang="en-GB" sz="2000" dirty="0"/>
          </a:p>
          <a:p>
            <a:pPr lvl="1">
              <a:lnSpc>
                <a:spcPct val="90000"/>
              </a:lnSpc>
            </a:pPr>
            <a:r>
              <a:rPr lang="en-GB" sz="1800" dirty="0"/>
              <a:t>LAND</a:t>
            </a:r>
          </a:p>
          <a:p>
            <a:pPr lvl="1">
              <a:lnSpc>
                <a:spcPct val="90000"/>
              </a:lnSpc>
            </a:pPr>
            <a:r>
              <a:rPr lang="en-GB" sz="1800" dirty="0"/>
              <a:t>LAND-ATMOSPHERE Interactions</a:t>
            </a:r>
          </a:p>
          <a:p>
            <a:pPr lvl="1">
              <a:lnSpc>
                <a:spcPct val="90000"/>
              </a:lnSpc>
            </a:pPr>
            <a:r>
              <a:rPr lang="en-GB" sz="1800" dirty="0"/>
              <a:t>Land Biosphere Applications</a:t>
            </a:r>
          </a:p>
          <a:p>
            <a:pPr>
              <a:lnSpc>
                <a:spcPct val="90000"/>
              </a:lnSpc>
            </a:pPr>
            <a:r>
              <a:rPr lang="pt-PT" sz="2000" dirty="0"/>
              <a:t>Outlook</a:t>
            </a:r>
          </a:p>
          <a:p>
            <a:pPr lvl="1">
              <a:lnSpc>
                <a:spcPct val="90000"/>
              </a:lnSpc>
            </a:pPr>
            <a:r>
              <a:rPr lang="pt-PT" sz="1800" dirty="0" err="1"/>
              <a:t>Strenghten</a:t>
            </a:r>
            <a:r>
              <a:rPr lang="pt-PT" sz="1800" dirty="0"/>
              <a:t> </a:t>
            </a:r>
            <a:r>
              <a:rPr lang="pt-PT" sz="1800" dirty="0" err="1"/>
              <a:t>our</a:t>
            </a:r>
            <a:r>
              <a:rPr lang="pt-PT" sz="1800" dirty="0"/>
              <a:t> links </a:t>
            </a:r>
            <a:r>
              <a:rPr lang="pt-PT" sz="1800" dirty="0" err="1"/>
              <a:t>with</a:t>
            </a:r>
            <a:r>
              <a:rPr lang="pt-PT" sz="1800" dirty="0"/>
              <a:t> </a:t>
            </a:r>
            <a:r>
              <a:rPr lang="pt-PT" sz="1800" dirty="0" err="1"/>
              <a:t>users</a:t>
            </a:r>
            <a:r>
              <a:rPr lang="pt-PT" sz="1800" dirty="0"/>
              <a:t>, </a:t>
            </a:r>
            <a:r>
              <a:rPr lang="pt-PT" sz="1800" dirty="0" err="1" smtClean="0"/>
              <a:t>emphasis</a:t>
            </a:r>
            <a:r>
              <a:rPr lang="pt-PT" sz="1800" dirty="0" smtClean="0"/>
              <a:t> </a:t>
            </a:r>
            <a:r>
              <a:rPr lang="pt-PT" sz="1800" dirty="0" err="1"/>
              <a:t>on</a:t>
            </a:r>
            <a:r>
              <a:rPr lang="pt-PT" sz="1800" dirty="0"/>
              <a:t> </a:t>
            </a:r>
            <a:r>
              <a:rPr lang="pt-PT" sz="1800" dirty="0" err="1"/>
              <a:t>collaborative</a:t>
            </a:r>
            <a:r>
              <a:rPr lang="pt-PT" sz="1800" dirty="0"/>
              <a:t> </a:t>
            </a:r>
            <a:r>
              <a:rPr lang="pt-PT" sz="1800" dirty="0" err="1"/>
              <a:t>efforts</a:t>
            </a:r>
            <a:r>
              <a:rPr lang="pt-PT" sz="1800" dirty="0"/>
              <a:t> </a:t>
            </a:r>
            <a:r>
              <a:rPr lang="pt-PT" sz="1800" dirty="0" err="1"/>
              <a:t>with</a:t>
            </a:r>
            <a:r>
              <a:rPr lang="pt-PT" sz="1800" dirty="0"/>
              <a:t> </a:t>
            </a:r>
            <a:r>
              <a:rPr lang="pt-PT" sz="1800" dirty="0" err="1"/>
              <a:t>key</a:t>
            </a:r>
            <a:r>
              <a:rPr lang="pt-PT" sz="1800" dirty="0"/>
              <a:t> </a:t>
            </a:r>
            <a:r>
              <a:rPr lang="pt-PT" sz="1800" dirty="0" err="1"/>
              <a:t>users</a:t>
            </a:r>
            <a:r>
              <a:rPr lang="pt-PT" sz="1800" dirty="0"/>
              <a:t>, </a:t>
            </a:r>
            <a:r>
              <a:rPr lang="pt-PT" sz="1800" dirty="0" err="1"/>
              <a:t>including</a:t>
            </a:r>
            <a:r>
              <a:rPr lang="pt-PT" sz="1800" dirty="0"/>
              <a:t> </a:t>
            </a:r>
            <a:r>
              <a:rPr lang="pt-PT" sz="1800" dirty="0" err="1"/>
              <a:t>targeted</a:t>
            </a:r>
            <a:r>
              <a:rPr lang="pt-PT" sz="1800" dirty="0"/>
              <a:t> </a:t>
            </a:r>
            <a:r>
              <a:rPr lang="pt-PT" sz="1800" dirty="0" err="1"/>
              <a:t>training</a:t>
            </a:r>
            <a:r>
              <a:rPr lang="pt-PT" sz="1800" dirty="0"/>
              <a:t> </a:t>
            </a:r>
            <a:r>
              <a:rPr lang="pt-PT" sz="1800" dirty="0" err="1"/>
              <a:t>efforts</a:t>
            </a:r>
            <a:endParaRPr lang="pt-PT" sz="1800" dirty="0"/>
          </a:p>
          <a:p>
            <a:pPr lvl="1">
              <a:lnSpc>
                <a:spcPct val="90000"/>
              </a:lnSpc>
            </a:pPr>
            <a:r>
              <a:rPr lang="pt-PT" sz="1800" dirty="0" smtClean="0"/>
              <a:t>CDOP-2 </a:t>
            </a:r>
            <a:r>
              <a:rPr lang="pt-PT" sz="1800" dirty="0" err="1" smtClean="0"/>
              <a:t>and</a:t>
            </a:r>
            <a:r>
              <a:rPr lang="pt-PT" sz="1800" dirty="0" smtClean="0"/>
              <a:t> </a:t>
            </a:r>
            <a:r>
              <a:rPr lang="pt-PT" sz="1800" dirty="0" err="1" smtClean="0"/>
              <a:t>plans</a:t>
            </a:r>
            <a:r>
              <a:rPr lang="pt-PT" sz="1800" dirty="0" smtClean="0"/>
              <a:t> </a:t>
            </a:r>
            <a:r>
              <a:rPr lang="pt-PT" sz="1800" dirty="0"/>
              <a:t>for </a:t>
            </a:r>
            <a:r>
              <a:rPr lang="pt-PT" sz="1800" dirty="0" err="1"/>
              <a:t>the</a:t>
            </a:r>
            <a:r>
              <a:rPr lang="pt-PT" sz="1800" dirty="0"/>
              <a:t> </a:t>
            </a:r>
            <a:r>
              <a:rPr lang="pt-PT" sz="1800" dirty="0" err="1"/>
              <a:t>upcoming</a:t>
            </a:r>
            <a:r>
              <a:rPr lang="pt-PT" sz="1800" dirty="0"/>
              <a:t> MTG </a:t>
            </a:r>
            <a:r>
              <a:rPr lang="pt-PT" sz="1800" dirty="0" err="1" smtClean="0"/>
              <a:t>products</a:t>
            </a:r>
            <a:endParaRPr lang="en-GB" sz="1800" dirty="0"/>
          </a:p>
          <a:p>
            <a:pPr>
              <a:lnSpc>
                <a:spcPct val="90000"/>
              </a:lnSpc>
            </a:pPr>
            <a:r>
              <a:rPr lang="pt-PT" sz="2000" dirty="0" err="1"/>
              <a:t>Product</a:t>
            </a:r>
            <a:r>
              <a:rPr lang="pt-PT" sz="2000" dirty="0"/>
              <a:t> </a:t>
            </a:r>
            <a:r>
              <a:rPr lang="pt-PT" sz="2000" dirty="0" err="1"/>
              <a:t>dissemination</a:t>
            </a:r>
            <a:endParaRPr lang="pt-PT" sz="2000" dirty="0"/>
          </a:p>
          <a:p>
            <a:pPr lvl="1">
              <a:lnSpc>
                <a:spcPct val="90000"/>
              </a:lnSpc>
            </a:pPr>
            <a:r>
              <a:rPr lang="pt-PT" sz="1800" dirty="0" err="1"/>
              <a:t>Daily</a:t>
            </a:r>
            <a:r>
              <a:rPr lang="pt-PT" sz="1800" dirty="0"/>
              <a:t> </a:t>
            </a:r>
            <a:r>
              <a:rPr lang="pt-PT" sz="1800" dirty="0" err="1"/>
              <a:t>from</a:t>
            </a:r>
            <a:r>
              <a:rPr lang="pt-PT" sz="1800" dirty="0"/>
              <a:t> </a:t>
            </a:r>
            <a:r>
              <a:rPr lang="pt-PT" sz="1800" dirty="0" err="1"/>
              <a:t>our</a:t>
            </a:r>
            <a:r>
              <a:rPr lang="pt-PT" sz="1800" dirty="0"/>
              <a:t> </a:t>
            </a:r>
            <a:r>
              <a:rPr lang="pt-PT" sz="1800" dirty="0" err="1"/>
              <a:t>web</a:t>
            </a:r>
            <a:r>
              <a:rPr lang="pt-PT" sz="1800" dirty="0"/>
              <a:t> </a:t>
            </a:r>
            <a:r>
              <a:rPr lang="pt-PT" sz="1800" dirty="0" smtClean="0"/>
              <a:t>site (</a:t>
            </a:r>
            <a:r>
              <a:rPr lang="pt-PT" sz="1600" dirty="0" smtClean="0"/>
              <a:t>http</a:t>
            </a:r>
            <a:r>
              <a:rPr lang="pt-PT" sz="1600" dirty="0"/>
              <a:t>://</a:t>
            </a:r>
            <a:r>
              <a:rPr lang="pt-PT" sz="1600" dirty="0" smtClean="0"/>
              <a:t>landsaf.meteo.pt)</a:t>
            </a:r>
            <a:endParaRPr lang="en-GB" sz="1600" dirty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800" dirty="0"/>
              <a:t>EUMETCAST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Further information</a:t>
            </a:r>
          </a:p>
          <a:p>
            <a:pPr lvl="1">
              <a:lnSpc>
                <a:spcPct val="90000"/>
              </a:lnSpc>
            </a:pPr>
            <a:r>
              <a:rPr lang="en-GB" sz="1800" dirty="0">
                <a:solidFill>
                  <a:srgbClr val="002060"/>
                </a:solidFill>
              </a:rPr>
              <a:t>http://</a:t>
            </a:r>
            <a:r>
              <a:rPr lang="en-GB" sz="1800" dirty="0" smtClean="0">
                <a:solidFill>
                  <a:srgbClr val="002060"/>
                </a:solidFill>
              </a:rPr>
              <a:t>landsaf.meteo.pt</a:t>
            </a:r>
          </a:p>
          <a:p>
            <a:pPr lvl="1">
              <a:lnSpc>
                <a:spcPct val="90000"/>
              </a:lnSpc>
            </a:pPr>
            <a:r>
              <a:rPr lang="en-GB" sz="1800" dirty="0" err="1" smtClean="0"/>
              <a:t>Trigo</a:t>
            </a:r>
            <a:r>
              <a:rPr lang="en-GB" sz="1800" dirty="0" smtClean="0"/>
              <a:t> et al. 2011, </a:t>
            </a:r>
            <a:r>
              <a:rPr lang="en-GB" sz="1800" i="1" dirty="0" smtClean="0"/>
              <a:t>Int. J. Rem. Sens.</a:t>
            </a:r>
            <a:r>
              <a:rPr lang="en-GB" sz="1800" dirty="0" smtClean="0"/>
              <a:t>, 32, 2725-2744</a:t>
            </a:r>
            <a:endParaRPr lang="en-GB" sz="1800" i="1" dirty="0" smtClean="0"/>
          </a:p>
          <a:p>
            <a:pPr lvl="1">
              <a:lnSpc>
                <a:spcPct val="90000"/>
              </a:lnSpc>
            </a:pPr>
            <a:r>
              <a:rPr lang="en-GB" sz="1800" dirty="0" smtClean="0"/>
              <a:t>Other papers in the web site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z="2800" dirty="0" err="1">
                <a:latin typeface="+mn-lt"/>
              </a:rPr>
              <a:t>Summary</a:t>
            </a:r>
            <a:r>
              <a:rPr lang="pt-PT" sz="2800" dirty="0">
                <a:latin typeface="+mn-lt"/>
              </a:rPr>
              <a:t>, </a:t>
            </a:r>
            <a:r>
              <a:rPr lang="pt-PT" sz="2800" dirty="0" err="1">
                <a:latin typeface="+mn-lt"/>
              </a:rPr>
              <a:t>conclusions</a:t>
            </a:r>
            <a:r>
              <a:rPr lang="pt-PT" sz="2800" dirty="0">
                <a:latin typeface="+mn-lt"/>
              </a:rPr>
              <a:t> </a:t>
            </a:r>
            <a:r>
              <a:rPr lang="pt-PT" sz="2800" dirty="0" err="1">
                <a:latin typeface="+mn-lt"/>
              </a:rPr>
              <a:t>and</a:t>
            </a:r>
            <a:r>
              <a:rPr lang="pt-PT" sz="2800" dirty="0">
                <a:latin typeface="+mn-lt"/>
              </a:rPr>
              <a:t> perspectives</a:t>
            </a:r>
            <a:endParaRPr lang="en-GB" sz="2800" dirty="0">
              <a:latin typeface="+mn-lt"/>
            </a:endParaRPr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PT" sz="2000" dirty="0" err="1">
                <a:solidFill>
                  <a:srgbClr val="FF0000"/>
                </a:solidFill>
              </a:rPr>
              <a:t>Aalgorithm</a:t>
            </a:r>
            <a:r>
              <a:rPr lang="pt-PT" sz="2000" dirty="0">
                <a:solidFill>
                  <a:srgbClr val="FF0000"/>
                </a:solidFill>
              </a:rPr>
              <a:t> </a:t>
            </a:r>
            <a:r>
              <a:rPr lang="pt-PT" sz="2000" dirty="0" err="1">
                <a:solidFill>
                  <a:srgbClr val="FF0000"/>
                </a:solidFill>
              </a:rPr>
              <a:t>development</a:t>
            </a:r>
            <a:r>
              <a:rPr lang="pt-PT" sz="2000" dirty="0">
                <a:solidFill>
                  <a:srgbClr val="FF0000"/>
                </a:solidFill>
              </a:rPr>
              <a:t>, </a:t>
            </a:r>
            <a:r>
              <a:rPr lang="pt-PT" sz="2000" dirty="0" err="1">
                <a:solidFill>
                  <a:srgbClr val="FF0000"/>
                </a:solidFill>
              </a:rPr>
              <a:t>validation</a:t>
            </a:r>
            <a:r>
              <a:rPr lang="pt-PT" sz="2000" dirty="0"/>
              <a:t> </a:t>
            </a:r>
            <a:r>
              <a:rPr lang="pt-PT" sz="2000" dirty="0" err="1"/>
              <a:t>and</a:t>
            </a:r>
            <a:r>
              <a:rPr lang="pt-PT" sz="2000" dirty="0"/>
              <a:t> </a:t>
            </a:r>
            <a:r>
              <a:rPr lang="pt-PT" sz="2000" dirty="0" err="1">
                <a:solidFill>
                  <a:srgbClr val="FF0000"/>
                </a:solidFill>
              </a:rPr>
              <a:t>operational</a:t>
            </a:r>
            <a:r>
              <a:rPr lang="pt-PT" sz="2000" dirty="0">
                <a:solidFill>
                  <a:srgbClr val="FF0000"/>
                </a:solidFill>
              </a:rPr>
              <a:t> </a:t>
            </a:r>
            <a:r>
              <a:rPr lang="pt-PT" sz="2000" dirty="0" err="1">
                <a:solidFill>
                  <a:srgbClr val="FF0000"/>
                </a:solidFill>
              </a:rPr>
              <a:t>production</a:t>
            </a:r>
            <a:r>
              <a:rPr lang="pt-PT" sz="2000" dirty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land</a:t>
            </a:r>
            <a:r>
              <a:rPr lang="pt-PT" sz="2000" dirty="0" smtClean="0"/>
              <a:t> </a:t>
            </a:r>
            <a:r>
              <a:rPr lang="pt-PT" sz="2000" dirty="0" err="1" smtClean="0"/>
              <a:t>surface</a:t>
            </a:r>
            <a:r>
              <a:rPr lang="pt-PT" sz="2000" dirty="0" smtClean="0"/>
              <a:t> </a:t>
            </a:r>
            <a:r>
              <a:rPr lang="pt-PT" sz="2000" dirty="0" err="1" smtClean="0"/>
              <a:t>related</a:t>
            </a:r>
            <a:r>
              <a:rPr lang="pt-PT" sz="2000" dirty="0" smtClean="0"/>
              <a:t> </a:t>
            </a:r>
            <a:r>
              <a:rPr lang="pt-PT" sz="2000" dirty="0" err="1" smtClean="0"/>
              <a:t>products</a:t>
            </a:r>
            <a:r>
              <a:rPr lang="pt-PT" sz="2000" dirty="0" smtClean="0"/>
              <a:t> </a:t>
            </a:r>
            <a:r>
              <a:rPr lang="pt-PT" sz="2000" dirty="0" err="1" smtClean="0"/>
              <a:t>from</a:t>
            </a:r>
            <a:r>
              <a:rPr lang="pt-PT" sz="2000" dirty="0" smtClean="0"/>
              <a:t> </a:t>
            </a:r>
            <a:r>
              <a:rPr lang="pt-PT" sz="2000" dirty="0" err="1" smtClean="0"/>
              <a:t>remote</a:t>
            </a:r>
            <a:r>
              <a:rPr lang="pt-PT" sz="2000" dirty="0" smtClean="0"/>
              <a:t> </a:t>
            </a:r>
            <a:r>
              <a:rPr lang="pt-PT" sz="2000" dirty="0" err="1" smtClean="0"/>
              <a:t>sensing</a:t>
            </a:r>
            <a:r>
              <a:rPr lang="pt-PT" sz="2000" dirty="0" smtClean="0"/>
              <a:t> data, </a:t>
            </a:r>
            <a:r>
              <a:rPr lang="pt-PT" sz="2000" dirty="0" err="1" smtClean="0"/>
              <a:t>with</a:t>
            </a:r>
            <a:r>
              <a:rPr lang="pt-PT" sz="2000" dirty="0" smtClean="0"/>
              <a:t> a particular </a:t>
            </a:r>
            <a:r>
              <a:rPr lang="pt-PT" sz="2000" dirty="0" err="1" smtClean="0"/>
              <a:t>emphasis</a:t>
            </a:r>
            <a:r>
              <a:rPr lang="pt-PT" sz="2000" dirty="0" smtClean="0"/>
              <a:t> </a:t>
            </a:r>
            <a:r>
              <a:rPr lang="pt-PT" sz="2000" dirty="0" err="1" smtClean="0"/>
              <a:t>on</a:t>
            </a:r>
            <a:r>
              <a:rPr lang="pt-PT" sz="2000" dirty="0" smtClean="0"/>
              <a:t> EUMETSAT </a:t>
            </a:r>
            <a:r>
              <a:rPr lang="pt-PT" sz="2000" dirty="0" err="1" smtClean="0"/>
              <a:t>satellites</a:t>
            </a:r>
            <a:r>
              <a:rPr lang="pt-PT" sz="2000" dirty="0" smtClean="0"/>
              <a:t>:</a:t>
            </a:r>
            <a:endParaRPr lang="en-GB" sz="2000" dirty="0"/>
          </a:p>
          <a:p>
            <a:pPr lvl="1">
              <a:lnSpc>
                <a:spcPct val="90000"/>
              </a:lnSpc>
            </a:pPr>
            <a:r>
              <a:rPr lang="en-GB" sz="1800" dirty="0"/>
              <a:t>LAND</a:t>
            </a:r>
          </a:p>
          <a:p>
            <a:pPr lvl="1">
              <a:lnSpc>
                <a:spcPct val="90000"/>
              </a:lnSpc>
            </a:pPr>
            <a:r>
              <a:rPr lang="en-GB" sz="1800" dirty="0"/>
              <a:t>LAND-ATMOSPHERE Interactions</a:t>
            </a:r>
          </a:p>
          <a:p>
            <a:pPr lvl="1">
              <a:lnSpc>
                <a:spcPct val="90000"/>
              </a:lnSpc>
            </a:pPr>
            <a:r>
              <a:rPr lang="en-GB" sz="1800" dirty="0"/>
              <a:t>Land Biosphere Applications</a:t>
            </a:r>
          </a:p>
          <a:p>
            <a:pPr>
              <a:lnSpc>
                <a:spcPct val="90000"/>
              </a:lnSpc>
            </a:pPr>
            <a:r>
              <a:rPr lang="pt-PT" sz="2000" dirty="0"/>
              <a:t>Outlook</a:t>
            </a:r>
          </a:p>
          <a:p>
            <a:pPr lvl="1">
              <a:lnSpc>
                <a:spcPct val="90000"/>
              </a:lnSpc>
            </a:pPr>
            <a:r>
              <a:rPr lang="pt-PT" sz="1800" dirty="0" err="1"/>
              <a:t>Strenghten</a:t>
            </a:r>
            <a:r>
              <a:rPr lang="pt-PT" sz="1800" dirty="0"/>
              <a:t> </a:t>
            </a:r>
            <a:r>
              <a:rPr lang="pt-PT" sz="1800" dirty="0" err="1"/>
              <a:t>our</a:t>
            </a:r>
            <a:r>
              <a:rPr lang="pt-PT" sz="1800" dirty="0"/>
              <a:t> links </a:t>
            </a:r>
            <a:r>
              <a:rPr lang="pt-PT" sz="1800" dirty="0" err="1"/>
              <a:t>with</a:t>
            </a:r>
            <a:r>
              <a:rPr lang="pt-PT" sz="1800" dirty="0"/>
              <a:t> </a:t>
            </a:r>
            <a:r>
              <a:rPr lang="pt-PT" sz="1800" dirty="0" err="1"/>
              <a:t>users</a:t>
            </a:r>
            <a:r>
              <a:rPr lang="pt-PT" sz="1800" dirty="0"/>
              <a:t>, </a:t>
            </a:r>
            <a:r>
              <a:rPr lang="pt-PT" sz="1800" dirty="0" err="1" smtClean="0"/>
              <a:t>emphasis</a:t>
            </a:r>
            <a:r>
              <a:rPr lang="pt-PT" sz="1800" dirty="0" smtClean="0"/>
              <a:t> </a:t>
            </a:r>
            <a:r>
              <a:rPr lang="pt-PT" sz="1800" dirty="0" err="1"/>
              <a:t>on</a:t>
            </a:r>
            <a:r>
              <a:rPr lang="pt-PT" sz="1800" dirty="0"/>
              <a:t> </a:t>
            </a:r>
            <a:r>
              <a:rPr lang="pt-PT" sz="1800" dirty="0" err="1"/>
              <a:t>collaborative</a:t>
            </a:r>
            <a:r>
              <a:rPr lang="pt-PT" sz="1800" dirty="0"/>
              <a:t> </a:t>
            </a:r>
            <a:r>
              <a:rPr lang="pt-PT" sz="1800" dirty="0" err="1"/>
              <a:t>efforts</a:t>
            </a:r>
            <a:r>
              <a:rPr lang="pt-PT" sz="1800" dirty="0"/>
              <a:t> </a:t>
            </a:r>
            <a:r>
              <a:rPr lang="pt-PT" sz="1800" dirty="0" err="1"/>
              <a:t>with</a:t>
            </a:r>
            <a:r>
              <a:rPr lang="pt-PT" sz="1800" dirty="0"/>
              <a:t> </a:t>
            </a:r>
            <a:r>
              <a:rPr lang="pt-PT" sz="1800" dirty="0" err="1"/>
              <a:t>key</a:t>
            </a:r>
            <a:r>
              <a:rPr lang="pt-PT" sz="1800" dirty="0"/>
              <a:t> </a:t>
            </a:r>
            <a:r>
              <a:rPr lang="pt-PT" sz="1800" dirty="0" err="1"/>
              <a:t>users</a:t>
            </a:r>
            <a:r>
              <a:rPr lang="pt-PT" sz="1800" dirty="0"/>
              <a:t>, </a:t>
            </a:r>
            <a:r>
              <a:rPr lang="pt-PT" sz="1800" dirty="0" err="1"/>
              <a:t>including</a:t>
            </a:r>
            <a:r>
              <a:rPr lang="pt-PT" sz="1800" dirty="0"/>
              <a:t> </a:t>
            </a:r>
            <a:r>
              <a:rPr lang="pt-PT" sz="1800" dirty="0" err="1"/>
              <a:t>targeted</a:t>
            </a:r>
            <a:r>
              <a:rPr lang="pt-PT" sz="1800" dirty="0"/>
              <a:t> </a:t>
            </a:r>
            <a:r>
              <a:rPr lang="pt-PT" sz="1800" dirty="0" err="1"/>
              <a:t>training</a:t>
            </a:r>
            <a:r>
              <a:rPr lang="pt-PT" sz="1800" dirty="0"/>
              <a:t> </a:t>
            </a:r>
            <a:r>
              <a:rPr lang="pt-PT" sz="1800" dirty="0" err="1"/>
              <a:t>efforts</a:t>
            </a:r>
            <a:endParaRPr lang="pt-PT" sz="1800" dirty="0"/>
          </a:p>
          <a:p>
            <a:pPr lvl="1">
              <a:lnSpc>
                <a:spcPct val="90000"/>
              </a:lnSpc>
            </a:pPr>
            <a:r>
              <a:rPr lang="pt-PT" sz="1800" dirty="0" smtClean="0"/>
              <a:t>CDOP-2 </a:t>
            </a:r>
            <a:r>
              <a:rPr lang="pt-PT" sz="1800" dirty="0" err="1" smtClean="0"/>
              <a:t>and</a:t>
            </a:r>
            <a:r>
              <a:rPr lang="pt-PT" sz="1800" dirty="0" smtClean="0"/>
              <a:t> </a:t>
            </a:r>
            <a:r>
              <a:rPr lang="pt-PT" sz="1800" dirty="0" err="1" smtClean="0"/>
              <a:t>plans</a:t>
            </a:r>
            <a:r>
              <a:rPr lang="pt-PT" sz="1800" dirty="0" smtClean="0"/>
              <a:t> </a:t>
            </a:r>
            <a:r>
              <a:rPr lang="pt-PT" sz="1800" dirty="0"/>
              <a:t>for </a:t>
            </a:r>
            <a:r>
              <a:rPr lang="pt-PT" sz="1800" dirty="0" err="1"/>
              <a:t>the</a:t>
            </a:r>
            <a:r>
              <a:rPr lang="pt-PT" sz="1800" dirty="0"/>
              <a:t> </a:t>
            </a:r>
            <a:r>
              <a:rPr lang="pt-PT" sz="1800" dirty="0" err="1"/>
              <a:t>upcoming</a:t>
            </a:r>
            <a:r>
              <a:rPr lang="pt-PT" sz="1800" dirty="0"/>
              <a:t> MTG </a:t>
            </a:r>
            <a:r>
              <a:rPr lang="pt-PT" sz="1800" dirty="0" err="1" smtClean="0"/>
              <a:t>products</a:t>
            </a:r>
            <a:endParaRPr lang="en-GB" sz="1800" dirty="0"/>
          </a:p>
          <a:p>
            <a:pPr>
              <a:lnSpc>
                <a:spcPct val="90000"/>
              </a:lnSpc>
            </a:pPr>
            <a:r>
              <a:rPr lang="pt-PT" sz="2000" dirty="0" err="1"/>
              <a:t>Product</a:t>
            </a:r>
            <a:r>
              <a:rPr lang="pt-PT" sz="2000" dirty="0"/>
              <a:t> </a:t>
            </a:r>
            <a:r>
              <a:rPr lang="pt-PT" sz="2000" dirty="0" err="1"/>
              <a:t>dissemination</a:t>
            </a:r>
            <a:endParaRPr lang="pt-PT" sz="2000" dirty="0"/>
          </a:p>
          <a:p>
            <a:pPr lvl="1">
              <a:lnSpc>
                <a:spcPct val="90000"/>
              </a:lnSpc>
            </a:pPr>
            <a:r>
              <a:rPr lang="pt-PT" sz="1800" dirty="0" err="1"/>
              <a:t>Daily</a:t>
            </a:r>
            <a:r>
              <a:rPr lang="pt-PT" sz="1800" dirty="0"/>
              <a:t> </a:t>
            </a:r>
            <a:r>
              <a:rPr lang="pt-PT" sz="1800" dirty="0" err="1"/>
              <a:t>from</a:t>
            </a:r>
            <a:r>
              <a:rPr lang="pt-PT" sz="1800" dirty="0"/>
              <a:t> </a:t>
            </a:r>
            <a:r>
              <a:rPr lang="pt-PT" sz="1800" dirty="0" err="1"/>
              <a:t>our</a:t>
            </a:r>
            <a:r>
              <a:rPr lang="pt-PT" sz="1800" dirty="0"/>
              <a:t> web </a:t>
            </a:r>
            <a:r>
              <a:rPr lang="pt-PT" sz="1800" dirty="0" smtClean="0"/>
              <a:t>site (</a:t>
            </a:r>
            <a:r>
              <a:rPr lang="pt-PT" sz="1600" dirty="0" smtClean="0"/>
              <a:t>http</a:t>
            </a:r>
            <a:r>
              <a:rPr lang="pt-PT" sz="1600" dirty="0"/>
              <a:t>://</a:t>
            </a:r>
            <a:r>
              <a:rPr lang="pt-PT" sz="1600" dirty="0" smtClean="0"/>
              <a:t>landsaf.meteo.pt)</a:t>
            </a:r>
            <a:endParaRPr lang="en-GB" sz="1600" dirty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GB" sz="1800" dirty="0"/>
              <a:t>EUMETCAST</a:t>
            </a:r>
          </a:p>
          <a:p>
            <a:pPr>
              <a:lnSpc>
                <a:spcPct val="90000"/>
              </a:lnSpc>
            </a:pPr>
            <a:r>
              <a:rPr lang="en-GB" sz="2000" dirty="0"/>
              <a:t>Further information</a:t>
            </a:r>
          </a:p>
          <a:p>
            <a:pPr lvl="1">
              <a:lnSpc>
                <a:spcPct val="90000"/>
              </a:lnSpc>
            </a:pPr>
            <a:r>
              <a:rPr lang="en-GB" sz="1800" dirty="0">
                <a:solidFill>
                  <a:srgbClr val="002060"/>
                </a:solidFill>
              </a:rPr>
              <a:t>http://</a:t>
            </a:r>
            <a:r>
              <a:rPr lang="en-GB" sz="1800" dirty="0" smtClean="0">
                <a:solidFill>
                  <a:srgbClr val="002060"/>
                </a:solidFill>
              </a:rPr>
              <a:t>landsaf.meteo.pt</a:t>
            </a:r>
          </a:p>
          <a:p>
            <a:pPr lvl="1">
              <a:lnSpc>
                <a:spcPct val="90000"/>
              </a:lnSpc>
            </a:pPr>
            <a:r>
              <a:rPr lang="en-GB" sz="1800" dirty="0" err="1" smtClean="0"/>
              <a:t>Trigo</a:t>
            </a:r>
            <a:r>
              <a:rPr lang="en-GB" sz="1800" dirty="0" smtClean="0"/>
              <a:t> et al., 2011, </a:t>
            </a:r>
            <a:r>
              <a:rPr lang="en-GB" sz="1800" i="1" dirty="0" smtClean="0"/>
              <a:t>Int. J. Rem. Sens</a:t>
            </a:r>
            <a:r>
              <a:rPr lang="en-GB" sz="1800" dirty="0" smtClean="0"/>
              <a:t>., 32, 2725-2744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Other papers in the web site</a:t>
            </a:r>
            <a:endParaRPr lang="en-GB" sz="1800" dirty="0"/>
          </a:p>
        </p:txBody>
      </p:sp>
      <p:sp>
        <p:nvSpPr>
          <p:cNvPr id="6" name="Text Box 1030"/>
          <p:cNvSpPr txBox="1">
            <a:spLocks noChangeArrowheads="1"/>
          </p:cNvSpPr>
          <p:nvPr/>
        </p:nvSpPr>
        <p:spPr bwMode="auto">
          <a:xfrm rot="20164953">
            <a:off x="1278588" y="2960985"/>
            <a:ext cx="8129674" cy="646331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pt-PT" sz="3600" b="1" dirty="0" err="1" smtClean="0">
                <a:solidFill>
                  <a:srgbClr val="FFFF00"/>
                </a:solidFill>
              </a:rPr>
              <a:t>The</a:t>
            </a:r>
            <a:r>
              <a:rPr lang="pt-PT" sz="3600" b="1" dirty="0" smtClean="0">
                <a:solidFill>
                  <a:srgbClr val="FFFF00"/>
                </a:solidFill>
              </a:rPr>
              <a:t> </a:t>
            </a:r>
            <a:r>
              <a:rPr lang="pt-PT" sz="3600" b="1" dirty="0" err="1" smtClean="0">
                <a:solidFill>
                  <a:srgbClr val="FFFF00"/>
                </a:solidFill>
              </a:rPr>
              <a:t>users</a:t>
            </a:r>
            <a:r>
              <a:rPr lang="pt-PT" sz="3600" b="1" dirty="0" smtClean="0">
                <a:solidFill>
                  <a:srgbClr val="FFFF00"/>
                </a:solidFill>
              </a:rPr>
              <a:t> (</a:t>
            </a:r>
            <a:r>
              <a:rPr lang="pt-PT" sz="3600" b="1" dirty="0" err="1" smtClean="0">
                <a:solidFill>
                  <a:srgbClr val="FFFF00"/>
                </a:solidFill>
              </a:rPr>
              <a:t>you</a:t>
            </a:r>
            <a:r>
              <a:rPr lang="pt-PT" sz="3600" b="1" dirty="0" smtClean="0">
                <a:solidFill>
                  <a:srgbClr val="FFFF00"/>
                </a:solidFill>
              </a:rPr>
              <a:t> !) are </a:t>
            </a:r>
            <a:r>
              <a:rPr lang="pt-PT" sz="3600" b="1" dirty="0" err="1" smtClean="0">
                <a:solidFill>
                  <a:srgbClr val="FFFF00"/>
                </a:solidFill>
              </a:rPr>
              <a:t>on</a:t>
            </a:r>
            <a:r>
              <a:rPr lang="pt-PT" sz="3600" b="1" dirty="0" smtClean="0">
                <a:solidFill>
                  <a:srgbClr val="FFFF00"/>
                </a:solidFill>
              </a:rPr>
              <a:t> </a:t>
            </a:r>
            <a:r>
              <a:rPr lang="pt-PT" sz="3600" b="1" dirty="0" err="1" smtClean="0">
                <a:solidFill>
                  <a:srgbClr val="FFFF00"/>
                </a:solidFill>
              </a:rPr>
              <a:t>the</a:t>
            </a:r>
            <a:r>
              <a:rPr lang="pt-PT" sz="3600" b="1" dirty="0" smtClean="0">
                <a:solidFill>
                  <a:srgbClr val="FFFF00"/>
                </a:solidFill>
              </a:rPr>
              <a:t> </a:t>
            </a:r>
            <a:r>
              <a:rPr lang="pt-PT" sz="3600" b="1" dirty="0" err="1" smtClean="0">
                <a:solidFill>
                  <a:srgbClr val="FFFF00"/>
                </a:solidFill>
              </a:rPr>
              <a:t>driving</a:t>
            </a:r>
            <a:r>
              <a:rPr lang="pt-PT" sz="3600" b="1" dirty="0" smtClean="0">
                <a:solidFill>
                  <a:srgbClr val="FFFF00"/>
                </a:solidFill>
              </a:rPr>
              <a:t> </a:t>
            </a:r>
            <a:r>
              <a:rPr lang="pt-PT" sz="3600" b="1" dirty="0" err="1" smtClean="0">
                <a:solidFill>
                  <a:srgbClr val="FFFF00"/>
                </a:solidFill>
              </a:rPr>
              <a:t>seat</a:t>
            </a:r>
            <a:endParaRPr lang="es-ES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3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AutoShape 124"/>
          <p:cNvSpPr>
            <a:spLocks noChangeArrowheads="1"/>
          </p:cNvSpPr>
          <p:nvPr/>
        </p:nvSpPr>
        <p:spPr bwMode="auto">
          <a:xfrm rot="10800000">
            <a:off x="56466" y="4546600"/>
            <a:ext cx="1996563" cy="1371600"/>
          </a:xfrm>
          <a:prstGeom prst="wedgeRectCallout">
            <a:avLst>
              <a:gd name="adj1" fmla="val -38851"/>
              <a:gd name="adj2" fmla="val 95001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en-GB" b="1" dirty="0">
                <a:solidFill>
                  <a:srgbClr val="FFFF00"/>
                </a:solidFill>
              </a:rPr>
              <a:t>Development Phase:</a:t>
            </a:r>
          </a:p>
          <a:p>
            <a:pPr algn="l">
              <a:spcBef>
                <a:spcPct val="0"/>
              </a:spcBef>
            </a:pPr>
            <a:r>
              <a:rPr lang="en-GB" b="1" dirty="0">
                <a:solidFill>
                  <a:srgbClr val="FFFF00"/>
                </a:solidFill>
              </a:rPr>
              <a:t>Sep 1999</a:t>
            </a:r>
          </a:p>
        </p:txBody>
      </p:sp>
      <p:sp>
        <p:nvSpPr>
          <p:cNvPr id="1038" name="AutoShape 126"/>
          <p:cNvSpPr>
            <a:spLocks noChangeArrowheads="1"/>
          </p:cNvSpPr>
          <p:nvPr/>
        </p:nvSpPr>
        <p:spPr bwMode="auto">
          <a:xfrm rot="10800000">
            <a:off x="2072681" y="4419600"/>
            <a:ext cx="1898650" cy="1600200"/>
          </a:xfrm>
          <a:prstGeom prst="wedgeRectCallout">
            <a:avLst>
              <a:gd name="adj1" fmla="val -35923"/>
              <a:gd name="adj2" fmla="val 83529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Initial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Operations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Phase</a:t>
            </a:r>
            <a:r>
              <a:rPr lang="pt-PT" b="1" dirty="0">
                <a:solidFill>
                  <a:srgbClr val="FFFF00"/>
                </a:solidFill>
              </a:rPr>
              <a:t>:</a:t>
            </a:r>
          </a:p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Feb</a:t>
            </a:r>
            <a:r>
              <a:rPr lang="pt-PT" b="1" dirty="0">
                <a:solidFill>
                  <a:srgbClr val="FFFF00"/>
                </a:solidFill>
              </a:rPr>
              <a:t> 2005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040" name="AutoShape 128"/>
          <p:cNvSpPr>
            <a:spLocks noChangeArrowheads="1"/>
          </p:cNvSpPr>
          <p:nvPr/>
        </p:nvSpPr>
        <p:spPr bwMode="auto">
          <a:xfrm rot="10800000">
            <a:off x="4003675" y="4444729"/>
            <a:ext cx="2664296" cy="1600200"/>
          </a:xfrm>
          <a:prstGeom prst="wedgeRectCallout">
            <a:avLst>
              <a:gd name="adj1" fmla="val 35435"/>
              <a:gd name="adj2" fmla="val 86303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Continuous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Development</a:t>
            </a:r>
            <a:r>
              <a:rPr lang="pt-PT" b="1" dirty="0">
                <a:solidFill>
                  <a:srgbClr val="FFFF00"/>
                </a:solidFill>
              </a:rPr>
              <a:t> &amp; </a:t>
            </a:r>
            <a:r>
              <a:rPr lang="pt-PT" b="1" dirty="0" err="1">
                <a:solidFill>
                  <a:srgbClr val="FFFF00"/>
                </a:solidFill>
              </a:rPr>
              <a:t>Operations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 smtClean="0">
                <a:solidFill>
                  <a:srgbClr val="FFFF00"/>
                </a:solidFill>
              </a:rPr>
              <a:t>Phase</a:t>
            </a:r>
            <a:r>
              <a:rPr lang="pt-PT" b="1" dirty="0" smtClean="0">
                <a:solidFill>
                  <a:srgbClr val="FFFF00"/>
                </a:solidFill>
              </a:rPr>
              <a:t>:</a:t>
            </a:r>
            <a:endParaRPr lang="pt-PT" b="1" dirty="0">
              <a:solidFill>
                <a:srgbClr val="FFFF00"/>
              </a:solidFill>
            </a:endParaRPr>
          </a:p>
          <a:p>
            <a:pPr algn="l">
              <a:spcBef>
                <a:spcPct val="0"/>
              </a:spcBef>
            </a:pPr>
            <a:r>
              <a:rPr lang="pt-PT" b="1" dirty="0">
                <a:solidFill>
                  <a:srgbClr val="FFFF00"/>
                </a:solidFill>
              </a:rPr>
              <a:t>Mar 2007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041" name="Rectangle 1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Land SAF Chronogram</a:t>
            </a:r>
          </a:p>
        </p:txBody>
      </p:sp>
      <p:sp>
        <p:nvSpPr>
          <p:cNvPr id="131" name="AutoShape 128"/>
          <p:cNvSpPr>
            <a:spLocks noChangeArrowheads="1"/>
          </p:cNvSpPr>
          <p:nvPr/>
        </p:nvSpPr>
        <p:spPr bwMode="auto">
          <a:xfrm rot="10800000">
            <a:off x="6686550" y="4556827"/>
            <a:ext cx="2864768" cy="1600200"/>
          </a:xfrm>
          <a:prstGeom prst="wedgeRectCallout">
            <a:avLst>
              <a:gd name="adj1" fmla="val 84449"/>
              <a:gd name="adj2" fmla="val 96416"/>
            </a:avLst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rot="10800000"/>
          <a:lstStyle/>
          <a:p>
            <a:pPr algn="l">
              <a:spcBef>
                <a:spcPct val="0"/>
              </a:spcBef>
            </a:pPr>
            <a:r>
              <a:rPr lang="pt-PT" b="1" dirty="0" err="1">
                <a:solidFill>
                  <a:srgbClr val="FFFF00"/>
                </a:solidFill>
              </a:rPr>
              <a:t>Continuous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Development</a:t>
            </a:r>
            <a:r>
              <a:rPr lang="pt-PT" b="1" dirty="0">
                <a:solidFill>
                  <a:srgbClr val="FFFF00"/>
                </a:solidFill>
              </a:rPr>
              <a:t> &amp; </a:t>
            </a:r>
            <a:r>
              <a:rPr lang="pt-PT" b="1" dirty="0" err="1">
                <a:solidFill>
                  <a:srgbClr val="FFFF00"/>
                </a:solidFill>
              </a:rPr>
              <a:t>Operations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 smtClean="0">
                <a:solidFill>
                  <a:srgbClr val="FFFF00"/>
                </a:solidFill>
              </a:rPr>
              <a:t>Phase</a:t>
            </a:r>
            <a:r>
              <a:rPr lang="pt-PT" b="1" dirty="0" smtClean="0">
                <a:solidFill>
                  <a:srgbClr val="FFFF00"/>
                </a:solidFill>
              </a:rPr>
              <a:t> 2:</a:t>
            </a:r>
            <a:endParaRPr lang="pt-PT" b="1" dirty="0">
              <a:solidFill>
                <a:srgbClr val="FFFF00"/>
              </a:solidFill>
            </a:endParaRPr>
          </a:p>
          <a:p>
            <a:pPr algn="l">
              <a:spcBef>
                <a:spcPct val="0"/>
              </a:spcBef>
            </a:pPr>
            <a:r>
              <a:rPr lang="pt-PT" b="1" dirty="0">
                <a:solidFill>
                  <a:srgbClr val="FFFF00"/>
                </a:solidFill>
              </a:rPr>
              <a:t>Mar </a:t>
            </a:r>
            <a:r>
              <a:rPr lang="pt-PT" b="1" dirty="0" smtClean="0">
                <a:solidFill>
                  <a:srgbClr val="FFFF00"/>
                </a:solidFill>
              </a:rPr>
              <a:t>2012</a:t>
            </a:r>
            <a:endParaRPr lang="en-GB" b="1" dirty="0">
              <a:solidFill>
                <a:srgbClr val="FFFF00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485900" y="1752619"/>
            <a:ext cx="7800722" cy="2369235"/>
            <a:chOff x="1485900" y="1752601"/>
            <a:chExt cx="7800721" cy="2369235"/>
          </a:xfrm>
        </p:grpSpPr>
        <p:sp>
          <p:nvSpPr>
            <p:cNvPr id="1028" name="Line 2"/>
            <p:cNvSpPr>
              <a:spLocks noChangeShapeType="1"/>
            </p:cNvSpPr>
            <p:nvPr/>
          </p:nvSpPr>
          <p:spPr bwMode="auto">
            <a:xfrm>
              <a:off x="1891771" y="3609975"/>
              <a:ext cx="1816100" cy="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" name="Group 3"/>
            <p:cNvGrpSpPr>
              <a:grpSpLocks/>
            </p:cNvGrpSpPr>
            <p:nvPr/>
          </p:nvGrpSpPr>
          <p:grpSpPr bwMode="auto">
            <a:xfrm>
              <a:off x="1485900" y="3762375"/>
              <a:ext cx="7099300" cy="352425"/>
              <a:chOff x="480" y="2208"/>
              <a:chExt cx="4128" cy="222"/>
            </a:xfrm>
          </p:grpSpPr>
          <p:grpSp>
            <p:nvGrpSpPr>
              <p:cNvPr id="3" name="Group 4"/>
              <p:cNvGrpSpPr>
                <a:grpSpLocks/>
              </p:cNvGrpSpPr>
              <p:nvPr/>
            </p:nvGrpSpPr>
            <p:grpSpPr bwMode="auto">
              <a:xfrm>
                <a:off x="576" y="2208"/>
                <a:ext cx="4032" cy="48"/>
                <a:chOff x="576" y="2208"/>
                <a:chExt cx="4032" cy="48"/>
              </a:xfrm>
            </p:grpSpPr>
            <p:grpSp>
              <p:nvGrpSpPr>
                <p:cNvPr id="4" name="Group 5"/>
                <p:cNvGrpSpPr>
                  <a:grpSpLocks/>
                </p:cNvGrpSpPr>
                <p:nvPr/>
              </p:nvGrpSpPr>
              <p:grpSpPr bwMode="auto">
                <a:xfrm>
                  <a:off x="115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53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4" name="Line 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" name="Group 8"/>
                <p:cNvGrpSpPr>
                  <a:grpSpLocks/>
                </p:cNvGrpSpPr>
                <p:nvPr/>
              </p:nvGrpSpPr>
              <p:grpSpPr bwMode="auto">
                <a:xfrm>
                  <a:off x="134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51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2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6" name="Group 11"/>
                <p:cNvGrpSpPr>
                  <a:grpSpLocks/>
                </p:cNvGrpSpPr>
                <p:nvPr/>
              </p:nvGrpSpPr>
              <p:grpSpPr bwMode="auto">
                <a:xfrm>
                  <a:off x="153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9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50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7" name="Group 14"/>
                <p:cNvGrpSpPr>
                  <a:grpSpLocks/>
                </p:cNvGrpSpPr>
                <p:nvPr/>
              </p:nvGrpSpPr>
              <p:grpSpPr bwMode="auto">
                <a:xfrm>
                  <a:off x="172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7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8" name="Line 1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8" name="Group 17"/>
                <p:cNvGrpSpPr>
                  <a:grpSpLocks/>
                </p:cNvGrpSpPr>
                <p:nvPr/>
              </p:nvGrpSpPr>
              <p:grpSpPr bwMode="auto">
                <a:xfrm>
                  <a:off x="192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" name="Group 20"/>
                <p:cNvGrpSpPr>
                  <a:grpSpLocks/>
                </p:cNvGrpSpPr>
                <p:nvPr/>
              </p:nvGrpSpPr>
              <p:grpSpPr bwMode="auto">
                <a:xfrm>
                  <a:off x="211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3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4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" name="Group 23"/>
                <p:cNvGrpSpPr>
                  <a:grpSpLocks/>
                </p:cNvGrpSpPr>
                <p:nvPr/>
              </p:nvGrpSpPr>
              <p:grpSpPr bwMode="auto">
                <a:xfrm>
                  <a:off x="230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41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2" name="Line 2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" name="Group 26"/>
                <p:cNvGrpSpPr>
                  <a:grpSpLocks/>
                </p:cNvGrpSpPr>
                <p:nvPr/>
              </p:nvGrpSpPr>
              <p:grpSpPr bwMode="auto">
                <a:xfrm>
                  <a:off x="249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0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2" name="Group 29"/>
                <p:cNvGrpSpPr>
                  <a:grpSpLocks/>
                </p:cNvGrpSpPr>
                <p:nvPr/>
              </p:nvGrpSpPr>
              <p:grpSpPr bwMode="auto">
                <a:xfrm>
                  <a:off x="268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8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" name="Group 32"/>
                <p:cNvGrpSpPr>
                  <a:grpSpLocks/>
                </p:cNvGrpSpPr>
                <p:nvPr/>
              </p:nvGrpSpPr>
              <p:grpSpPr bwMode="auto">
                <a:xfrm>
                  <a:off x="288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6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" name="Group 35"/>
                <p:cNvGrpSpPr>
                  <a:grpSpLocks/>
                </p:cNvGrpSpPr>
                <p:nvPr/>
              </p:nvGrpSpPr>
              <p:grpSpPr bwMode="auto">
                <a:xfrm>
                  <a:off x="307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3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4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5" name="Group 38"/>
                <p:cNvGrpSpPr>
                  <a:grpSpLocks/>
                </p:cNvGrpSpPr>
                <p:nvPr/>
              </p:nvGrpSpPr>
              <p:grpSpPr bwMode="auto">
                <a:xfrm>
                  <a:off x="326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31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2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6" name="Group 41"/>
                <p:cNvGrpSpPr>
                  <a:grpSpLocks/>
                </p:cNvGrpSpPr>
                <p:nvPr/>
              </p:nvGrpSpPr>
              <p:grpSpPr bwMode="auto">
                <a:xfrm>
                  <a:off x="345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9" name="Line 4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30" name="Line 4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" name="Group 44"/>
                <p:cNvGrpSpPr>
                  <a:grpSpLocks/>
                </p:cNvGrpSpPr>
                <p:nvPr/>
              </p:nvGrpSpPr>
              <p:grpSpPr bwMode="auto">
                <a:xfrm>
                  <a:off x="364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7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8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8" name="Group 47"/>
                <p:cNvGrpSpPr>
                  <a:grpSpLocks/>
                </p:cNvGrpSpPr>
                <p:nvPr/>
              </p:nvGrpSpPr>
              <p:grpSpPr bwMode="auto">
                <a:xfrm>
                  <a:off x="384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5" name="Line 4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6" name="Line 49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9" name="Group 50"/>
                <p:cNvGrpSpPr>
                  <a:grpSpLocks/>
                </p:cNvGrpSpPr>
                <p:nvPr/>
              </p:nvGrpSpPr>
              <p:grpSpPr bwMode="auto">
                <a:xfrm>
                  <a:off x="4032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3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4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0" name="Group 53"/>
                <p:cNvGrpSpPr>
                  <a:grpSpLocks/>
                </p:cNvGrpSpPr>
                <p:nvPr/>
              </p:nvGrpSpPr>
              <p:grpSpPr bwMode="auto">
                <a:xfrm>
                  <a:off x="4224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21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2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" name="Group 56"/>
                <p:cNvGrpSpPr>
                  <a:grpSpLocks/>
                </p:cNvGrpSpPr>
                <p:nvPr/>
              </p:nvGrpSpPr>
              <p:grpSpPr bwMode="auto">
                <a:xfrm>
                  <a:off x="441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9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2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2" name="Group 59"/>
                <p:cNvGrpSpPr>
                  <a:grpSpLocks/>
                </p:cNvGrpSpPr>
                <p:nvPr/>
              </p:nvGrpSpPr>
              <p:grpSpPr bwMode="auto">
                <a:xfrm>
                  <a:off x="960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7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8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3" name="Group 62"/>
                <p:cNvGrpSpPr>
                  <a:grpSpLocks/>
                </p:cNvGrpSpPr>
                <p:nvPr/>
              </p:nvGrpSpPr>
              <p:grpSpPr bwMode="auto">
                <a:xfrm>
                  <a:off x="768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5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6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4" name="Group 65"/>
                <p:cNvGrpSpPr>
                  <a:grpSpLocks/>
                </p:cNvGrpSpPr>
                <p:nvPr/>
              </p:nvGrpSpPr>
              <p:grpSpPr bwMode="auto">
                <a:xfrm>
                  <a:off x="576" y="2208"/>
                  <a:ext cx="192" cy="48"/>
                  <a:chOff x="480" y="2208"/>
                  <a:chExt cx="192" cy="48"/>
                </a:xfrm>
              </p:grpSpPr>
              <p:sp>
                <p:nvSpPr>
                  <p:cNvPr id="1113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14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208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25" name="Group 68"/>
              <p:cNvGrpSpPr>
                <a:grpSpLocks/>
              </p:cNvGrpSpPr>
              <p:nvPr/>
            </p:nvGrpSpPr>
            <p:grpSpPr bwMode="auto">
              <a:xfrm>
                <a:off x="480" y="2256"/>
                <a:ext cx="4080" cy="174"/>
                <a:chOff x="480" y="2256"/>
                <a:chExt cx="4080" cy="174"/>
              </a:xfrm>
            </p:grpSpPr>
            <p:sp>
              <p:nvSpPr>
                <p:cNvPr id="1071" name="Text Box 69"/>
                <p:cNvSpPr txBox="1">
                  <a:spLocks noChangeArrowheads="1"/>
                </p:cNvSpPr>
                <p:nvPr/>
              </p:nvSpPr>
              <p:spPr bwMode="auto">
                <a:xfrm>
                  <a:off x="1056" y="2257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02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2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1248" y="2257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03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3" name="Text Box 71"/>
                <p:cNvSpPr txBox="1">
                  <a:spLocks noChangeArrowheads="1"/>
                </p:cNvSpPr>
                <p:nvPr/>
              </p:nvSpPr>
              <p:spPr bwMode="auto">
                <a:xfrm>
                  <a:off x="144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04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4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632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05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5" name="Text Box 73"/>
                <p:cNvSpPr txBox="1">
                  <a:spLocks noChangeArrowheads="1"/>
                </p:cNvSpPr>
                <p:nvPr/>
              </p:nvSpPr>
              <p:spPr bwMode="auto">
                <a:xfrm>
                  <a:off x="1824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06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6" name="Text Box 74"/>
                <p:cNvSpPr txBox="1">
                  <a:spLocks noChangeArrowheads="1"/>
                </p:cNvSpPr>
                <p:nvPr/>
              </p:nvSpPr>
              <p:spPr bwMode="auto">
                <a:xfrm>
                  <a:off x="2016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07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7" name="Text Box 75"/>
                <p:cNvSpPr txBox="1">
                  <a:spLocks noChangeArrowheads="1"/>
                </p:cNvSpPr>
                <p:nvPr/>
              </p:nvSpPr>
              <p:spPr bwMode="auto">
                <a:xfrm>
                  <a:off x="2208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08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8" name="Text Box 76"/>
                <p:cNvSpPr txBox="1">
                  <a:spLocks noChangeArrowheads="1"/>
                </p:cNvSpPr>
                <p:nvPr/>
              </p:nvSpPr>
              <p:spPr bwMode="auto">
                <a:xfrm>
                  <a:off x="240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10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79" name="Text Box 77"/>
                <p:cNvSpPr txBox="1">
                  <a:spLocks noChangeArrowheads="1"/>
                </p:cNvSpPr>
                <p:nvPr/>
              </p:nvSpPr>
              <p:spPr bwMode="auto">
                <a:xfrm>
                  <a:off x="2587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11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0" name="Text Box 78"/>
                <p:cNvSpPr txBox="1">
                  <a:spLocks noChangeArrowheads="1"/>
                </p:cNvSpPr>
                <p:nvPr/>
              </p:nvSpPr>
              <p:spPr bwMode="auto">
                <a:xfrm>
                  <a:off x="278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12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1" name="Text Box 79"/>
                <p:cNvSpPr txBox="1">
                  <a:spLocks noChangeArrowheads="1"/>
                </p:cNvSpPr>
                <p:nvPr/>
              </p:nvSpPr>
              <p:spPr bwMode="auto">
                <a:xfrm>
                  <a:off x="2976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13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2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3168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14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3" name="Text Box 81"/>
                <p:cNvSpPr txBox="1">
                  <a:spLocks noChangeArrowheads="1"/>
                </p:cNvSpPr>
                <p:nvPr/>
              </p:nvSpPr>
              <p:spPr bwMode="auto">
                <a:xfrm>
                  <a:off x="3356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15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4" name="Text Box 82"/>
                <p:cNvSpPr txBox="1">
                  <a:spLocks noChangeArrowheads="1"/>
                </p:cNvSpPr>
                <p:nvPr/>
              </p:nvSpPr>
              <p:spPr bwMode="auto">
                <a:xfrm>
                  <a:off x="3552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16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5" name="Text Box 83"/>
                <p:cNvSpPr txBox="1">
                  <a:spLocks noChangeArrowheads="1"/>
                </p:cNvSpPr>
                <p:nvPr/>
              </p:nvSpPr>
              <p:spPr bwMode="auto">
                <a:xfrm>
                  <a:off x="3739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17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6" name="Text Box 84"/>
                <p:cNvSpPr txBox="1">
                  <a:spLocks noChangeArrowheads="1"/>
                </p:cNvSpPr>
                <p:nvPr/>
              </p:nvSpPr>
              <p:spPr bwMode="auto">
                <a:xfrm>
                  <a:off x="3931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18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7" name="Text Box 85"/>
                <p:cNvSpPr txBox="1">
                  <a:spLocks noChangeArrowheads="1"/>
                </p:cNvSpPr>
                <p:nvPr/>
              </p:nvSpPr>
              <p:spPr bwMode="auto">
                <a:xfrm>
                  <a:off x="4128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19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8" name="Text Box 86"/>
                <p:cNvSpPr txBox="1">
                  <a:spLocks noChangeArrowheads="1"/>
                </p:cNvSpPr>
                <p:nvPr/>
              </p:nvSpPr>
              <p:spPr bwMode="auto">
                <a:xfrm>
                  <a:off x="432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 dirty="0">
                      <a:solidFill>
                        <a:srgbClr val="0000CC"/>
                      </a:solidFill>
                    </a:rPr>
                    <a:t>20</a:t>
                  </a:r>
                  <a:endParaRPr lang="en-GB" sz="1200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89" name="Text Box 87"/>
                <p:cNvSpPr txBox="1">
                  <a:spLocks noChangeArrowheads="1"/>
                </p:cNvSpPr>
                <p:nvPr/>
              </p:nvSpPr>
              <p:spPr bwMode="auto">
                <a:xfrm>
                  <a:off x="864" y="2256"/>
                  <a:ext cx="240" cy="17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01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90" name="Text Box 88"/>
                <p:cNvSpPr txBox="1">
                  <a:spLocks noChangeArrowheads="1"/>
                </p:cNvSpPr>
                <p:nvPr/>
              </p:nvSpPr>
              <p:spPr bwMode="auto">
                <a:xfrm>
                  <a:off x="672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00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91" name="Text Box 89"/>
                <p:cNvSpPr txBox="1">
                  <a:spLocks noChangeArrowheads="1"/>
                </p:cNvSpPr>
                <p:nvPr/>
              </p:nvSpPr>
              <p:spPr bwMode="auto">
                <a:xfrm>
                  <a:off x="480" y="2256"/>
                  <a:ext cx="240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/>
                  <a:r>
                    <a:rPr lang="pt-PT" sz="1200">
                      <a:solidFill>
                        <a:srgbClr val="0000CC"/>
                      </a:solidFill>
                    </a:rPr>
                    <a:t>99</a:t>
                  </a:r>
                  <a:endParaRPr lang="en-GB" sz="1200">
                    <a:solidFill>
                      <a:srgbClr val="0000CC"/>
                    </a:solidFill>
                  </a:endParaRPr>
                </a:p>
              </p:txBody>
            </p:sp>
          </p:grpSp>
        </p:grpSp>
        <p:grpSp>
          <p:nvGrpSpPr>
            <p:cNvPr id="26" name="Group 90"/>
            <p:cNvGrpSpPr>
              <a:grpSpLocks/>
            </p:cNvGrpSpPr>
            <p:nvPr/>
          </p:nvGrpSpPr>
          <p:grpSpPr bwMode="auto">
            <a:xfrm>
              <a:off x="1981200" y="2466975"/>
              <a:ext cx="1155700" cy="1143000"/>
              <a:chOff x="1152" y="1554"/>
              <a:chExt cx="672" cy="720"/>
            </a:xfrm>
          </p:grpSpPr>
          <p:pic>
            <p:nvPicPr>
              <p:cNvPr id="1066" name="Picture 9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52" y="1554"/>
                <a:ext cx="227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7" name="Line 92"/>
              <p:cNvSpPr>
                <a:spLocks noChangeShapeType="1"/>
              </p:cNvSpPr>
              <p:nvPr/>
            </p:nvSpPr>
            <p:spPr bwMode="auto">
              <a:xfrm>
                <a:off x="1632" y="1986"/>
                <a:ext cx="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8" name="Text Box 93"/>
              <p:cNvSpPr txBox="1">
                <a:spLocks noChangeArrowheads="1"/>
              </p:cNvSpPr>
              <p:nvPr/>
            </p:nvSpPr>
            <p:spPr bwMode="auto">
              <a:xfrm>
                <a:off x="1200" y="1698"/>
                <a:ext cx="6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>
                    <a:solidFill>
                      <a:srgbClr val="0000CC"/>
                    </a:solidFill>
                  </a:rPr>
                  <a:t>Meteosat-8 (MSG-1)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7" name="Group 94"/>
            <p:cNvGrpSpPr>
              <a:grpSpLocks/>
            </p:cNvGrpSpPr>
            <p:nvPr/>
          </p:nvGrpSpPr>
          <p:grpSpPr bwMode="auto">
            <a:xfrm>
              <a:off x="3054350" y="2390775"/>
              <a:ext cx="1155700" cy="1066800"/>
              <a:chOff x="1776" y="1506"/>
              <a:chExt cx="672" cy="672"/>
            </a:xfrm>
          </p:grpSpPr>
          <p:pic>
            <p:nvPicPr>
              <p:cNvPr id="1063" name="Picture 9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76" y="1506"/>
                <a:ext cx="227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4" name="Line 96"/>
              <p:cNvSpPr>
                <a:spLocks noChangeShapeType="1"/>
              </p:cNvSpPr>
              <p:nvPr/>
            </p:nvSpPr>
            <p:spPr bwMode="auto">
              <a:xfrm>
                <a:off x="2256" y="1938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5" name="Text Box 97"/>
              <p:cNvSpPr txBox="1">
                <a:spLocks noChangeArrowheads="1"/>
              </p:cNvSpPr>
              <p:nvPr/>
            </p:nvSpPr>
            <p:spPr bwMode="auto">
              <a:xfrm>
                <a:off x="1824" y="1650"/>
                <a:ext cx="6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>
                    <a:solidFill>
                      <a:srgbClr val="0000CC"/>
                    </a:solidFill>
                  </a:rPr>
                  <a:t>Meteosat-9 (MSG-2)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8" name="Group 98"/>
            <p:cNvGrpSpPr>
              <a:grpSpLocks/>
            </p:cNvGrpSpPr>
            <p:nvPr/>
          </p:nvGrpSpPr>
          <p:grpSpPr bwMode="auto">
            <a:xfrm>
              <a:off x="3467100" y="1981201"/>
              <a:ext cx="1073150" cy="1476375"/>
              <a:chOff x="2016" y="1248"/>
              <a:chExt cx="624" cy="930"/>
            </a:xfrm>
          </p:grpSpPr>
          <p:pic>
            <p:nvPicPr>
              <p:cNvPr id="1060" name="Picture 9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112" y="1248"/>
                <a:ext cx="420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61" name="Line 100"/>
              <p:cNvSpPr>
                <a:spLocks noChangeShapeType="1"/>
              </p:cNvSpPr>
              <p:nvPr/>
            </p:nvSpPr>
            <p:spPr bwMode="auto">
              <a:xfrm>
                <a:off x="2448" y="1554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62" name="Text Box 101"/>
              <p:cNvSpPr txBox="1">
                <a:spLocks noChangeArrowheads="1"/>
              </p:cNvSpPr>
              <p:nvPr/>
            </p:nvSpPr>
            <p:spPr bwMode="auto">
              <a:xfrm>
                <a:off x="2016" y="1410"/>
                <a:ext cx="6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 err="1">
                    <a:solidFill>
                      <a:srgbClr val="0000CC"/>
                    </a:solidFill>
                  </a:rPr>
                  <a:t>MetOp-A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29" name="Group 102"/>
            <p:cNvGrpSpPr>
              <a:grpSpLocks/>
            </p:cNvGrpSpPr>
            <p:nvPr/>
          </p:nvGrpSpPr>
          <p:grpSpPr bwMode="auto">
            <a:xfrm>
              <a:off x="4457700" y="2319338"/>
              <a:ext cx="1155700" cy="1020762"/>
              <a:chOff x="2592" y="1461"/>
              <a:chExt cx="672" cy="643"/>
            </a:xfrm>
          </p:grpSpPr>
          <p:pic>
            <p:nvPicPr>
              <p:cNvPr id="1057" name="Picture 10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92" y="1461"/>
                <a:ext cx="227" cy="2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58" name="Line 104"/>
              <p:cNvSpPr>
                <a:spLocks noChangeShapeType="1"/>
              </p:cNvSpPr>
              <p:nvPr/>
            </p:nvSpPr>
            <p:spPr bwMode="auto">
              <a:xfrm>
                <a:off x="3120" y="1864"/>
                <a:ext cx="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9" name="Text Box 105"/>
              <p:cNvSpPr txBox="1">
                <a:spLocks noChangeArrowheads="1"/>
              </p:cNvSpPr>
              <p:nvPr/>
            </p:nvSpPr>
            <p:spPr bwMode="auto">
              <a:xfrm>
                <a:off x="2640" y="1602"/>
                <a:ext cx="62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>
                    <a:solidFill>
                      <a:srgbClr val="0000CC"/>
                    </a:solidFill>
                  </a:rPr>
                  <a:t>Meteosat-10 (MSG-3)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</p:grpSp>
        <p:grpSp>
          <p:nvGrpSpPr>
            <p:cNvPr id="30" name="Group 106"/>
            <p:cNvGrpSpPr>
              <a:grpSpLocks/>
            </p:cNvGrpSpPr>
            <p:nvPr/>
          </p:nvGrpSpPr>
          <p:grpSpPr bwMode="auto">
            <a:xfrm>
              <a:off x="4787900" y="1828800"/>
              <a:ext cx="1073150" cy="1512888"/>
              <a:chOff x="2784" y="1152"/>
              <a:chExt cx="624" cy="953"/>
            </a:xfrm>
          </p:grpSpPr>
          <p:sp>
            <p:nvSpPr>
              <p:cNvPr id="1054" name="Line 107"/>
              <p:cNvSpPr>
                <a:spLocks noChangeShapeType="1"/>
              </p:cNvSpPr>
              <p:nvPr/>
            </p:nvSpPr>
            <p:spPr bwMode="auto">
              <a:xfrm>
                <a:off x="3216" y="1481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55" name="Text Box 108"/>
              <p:cNvSpPr txBox="1">
                <a:spLocks noChangeArrowheads="1"/>
              </p:cNvSpPr>
              <p:nvPr/>
            </p:nvSpPr>
            <p:spPr bwMode="auto">
              <a:xfrm>
                <a:off x="2784" y="1336"/>
                <a:ext cx="62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PT" sz="1200" b="1" dirty="0" err="1">
                    <a:solidFill>
                      <a:srgbClr val="0000CC"/>
                    </a:solidFill>
                  </a:rPr>
                  <a:t>MetOp-B</a:t>
                </a:r>
                <a:endParaRPr lang="en-GB" sz="1200" b="1" dirty="0">
                  <a:solidFill>
                    <a:srgbClr val="0000CC"/>
                  </a:solidFill>
                </a:endParaRPr>
              </a:p>
            </p:txBody>
          </p:sp>
          <p:pic>
            <p:nvPicPr>
              <p:cNvPr id="1056" name="Picture 10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80" y="1152"/>
                <a:ext cx="420" cy="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1" name="Group 110"/>
            <p:cNvGrpSpPr>
              <a:grpSpLocks/>
            </p:cNvGrpSpPr>
            <p:nvPr/>
          </p:nvGrpSpPr>
          <p:grpSpPr bwMode="auto">
            <a:xfrm>
              <a:off x="5613398" y="1752601"/>
              <a:ext cx="2292482" cy="1552575"/>
              <a:chOff x="3264" y="1104"/>
              <a:chExt cx="1333" cy="978"/>
            </a:xfrm>
          </p:grpSpPr>
          <p:sp>
            <p:nvSpPr>
              <p:cNvPr id="1042" name="Line 111"/>
              <p:cNvSpPr>
                <a:spLocks noChangeShapeType="1"/>
              </p:cNvSpPr>
              <p:nvPr/>
            </p:nvSpPr>
            <p:spPr bwMode="auto">
              <a:xfrm>
                <a:off x="3307" y="2082"/>
                <a:ext cx="965" cy="0"/>
              </a:xfrm>
              <a:prstGeom prst="line">
                <a:avLst/>
              </a:prstGeom>
              <a:noFill/>
              <a:ln w="76200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155" name="Group 112"/>
              <p:cNvGrpSpPr>
                <a:grpSpLocks/>
              </p:cNvGrpSpPr>
              <p:nvPr/>
            </p:nvGrpSpPr>
            <p:grpSpPr bwMode="auto">
              <a:xfrm>
                <a:off x="3264" y="1458"/>
                <a:ext cx="624" cy="599"/>
                <a:chOff x="3264" y="1458"/>
                <a:chExt cx="624" cy="599"/>
              </a:xfrm>
            </p:grpSpPr>
            <p:pic>
              <p:nvPicPr>
                <p:cNvPr id="1051" name="Picture 11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3325" y="1653"/>
                  <a:ext cx="227" cy="23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052" name="Text Box 114"/>
                <p:cNvSpPr txBox="1">
                  <a:spLocks noChangeArrowheads="1"/>
                </p:cNvSpPr>
                <p:nvPr/>
              </p:nvSpPr>
              <p:spPr bwMode="auto">
                <a:xfrm>
                  <a:off x="3264" y="1458"/>
                  <a:ext cx="624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PT" sz="1200" b="1" dirty="0">
                      <a:solidFill>
                        <a:srgbClr val="0000CC"/>
                      </a:solidFill>
                    </a:rPr>
                    <a:t>Meteosat-11 (MSG-4)</a:t>
                  </a:r>
                  <a:endParaRPr lang="en-GB" sz="1200" b="1" dirty="0">
                    <a:solidFill>
                      <a:srgbClr val="0000CC"/>
                    </a:solidFill>
                  </a:endParaRPr>
                </a:p>
              </p:txBody>
            </p:sp>
            <p:sp>
              <p:nvSpPr>
                <p:cNvPr id="1053" name="Line 115"/>
                <p:cNvSpPr>
                  <a:spLocks noChangeShapeType="1"/>
                </p:cNvSpPr>
                <p:nvPr/>
              </p:nvSpPr>
              <p:spPr bwMode="auto">
                <a:xfrm>
                  <a:off x="3552" y="1721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56" name="Group 116"/>
              <p:cNvGrpSpPr>
                <a:grpSpLocks/>
              </p:cNvGrpSpPr>
              <p:nvPr/>
            </p:nvGrpSpPr>
            <p:grpSpPr bwMode="auto">
              <a:xfrm>
                <a:off x="3973" y="1573"/>
                <a:ext cx="624" cy="484"/>
                <a:chOff x="3973" y="1573"/>
                <a:chExt cx="624" cy="484"/>
              </a:xfrm>
            </p:grpSpPr>
            <p:sp>
              <p:nvSpPr>
                <p:cNvPr id="1049" name="Line 117"/>
                <p:cNvSpPr>
                  <a:spLocks noChangeShapeType="1"/>
                </p:cNvSpPr>
                <p:nvPr/>
              </p:nvSpPr>
              <p:spPr bwMode="auto">
                <a:xfrm>
                  <a:off x="4094" y="1721"/>
                  <a:ext cx="0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0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3973" y="1573"/>
                  <a:ext cx="62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PT" sz="1200" b="1" dirty="0">
                      <a:solidFill>
                        <a:srgbClr val="0000CC"/>
                      </a:solidFill>
                    </a:rPr>
                    <a:t>MTG-1</a:t>
                  </a:r>
                  <a:endParaRPr lang="en-GB" sz="1200" b="1" dirty="0">
                    <a:solidFill>
                      <a:srgbClr val="0000CC"/>
                    </a:solidFill>
                  </a:endParaRPr>
                </a:p>
              </p:txBody>
            </p:sp>
          </p:grpSp>
          <p:grpSp>
            <p:nvGrpSpPr>
              <p:cNvPr id="1157" name="Group 120"/>
              <p:cNvGrpSpPr>
                <a:grpSpLocks/>
              </p:cNvGrpSpPr>
              <p:nvPr/>
            </p:nvGrpSpPr>
            <p:grpSpPr bwMode="auto">
              <a:xfrm>
                <a:off x="3456" y="1104"/>
                <a:ext cx="624" cy="953"/>
                <a:chOff x="3456" y="1104"/>
                <a:chExt cx="624" cy="953"/>
              </a:xfrm>
            </p:grpSpPr>
            <p:sp>
              <p:nvSpPr>
                <p:cNvPr id="1046" name="Line 121"/>
                <p:cNvSpPr>
                  <a:spLocks noChangeShapeType="1"/>
                </p:cNvSpPr>
                <p:nvPr/>
              </p:nvSpPr>
              <p:spPr bwMode="auto">
                <a:xfrm>
                  <a:off x="3888" y="1411"/>
                  <a:ext cx="0" cy="64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47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3456" y="1266"/>
                  <a:ext cx="624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pt-PT" sz="1200" b="1" dirty="0" err="1">
                      <a:solidFill>
                        <a:srgbClr val="0000CC"/>
                      </a:solidFill>
                    </a:rPr>
                    <a:t>MetOp-C</a:t>
                  </a:r>
                  <a:endParaRPr lang="en-GB" sz="1200" b="1" dirty="0">
                    <a:solidFill>
                      <a:srgbClr val="0000CC"/>
                    </a:solidFill>
                  </a:endParaRPr>
                </a:p>
              </p:txBody>
            </p:sp>
            <p:pic>
              <p:nvPicPr>
                <p:cNvPr id="1048" name="Picture 12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552" y="1104"/>
                  <a:ext cx="420" cy="2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37" name="Line 125"/>
            <p:cNvSpPr>
              <a:spLocks noChangeShapeType="1"/>
            </p:cNvSpPr>
            <p:nvPr/>
          </p:nvSpPr>
          <p:spPr bwMode="auto">
            <a:xfrm>
              <a:off x="3700992" y="3502025"/>
              <a:ext cx="682758" cy="0"/>
            </a:xfrm>
            <a:prstGeom prst="line">
              <a:avLst/>
            </a:prstGeom>
            <a:noFill/>
            <a:ln w="76200">
              <a:solidFill>
                <a:srgbClr val="3399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9" name="Line 127"/>
            <p:cNvSpPr>
              <a:spLocks noChangeShapeType="1"/>
            </p:cNvSpPr>
            <p:nvPr/>
          </p:nvSpPr>
          <p:spPr bwMode="auto">
            <a:xfrm>
              <a:off x="4414707" y="3394075"/>
              <a:ext cx="1246848" cy="0"/>
            </a:xfrm>
            <a:prstGeom prst="line">
              <a:avLst/>
            </a:prstGeom>
            <a:noFill/>
            <a:ln w="76200">
              <a:solidFill>
                <a:srgbClr val="CC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5" name="Text Box 86"/>
            <p:cNvSpPr txBox="1">
              <a:spLocks noChangeArrowheads="1"/>
            </p:cNvSpPr>
            <p:nvPr/>
          </p:nvSpPr>
          <p:spPr bwMode="auto">
            <a:xfrm>
              <a:off x="8433134" y="3836540"/>
              <a:ext cx="4127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pt-PT" sz="1200" dirty="0" smtClean="0">
                  <a:solidFill>
                    <a:srgbClr val="0000CC"/>
                  </a:solidFill>
                </a:rPr>
                <a:t>21</a:t>
              </a:r>
              <a:endParaRPr lang="en-GB" sz="1200" dirty="0">
                <a:solidFill>
                  <a:srgbClr val="0000CC"/>
                </a:solidFill>
              </a:endParaRPr>
            </a:p>
          </p:txBody>
        </p:sp>
        <p:sp>
          <p:nvSpPr>
            <p:cNvPr id="136" name="Text Box 86"/>
            <p:cNvSpPr txBox="1">
              <a:spLocks noChangeArrowheads="1"/>
            </p:cNvSpPr>
            <p:nvPr/>
          </p:nvSpPr>
          <p:spPr bwMode="auto">
            <a:xfrm>
              <a:off x="8789021" y="3847198"/>
              <a:ext cx="412750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pt-PT" sz="1200" dirty="0" smtClean="0">
                  <a:solidFill>
                    <a:srgbClr val="0000CC"/>
                  </a:solidFill>
                </a:rPr>
                <a:t>22</a:t>
              </a:r>
              <a:endParaRPr lang="en-GB" sz="1200" dirty="0">
                <a:solidFill>
                  <a:srgbClr val="0000CC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8600900" y="3760517"/>
              <a:ext cx="336798" cy="76781"/>
              <a:chOff x="8985448" y="2732089"/>
              <a:chExt cx="336798" cy="76781"/>
            </a:xfrm>
          </p:grpSpPr>
          <p:sp>
            <p:nvSpPr>
              <p:cNvPr id="134" name="Line 57"/>
              <p:cNvSpPr>
                <a:spLocks noChangeShapeType="1"/>
              </p:cNvSpPr>
              <p:nvPr/>
            </p:nvSpPr>
            <p:spPr bwMode="auto">
              <a:xfrm>
                <a:off x="8992046" y="2732089"/>
                <a:ext cx="330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Line 58"/>
              <p:cNvSpPr>
                <a:spLocks noChangeShapeType="1"/>
              </p:cNvSpPr>
              <p:nvPr/>
            </p:nvSpPr>
            <p:spPr bwMode="auto">
              <a:xfrm>
                <a:off x="8985448" y="2732670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1" name="Group 140"/>
            <p:cNvGrpSpPr/>
            <p:nvPr/>
          </p:nvGrpSpPr>
          <p:grpSpPr>
            <a:xfrm>
              <a:off x="8949823" y="3760469"/>
              <a:ext cx="336798" cy="101423"/>
              <a:chOff x="8985448" y="2732670"/>
              <a:chExt cx="336798" cy="76200"/>
            </a:xfrm>
          </p:grpSpPr>
          <p:sp>
            <p:nvSpPr>
              <p:cNvPr id="142" name="Line 57"/>
              <p:cNvSpPr>
                <a:spLocks noChangeShapeType="1"/>
              </p:cNvSpPr>
              <p:nvPr/>
            </p:nvSpPr>
            <p:spPr bwMode="auto">
              <a:xfrm>
                <a:off x="8992046" y="2742343"/>
                <a:ext cx="3302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Line 58"/>
              <p:cNvSpPr>
                <a:spLocks noChangeShapeType="1"/>
              </p:cNvSpPr>
              <p:nvPr/>
            </p:nvSpPr>
            <p:spPr bwMode="auto">
              <a:xfrm>
                <a:off x="8985448" y="2732670"/>
                <a:ext cx="0" cy="76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50" name="Line 111"/>
            <p:cNvSpPr>
              <a:spLocks noChangeShapeType="1"/>
            </p:cNvSpPr>
            <p:nvPr/>
          </p:nvSpPr>
          <p:spPr bwMode="auto">
            <a:xfrm>
              <a:off x="7312251" y="3176593"/>
              <a:ext cx="1809270" cy="0"/>
            </a:xfrm>
            <a:prstGeom prst="line">
              <a:avLst/>
            </a:prstGeom>
            <a:noFill/>
            <a:ln w="76200">
              <a:solidFill>
                <a:schemeClr val="accent3">
                  <a:lumMod val="65000"/>
                </a:schemeClr>
              </a:solidFill>
              <a:prstDash val="dashDot"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44" name="Picture 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2" t="11131" r="10465" b="13984"/>
          <a:stretch/>
        </p:blipFill>
        <p:spPr bwMode="auto">
          <a:xfrm>
            <a:off x="6897216" y="2120104"/>
            <a:ext cx="523686" cy="38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" name="Line 117"/>
          <p:cNvSpPr>
            <a:spLocks noChangeShapeType="1"/>
          </p:cNvSpPr>
          <p:nvPr/>
        </p:nvSpPr>
        <p:spPr bwMode="auto">
          <a:xfrm>
            <a:off x="7689304" y="260756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pic>
        <p:nvPicPr>
          <p:cNvPr id="146" name="Picture 25" descr="IR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64" y="2120900"/>
            <a:ext cx="525552" cy="40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" name="Text Box 118"/>
          <p:cNvSpPr txBox="1">
            <a:spLocks noChangeArrowheads="1"/>
          </p:cNvSpPr>
          <p:nvPr/>
        </p:nvSpPr>
        <p:spPr bwMode="auto">
          <a:xfrm>
            <a:off x="7582359" y="2492896"/>
            <a:ext cx="1073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1200" b="1" dirty="0" smtClean="0">
                <a:solidFill>
                  <a:srgbClr val="0000CC"/>
                </a:solidFill>
              </a:rPr>
              <a:t>MTG-S</a:t>
            </a:r>
            <a:endParaRPr lang="en-GB" sz="12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 descr="f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413" y="1412776"/>
            <a:ext cx="5582444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30200" y="2006351"/>
            <a:ext cx="1320800" cy="457200"/>
          </a:xfrm>
          <a:prstGeom prst="rect">
            <a:avLst/>
          </a:prstGeom>
          <a:solidFill>
            <a:srgbClr val="3399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>
                <a:solidFill>
                  <a:schemeClr val="bg1"/>
                </a:solidFill>
              </a:rPr>
              <a:t>LST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857375" y="2007939"/>
            <a:ext cx="2682875" cy="4572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  <a:sym typeface="Symbol" pitchFamily="18" charset="2"/>
              </a:rPr>
              <a:t></a:t>
            </a:r>
            <a:r>
              <a:rPr lang="pt-PT" b="1" dirty="0" err="1">
                <a:solidFill>
                  <a:schemeClr val="bg1"/>
                </a:solidFill>
              </a:rPr>
              <a:t>LongWave</a:t>
            </a:r>
            <a:r>
              <a:rPr lang="pt-PT" b="1" dirty="0">
                <a:solidFill>
                  <a:schemeClr val="bg1"/>
                </a:solidFill>
              </a:rPr>
              <a:t> </a:t>
            </a:r>
            <a:r>
              <a:rPr lang="pt-PT" b="1" dirty="0" err="1">
                <a:solidFill>
                  <a:schemeClr val="bg1"/>
                </a:solidFill>
              </a:rPr>
              <a:t>Flux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30200" y="2539751"/>
            <a:ext cx="1320800" cy="457200"/>
          </a:xfrm>
          <a:prstGeom prst="rect">
            <a:avLst/>
          </a:prstGeom>
          <a:solidFill>
            <a:srgbClr val="00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b="1" dirty="0" err="1">
                <a:solidFill>
                  <a:schemeClr val="tx1"/>
                </a:solidFill>
              </a:rPr>
              <a:t>Albedo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1816100" y="2539751"/>
            <a:ext cx="2806700" cy="457200"/>
          </a:xfrm>
          <a:prstGeom prst="rect">
            <a:avLst/>
          </a:prstGeom>
          <a:solidFill>
            <a:srgbClr val="0099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dirty="0" err="1">
                <a:solidFill>
                  <a:schemeClr val="bg1"/>
                </a:solidFill>
                <a:sym typeface="Symbol" pitchFamily="18" charset="2"/>
              </a:rPr>
              <a:t></a:t>
            </a:r>
            <a:r>
              <a:rPr lang="pt-PT" b="1" dirty="0" err="1">
                <a:solidFill>
                  <a:schemeClr val="bg1"/>
                </a:solidFill>
              </a:rPr>
              <a:t>ShortWave</a:t>
            </a:r>
            <a:r>
              <a:rPr lang="pt-PT" b="1" dirty="0">
                <a:solidFill>
                  <a:schemeClr val="bg1"/>
                </a:solidFill>
              </a:rPr>
              <a:t> </a:t>
            </a:r>
            <a:r>
              <a:rPr lang="pt-PT" b="1" dirty="0" err="1">
                <a:solidFill>
                  <a:schemeClr val="bg1"/>
                </a:solidFill>
              </a:rPr>
              <a:t>Flux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0249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LSA SAF MSG </a:t>
            </a:r>
            <a:r>
              <a:rPr lang="pt-PT" dirty="0" err="1" smtClean="0"/>
              <a:t>products</a:t>
            </a:r>
            <a:endParaRPr lang="en-GB" dirty="0" smtClean="0"/>
          </a:p>
        </p:txBody>
      </p:sp>
      <p:sp>
        <p:nvSpPr>
          <p:cNvPr id="10250" name="Oval 22"/>
          <p:cNvSpPr>
            <a:spLocks noChangeArrowheads="1"/>
          </p:cNvSpPr>
          <p:nvPr/>
        </p:nvSpPr>
        <p:spPr bwMode="auto">
          <a:xfrm>
            <a:off x="526267" y="1363465"/>
            <a:ext cx="3613815" cy="649188"/>
          </a:xfrm>
          <a:prstGeom prst="ellipse">
            <a:avLst/>
          </a:prstGeom>
          <a:solidFill>
            <a:srgbClr val="000099"/>
          </a:solidFill>
          <a:ln w="9525" algn="ctr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PT" b="1" dirty="0" err="1">
                <a:solidFill>
                  <a:srgbClr val="FFFF00"/>
                </a:solidFill>
              </a:rPr>
              <a:t>Surface</a:t>
            </a:r>
            <a:r>
              <a:rPr lang="pt-PT" b="1" dirty="0">
                <a:solidFill>
                  <a:srgbClr val="FFFF00"/>
                </a:solidFill>
              </a:rPr>
              <a:t> </a:t>
            </a:r>
            <a:r>
              <a:rPr lang="pt-PT" b="1" dirty="0" err="1">
                <a:solidFill>
                  <a:srgbClr val="FFFF00"/>
                </a:solidFill>
              </a:rPr>
              <a:t>Radiation</a:t>
            </a:r>
            <a:endParaRPr lang="en-GB" b="1" dirty="0">
              <a:solidFill>
                <a:srgbClr val="FFFF00"/>
              </a:solidFill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930642" y="1376114"/>
            <a:ext cx="4495534" cy="1620838"/>
            <a:chOff x="2867" y="563"/>
            <a:chExt cx="2614" cy="1021"/>
          </a:xfrm>
        </p:grpSpPr>
        <p:sp>
          <p:nvSpPr>
            <p:cNvPr id="10275" name="Text Box 9"/>
            <p:cNvSpPr txBox="1">
              <a:spLocks noChangeArrowheads="1"/>
            </p:cNvSpPr>
            <p:nvPr/>
          </p:nvSpPr>
          <p:spPr bwMode="auto">
            <a:xfrm>
              <a:off x="3504" y="960"/>
              <a:ext cx="1488" cy="288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Snow</a:t>
              </a:r>
              <a:r>
                <a:rPr lang="pt-PT" b="1" dirty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Co</a:t>
              </a:r>
              <a:r>
                <a:rPr lang="pt-PT" dirty="0" err="1">
                  <a:solidFill>
                    <a:schemeClr val="bg1"/>
                  </a:solidFill>
                  <a:sym typeface="Symbol" pitchFamily="18" charset="2"/>
                </a:rPr>
                <a:t>ver</a:t>
              </a:r>
              <a:endParaRPr lang="en-GB" dirty="0">
                <a:solidFill>
                  <a:schemeClr val="bg1"/>
                </a:solidFill>
              </a:endParaRPr>
            </a:p>
          </p:txBody>
        </p:sp>
        <p:sp>
          <p:nvSpPr>
            <p:cNvPr id="10276" name="Text Box 10"/>
            <p:cNvSpPr txBox="1">
              <a:spLocks noChangeArrowheads="1"/>
            </p:cNvSpPr>
            <p:nvPr/>
          </p:nvSpPr>
          <p:spPr bwMode="auto">
            <a:xfrm>
              <a:off x="3384" y="1296"/>
              <a:ext cx="1728" cy="288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Evapotranspiration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0277" name="Oval 23"/>
            <p:cNvSpPr>
              <a:spLocks noChangeArrowheads="1"/>
            </p:cNvSpPr>
            <p:nvPr/>
          </p:nvSpPr>
          <p:spPr bwMode="auto">
            <a:xfrm>
              <a:off x="2867" y="563"/>
              <a:ext cx="2614" cy="409"/>
            </a:xfrm>
            <a:prstGeom prst="ellipse">
              <a:avLst/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PT" b="1" dirty="0" err="1">
                  <a:solidFill>
                    <a:srgbClr val="FFFF00"/>
                  </a:solidFill>
                </a:rPr>
                <a:t>Surface</a:t>
              </a:r>
              <a:r>
                <a:rPr lang="pt-PT" b="1" dirty="0">
                  <a:solidFill>
                    <a:srgbClr val="FFFF00"/>
                  </a:solidFill>
                </a:rPr>
                <a:t> </a:t>
              </a:r>
              <a:r>
                <a:rPr lang="pt-PT" b="1" dirty="0" err="1">
                  <a:solidFill>
                    <a:srgbClr val="FFFF00"/>
                  </a:solidFill>
                </a:rPr>
                <a:t>Water</a:t>
              </a:r>
              <a:r>
                <a:rPr lang="pt-PT" b="1" dirty="0">
                  <a:solidFill>
                    <a:srgbClr val="FFFF00"/>
                  </a:solidFill>
                </a:rPr>
                <a:t> Balance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825500" y="3430810"/>
            <a:ext cx="3054350" cy="2230438"/>
            <a:chOff x="480" y="1907"/>
            <a:chExt cx="1776" cy="1405"/>
          </a:xfrm>
        </p:grpSpPr>
        <p:sp>
          <p:nvSpPr>
            <p:cNvPr id="10271" name="Text Box 12"/>
            <p:cNvSpPr txBox="1">
              <a:spLocks noChangeArrowheads="1"/>
            </p:cNvSpPr>
            <p:nvPr/>
          </p:nvSpPr>
          <p:spPr bwMode="auto">
            <a:xfrm>
              <a:off x="480" y="2304"/>
              <a:ext cx="1776" cy="288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Fraction</a:t>
              </a:r>
              <a:r>
                <a:rPr lang="pt-PT" b="1" dirty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Veg</a:t>
              </a:r>
              <a:r>
                <a:rPr lang="pt-PT" b="1" dirty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Cover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0272" name="Text Box 13"/>
            <p:cNvSpPr txBox="1">
              <a:spLocks noChangeArrowheads="1"/>
            </p:cNvSpPr>
            <p:nvPr/>
          </p:nvSpPr>
          <p:spPr bwMode="auto">
            <a:xfrm>
              <a:off x="504" y="2664"/>
              <a:ext cx="1728" cy="288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>
                  <a:solidFill>
                    <a:schemeClr val="bg1"/>
                  </a:solidFill>
                  <a:sym typeface="Symbol" pitchFamily="18" charset="2"/>
                </a:rPr>
                <a:t>LAI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0273" name="Text Box 14"/>
            <p:cNvSpPr txBox="1">
              <a:spLocks noChangeArrowheads="1"/>
            </p:cNvSpPr>
            <p:nvPr/>
          </p:nvSpPr>
          <p:spPr bwMode="auto">
            <a:xfrm>
              <a:off x="504" y="3024"/>
              <a:ext cx="1728" cy="288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fAPAR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0274" name="Oval 24"/>
            <p:cNvSpPr>
              <a:spLocks noChangeArrowheads="1"/>
            </p:cNvSpPr>
            <p:nvPr/>
          </p:nvSpPr>
          <p:spPr bwMode="auto">
            <a:xfrm>
              <a:off x="677" y="1907"/>
              <a:ext cx="1288" cy="409"/>
            </a:xfrm>
            <a:prstGeom prst="ellipse">
              <a:avLst/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PT" b="1" dirty="0" err="1">
                  <a:solidFill>
                    <a:srgbClr val="FFFF00"/>
                  </a:solidFill>
                </a:rPr>
                <a:t>Vegetation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5572125" y="3443510"/>
            <a:ext cx="3467100" cy="2141538"/>
            <a:chOff x="3240" y="1915"/>
            <a:chExt cx="2016" cy="1349"/>
          </a:xfrm>
        </p:grpSpPr>
        <p:sp>
          <p:nvSpPr>
            <p:cNvPr id="10267" name="Text Box 16"/>
            <p:cNvSpPr txBox="1">
              <a:spLocks noChangeArrowheads="1"/>
            </p:cNvSpPr>
            <p:nvPr/>
          </p:nvSpPr>
          <p:spPr bwMode="auto">
            <a:xfrm>
              <a:off x="3384" y="2304"/>
              <a:ext cx="1728" cy="288"/>
            </a:xfrm>
            <a:prstGeom prst="rect">
              <a:avLst/>
            </a:prstGeom>
            <a:solidFill>
              <a:srgbClr val="00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 err="1">
                  <a:solidFill>
                    <a:schemeClr val="tx1"/>
                  </a:solidFill>
                  <a:sym typeface="Symbol" pitchFamily="18" charset="2"/>
                </a:rPr>
                <a:t>Fire</a:t>
              </a:r>
              <a:r>
                <a:rPr lang="pt-PT" b="1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r>
                <a:rPr lang="pt-PT" b="1" dirty="0" err="1">
                  <a:solidFill>
                    <a:schemeClr val="tx1"/>
                  </a:solidFill>
                  <a:sym typeface="Symbol" pitchFamily="18" charset="2"/>
                </a:rPr>
                <a:t>Detection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0268" name="Text Box 17"/>
            <p:cNvSpPr txBox="1">
              <a:spLocks noChangeArrowheads="1"/>
            </p:cNvSpPr>
            <p:nvPr/>
          </p:nvSpPr>
          <p:spPr bwMode="auto">
            <a:xfrm>
              <a:off x="3240" y="2640"/>
              <a:ext cx="2016" cy="288"/>
            </a:xfrm>
            <a:prstGeom prst="rect">
              <a:avLst/>
            </a:prstGeom>
            <a:solidFill>
              <a:srgbClr val="0099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Fire</a:t>
              </a:r>
              <a:r>
                <a:rPr lang="pt-PT" b="1" dirty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Radiative</a:t>
              </a:r>
              <a:r>
                <a:rPr lang="pt-PT" b="1" dirty="0">
                  <a:solidFill>
                    <a:schemeClr val="bg1"/>
                  </a:solidFill>
                  <a:sym typeface="Symbol" pitchFamily="18" charset="2"/>
                </a:rPr>
                <a:t> </a:t>
              </a:r>
              <a:r>
                <a:rPr lang="pt-PT" b="1" dirty="0" err="1">
                  <a:solidFill>
                    <a:schemeClr val="bg1"/>
                  </a:solidFill>
                  <a:sym typeface="Symbol" pitchFamily="18" charset="2"/>
                </a:rPr>
                <a:t>Power</a:t>
              </a:r>
              <a:endParaRPr lang="en-GB" b="1" dirty="0">
                <a:solidFill>
                  <a:schemeClr val="bg1"/>
                </a:solidFill>
              </a:endParaRPr>
            </a:p>
          </p:txBody>
        </p:sp>
        <p:sp>
          <p:nvSpPr>
            <p:cNvPr id="10269" name="Text Box 18"/>
            <p:cNvSpPr txBox="1">
              <a:spLocks noChangeArrowheads="1"/>
            </p:cNvSpPr>
            <p:nvPr/>
          </p:nvSpPr>
          <p:spPr bwMode="auto">
            <a:xfrm>
              <a:off x="3240" y="2976"/>
              <a:ext cx="2016" cy="288"/>
            </a:xfrm>
            <a:prstGeom prst="rect">
              <a:avLst/>
            </a:prstGeom>
            <a:solidFill>
              <a:srgbClr val="00FF99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PT" b="1" dirty="0" err="1">
                  <a:solidFill>
                    <a:schemeClr val="tx1"/>
                  </a:solidFill>
                  <a:sym typeface="Symbol" pitchFamily="18" charset="2"/>
                </a:rPr>
                <a:t>Fire</a:t>
              </a:r>
              <a:r>
                <a:rPr lang="pt-PT" b="1" dirty="0">
                  <a:solidFill>
                    <a:schemeClr val="tx1"/>
                  </a:solidFill>
                  <a:sym typeface="Symbol" pitchFamily="18" charset="2"/>
                </a:rPr>
                <a:t> </a:t>
              </a:r>
              <a:r>
                <a:rPr lang="pt-PT" b="1" dirty="0" err="1">
                  <a:solidFill>
                    <a:schemeClr val="tx1"/>
                  </a:solidFill>
                  <a:sym typeface="Symbol" pitchFamily="18" charset="2"/>
                </a:rPr>
                <a:t>Risk</a:t>
              </a:r>
              <a:r>
                <a:rPr lang="pt-PT" b="1" dirty="0">
                  <a:solidFill>
                    <a:schemeClr val="tx1"/>
                  </a:solidFill>
                  <a:sym typeface="Symbol" pitchFamily="18" charset="2"/>
                </a:rPr>
                <a:t> (</a:t>
              </a:r>
              <a:r>
                <a:rPr lang="pt-PT" b="1" dirty="0" err="1">
                  <a:solidFill>
                    <a:schemeClr val="tx1"/>
                  </a:solidFill>
                  <a:sym typeface="Symbol" pitchFamily="18" charset="2"/>
                </a:rPr>
                <a:t>Europe</a:t>
              </a:r>
              <a:r>
                <a:rPr lang="pt-PT" b="1" dirty="0">
                  <a:solidFill>
                    <a:schemeClr val="tx1"/>
                  </a:solidFill>
                  <a:sym typeface="Symbol" pitchFamily="18" charset="2"/>
                </a:rPr>
                <a:t>)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  <p:sp>
          <p:nvSpPr>
            <p:cNvPr id="10270" name="Oval 25"/>
            <p:cNvSpPr>
              <a:spLocks noChangeArrowheads="1"/>
            </p:cNvSpPr>
            <p:nvPr/>
          </p:nvSpPr>
          <p:spPr bwMode="auto">
            <a:xfrm>
              <a:off x="3618" y="1915"/>
              <a:ext cx="1210" cy="409"/>
            </a:xfrm>
            <a:prstGeom prst="ellipse">
              <a:avLst/>
            </a:prstGeom>
            <a:solidFill>
              <a:srgbClr val="000099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PT" b="1" dirty="0" err="1">
                  <a:solidFill>
                    <a:srgbClr val="FFFF00"/>
                  </a:solidFill>
                </a:rPr>
                <a:t>Wild</a:t>
              </a:r>
              <a:r>
                <a:rPr lang="pt-PT" b="1" dirty="0">
                  <a:solidFill>
                    <a:srgbClr val="FFFF00"/>
                  </a:solidFill>
                </a:rPr>
                <a:t> </a:t>
              </a:r>
              <a:r>
                <a:rPr lang="pt-PT" b="1" dirty="0" err="1">
                  <a:solidFill>
                    <a:srgbClr val="FFFF00"/>
                  </a:solidFill>
                </a:rPr>
                <a:t>fires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38" name="Group 29"/>
          <p:cNvGrpSpPr>
            <a:grpSpLocks/>
          </p:cNvGrpSpPr>
          <p:nvPr/>
        </p:nvGrpSpPr>
        <p:grpSpPr bwMode="auto">
          <a:xfrm>
            <a:off x="2054450" y="5695748"/>
            <a:ext cx="5130800" cy="766763"/>
            <a:chOff x="1192" y="3459"/>
            <a:chExt cx="3232" cy="483"/>
          </a:xfrm>
        </p:grpSpPr>
        <p:grpSp>
          <p:nvGrpSpPr>
            <p:cNvPr id="39" name="Group 30"/>
            <p:cNvGrpSpPr>
              <a:grpSpLocks/>
            </p:cNvGrpSpPr>
            <p:nvPr/>
          </p:nvGrpSpPr>
          <p:grpSpPr bwMode="auto">
            <a:xfrm>
              <a:off x="1632" y="3459"/>
              <a:ext cx="1756" cy="291"/>
              <a:chOff x="272" y="3619"/>
              <a:chExt cx="1756" cy="291"/>
            </a:xfrm>
          </p:grpSpPr>
          <p:sp>
            <p:nvSpPr>
              <p:cNvPr id="42" name="Rectangle 31"/>
              <p:cNvSpPr>
                <a:spLocks noChangeArrowheads="1"/>
              </p:cNvSpPr>
              <p:nvPr/>
            </p:nvSpPr>
            <p:spPr bwMode="auto">
              <a:xfrm>
                <a:off x="272" y="3619"/>
                <a:ext cx="116" cy="291"/>
              </a:xfrm>
              <a:prstGeom prst="rect">
                <a:avLst/>
              </a:prstGeom>
              <a:solidFill>
                <a:srgbClr val="FFCC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3" name="Rectangle 32"/>
              <p:cNvSpPr>
                <a:spLocks noChangeArrowheads="1"/>
              </p:cNvSpPr>
              <p:nvPr/>
            </p:nvSpPr>
            <p:spPr bwMode="auto">
              <a:xfrm>
                <a:off x="1912" y="3619"/>
                <a:ext cx="116" cy="291"/>
              </a:xfrm>
              <a:prstGeom prst="rect">
                <a:avLst/>
              </a:prstGeom>
              <a:solidFill>
                <a:srgbClr val="0099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44" name="Rectangle 33"/>
              <p:cNvSpPr>
                <a:spLocks noChangeArrowheads="1"/>
              </p:cNvSpPr>
              <p:nvPr/>
            </p:nvSpPr>
            <p:spPr bwMode="auto">
              <a:xfrm>
                <a:off x="1096" y="3619"/>
                <a:ext cx="116" cy="291"/>
              </a:xfrm>
              <a:prstGeom prst="rect">
                <a:avLst/>
              </a:prstGeom>
              <a:solidFill>
                <a:srgbClr val="66FF99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1836" y="3709"/>
              <a:ext cx="1944" cy="23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pt-PT" sz="1800" b="1" dirty="0" err="1">
                  <a:solidFill>
                    <a:schemeClr val="tx1"/>
                  </a:solidFill>
                </a:rPr>
                <a:t>Increased</a:t>
              </a:r>
              <a:r>
                <a:rPr lang="pt-PT" sz="1800" b="1" dirty="0">
                  <a:solidFill>
                    <a:schemeClr val="tx1"/>
                  </a:solidFill>
                </a:rPr>
                <a:t> </a:t>
              </a:r>
              <a:r>
                <a:rPr lang="pt-PT" sz="1800" b="1" dirty="0" err="1">
                  <a:solidFill>
                    <a:schemeClr val="tx1"/>
                  </a:solidFill>
                </a:rPr>
                <a:t>level</a:t>
              </a:r>
              <a:r>
                <a:rPr lang="pt-PT" sz="1800" b="1" dirty="0">
                  <a:solidFill>
                    <a:schemeClr val="tx1"/>
                  </a:solidFill>
                </a:rPr>
                <a:t> </a:t>
              </a:r>
              <a:r>
                <a:rPr lang="pt-PT" sz="1800" b="1" dirty="0" err="1">
                  <a:solidFill>
                    <a:schemeClr val="tx1"/>
                  </a:solidFill>
                </a:rPr>
                <a:t>of</a:t>
              </a:r>
              <a:r>
                <a:rPr lang="pt-PT" sz="1800" b="1" dirty="0">
                  <a:solidFill>
                    <a:schemeClr val="tx1"/>
                  </a:solidFill>
                </a:rPr>
                <a:t> </a:t>
              </a:r>
              <a:r>
                <a:rPr lang="pt-PT" sz="1800" b="1" dirty="0" err="1">
                  <a:solidFill>
                    <a:schemeClr val="tx1"/>
                  </a:solidFill>
                </a:rPr>
                <a:t>maturity</a:t>
              </a:r>
              <a:endParaRPr lang="en-GB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1192" y="3920"/>
              <a:ext cx="32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>
              <a:spAutoFit/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419629" y="1066819"/>
            <a:ext cx="90805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pt-PT" sz="2800" b="1" dirty="0" err="1">
                <a:solidFill>
                  <a:srgbClr val="0000CC"/>
                </a:solidFill>
              </a:rPr>
              <a:t>All</a:t>
            </a:r>
            <a:r>
              <a:rPr lang="pt-PT" sz="2800" b="1" dirty="0">
                <a:solidFill>
                  <a:srgbClr val="0000CC"/>
                </a:solidFill>
              </a:rPr>
              <a:t> </a:t>
            </a:r>
            <a:r>
              <a:rPr lang="pt-PT" sz="2800" b="1" dirty="0" err="1">
                <a:solidFill>
                  <a:srgbClr val="0000CC"/>
                </a:solidFill>
              </a:rPr>
              <a:t>products</a:t>
            </a:r>
            <a:r>
              <a:rPr lang="pt-PT" sz="2800" b="1" dirty="0">
                <a:solidFill>
                  <a:srgbClr val="0000CC"/>
                </a:solidFill>
              </a:rPr>
              <a:t> </a:t>
            </a:r>
            <a:r>
              <a:rPr lang="pt-PT" sz="2800" b="1" dirty="0" err="1">
                <a:solidFill>
                  <a:srgbClr val="0000CC"/>
                </a:solidFill>
              </a:rPr>
              <a:t>have</a:t>
            </a:r>
            <a:r>
              <a:rPr lang="pt-PT" sz="2800" b="1" dirty="0">
                <a:solidFill>
                  <a:srgbClr val="0000CC"/>
                </a:solidFill>
              </a:rPr>
              <a:t> a </a:t>
            </a:r>
            <a:r>
              <a:rPr lang="pt-PT" sz="2800" b="1" u="sng" dirty="0" err="1">
                <a:solidFill>
                  <a:srgbClr val="0000CC"/>
                </a:solidFill>
              </a:rPr>
              <a:t>quality</a:t>
            </a:r>
            <a:r>
              <a:rPr lang="pt-PT" sz="2800" b="1" u="sng" dirty="0">
                <a:solidFill>
                  <a:srgbClr val="0000CC"/>
                </a:solidFill>
              </a:rPr>
              <a:t> </a:t>
            </a:r>
            <a:r>
              <a:rPr lang="pt-PT" sz="2800" b="1" u="sng" dirty="0" err="1">
                <a:solidFill>
                  <a:srgbClr val="0000CC"/>
                </a:solidFill>
              </a:rPr>
              <a:t>flag</a:t>
            </a:r>
            <a:r>
              <a:rPr lang="pt-PT" sz="2800" b="1" dirty="0">
                <a:solidFill>
                  <a:srgbClr val="0000CC"/>
                </a:solidFill>
              </a:rPr>
              <a:t> </a:t>
            </a:r>
            <a:r>
              <a:rPr lang="pt-PT" sz="2800" b="1" dirty="0" smtClean="0">
                <a:solidFill>
                  <a:srgbClr val="0000CC"/>
                </a:solidFill>
              </a:rPr>
              <a:t>(</a:t>
            </a:r>
            <a:r>
              <a:rPr lang="pt-PT" sz="2800" b="1" dirty="0" err="1" smtClean="0">
                <a:solidFill>
                  <a:srgbClr val="0000CC"/>
                </a:solidFill>
              </a:rPr>
              <a:t>a-priori</a:t>
            </a:r>
            <a:r>
              <a:rPr lang="pt-PT" sz="2800" b="1" dirty="0" smtClean="0">
                <a:solidFill>
                  <a:srgbClr val="0000CC"/>
                </a:solidFill>
              </a:rPr>
              <a:t> </a:t>
            </a:r>
            <a:r>
              <a:rPr lang="pt-PT" sz="2800" b="1" dirty="0" err="1" smtClean="0">
                <a:solidFill>
                  <a:srgbClr val="0000CC"/>
                </a:solidFill>
              </a:rPr>
              <a:t>error</a:t>
            </a:r>
            <a:r>
              <a:rPr lang="pt-PT" sz="2800" b="1" dirty="0" smtClean="0">
                <a:solidFill>
                  <a:srgbClr val="0000CC"/>
                </a:solidFill>
              </a:rPr>
              <a:t> bar for LST) </a:t>
            </a:r>
            <a:r>
              <a:rPr lang="pt-PT" sz="2800" b="1" dirty="0" err="1" smtClean="0">
                <a:solidFill>
                  <a:srgbClr val="0000CC"/>
                </a:solidFill>
              </a:rPr>
              <a:t>field</a:t>
            </a:r>
            <a:r>
              <a:rPr lang="pt-PT" sz="2800" b="1" dirty="0" smtClean="0">
                <a:solidFill>
                  <a:srgbClr val="0000CC"/>
                </a:solidFill>
              </a:rPr>
              <a:t> </a:t>
            </a:r>
            <a:r>
              <a:rPr lang="pt-PT" sz="2800" b="1" dirty="0" err="1">
                <a:solidFill>
                  <a:srgbClr val="0000CC"/>
                </a:solidFill>
              </a:rPr>
              <a:t>associated</a:t>
            </a:r>
            <a:endParaRPr lang="pt-PT" sz="2800" b="1" dirty="0">
              <a:solidFill>
                <a:srgbClr val="0000CC"/>
              </a:solidFill>
            </a:endParaRPr>
          </a:p>
          <a:p>
            <a:pPr marL="342900" indent="-342900"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pt-PT" sz="2800" b="1" dirty="0" err="1" smtClean="0">
                <a:solidFill>
                  <a:srgbClr val="0000CC"/>
                </a:solidFill>
              </a:rPr>
              <a:t>All</a:t>
            </a:r>
            <a:r>
              <a:rPr lang="pt-PT" sz="2800" b="1" dirty="0" smtClean="0">
                <a:solidFill>
                  <a:srgbClr val="0000CC"/>
                </a:solidFill>
              </a:rPr>
              <a:t> </a:t>
            </a:r>
            <a:r>
              <a:rPr lang="pt-PT" sz="2800" b="1" dirty="0" err="1">
                <a:solidFill>
                  <a:srgbClr val="0000CC"/>
                </a:solidFill>
              </a:rPr>
              <a:t>products</a:t>
            </a:r>
            <a:r>
              <a:rPr lang="pt-PT" sz="2800" b="1" dirty="0">
                <a:solidFill>
                  <a:srgbClr val="0000CC"/>
                </a:solidFill>
              </a:rPr>
              <a:t> </a:t>
            </a:r>
            <a:r>
              <a:rPr lang="pt-PT" sz="2800" b="1" dirty="0" err="1">
                <a:solidFill>
                  <a:srgbClr val="0000CC"/>
                </a:solidFill>
              </a:rPr>
              <a:t>have</a:t>
            </a:r>
            <a:r>
              <a:rPr lang="pt-PT" sz="2800" b="1" dirty="0">
                <a:solidFill>
                  <a:srgbClr val="0000CC"/>
                </a:solidFill>
              </a:rPr>
              <a:t> a </a:t>
            </a:r>
            <a:r>
              <a:rPr lang="pt-PT" sz="2800" b="1" dirty="0" err="1">
                <a:solidFill>
                  <a:srgbClr val="FF0000"/>
                </a:solidFill>
              </a:rPr>
              <a:t>User</a:t>
            </a:r>
            <a:r>
              <a:rPr lang="pt-PT" sz="2800" b="1" dirty="0">
                <a:solidFill>
                  <a:srgbClr val="FF0000"/>
                </a:solidFill>
              </a:rPr>
              <a:t> Manual</a:t>
            </a:r>
            <a:r>
              <a:rPr lang="pt-PT" sz="2800" b="1" dirty="0">
                <a:solidFill>
                  <a:srgbClr val="0000CC"/>
                </a:solidFill>
              </a:rPr>
              <a:t> </a:t>
            </a:r>
            <a:r>
              <a:rPr lang="pt-PT" sz="2800" b="1" dirty="0" err="1">
                <a:solidFill>
                  <a:srgbClr val="0000CC"/>
                </a:solidFill>
              </a:rPr>
              <a:t>and</a:t>
            </a:r>
            <a:r>
              <a:rPr lang="pt-PT" sz="2800" b="1" dirty="0">
                <a:solidFill>
                  <a:srgbClr val="0000CC"/>
                </a:solidFill>
              </a:rPr>
              <a:t> a </a:t>
            </a:r>
            <a:r>
              <a:rPr lang="pt-PT" sz="2800" b="1" dirty="0" err="1">
                <a:solidFill>
                  <a:srgbClr val="0000CC"/>
                </a:solidFill>
              </a:rPr>
              <a:t>comprehensive</a:t>
            </a:r>
            <a:r>
              <a:rPr lang="pt-PT" sz="2800" b="1" dirty="0">
                <a:solidFill>
                  <a:srgbClr val="0000CC"/>
                </a:solidFill>
              </a:rPr>
              <a:t> </a:t>
            </a:r>
            <a:r>
              <a:rPr lang="pt-PT" sz="2800" b="1" dirty="0" err="1">
                <a:solidFill>
                  <a:srgbClr val="FF0000"/>
                </a:solidFill>
              </a:rPr>
              <a:t>Validation</a:t>
            </a:r>
            <a:r>
              <a:rPr lang="pt-PT" sz="2800" b="1" dirty="0">
                <a:solidFill>
                  <a:srgbClr val="FF0000"/>
                </a:solidFill>
              </a:rPr>
              <a:t> </a:t>
            </a:r>
            <a:r>
              <a:rPr lang="pt-PT" sz="2800" b="1" dirty="0" err="1">
                <a:solidFill>
                  <a:srgbClr val="FF0000"/>
                </a:solidFill>
              </a:rPr>
              <a:t>Report</a:t>
            </a:r>
            <a:endParaRPr lang="pt-PT" sz="2800" b="1" dirty="0">
              <a:solidFill>
                <a:srgbClr val="FF0000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19640" y="2933719"/>
            <a:ext cx="8975593" cy="3444875"/>
            <a:chOff x="244" y="1104"/>
            <a:chExt cx="5219" cy="2170"/>
          </a:xfrm>
        </p:grpSpPr>
        <p:pic>
          <p:nvPicPr>
            <p:cNvPr id="11273" name="Picture 4" descr="LST_Full_200602212100"/>
            <p:cNvPicPr>
              <a:picLocks noChangeAspect="1" noChangeArrowheads="1"/>
            </p:cNvPicPr>
            <p:nvPr/>
          </p:nvPicPr>
          <p:blipFill>
            <a:blip r:embed="rId2" cstate="print"/>
            <a:srcRect t="34883" r="79768" b="28685"/>
            <a:stretch>
              <a:fillRect/>
            </a:stretch>
          </p:blipFill>
          <p:spPr bwMode="auto">
            <a:xfrm>
              <a:off x="3348" y="2135"/>
              <a:ext cx="473" cy="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4" name="Picture 5" descr="LST_Full_200602212100"/>
            <p:cNvPicPr>
              <a:picLocks noChangeAspect="1" noChangeArrowheads="1"/>
            </p:cNvPicPr>
            <p:nvPr/>
          </p:nvPicPr>
          <p:blipFill>
            <a:blip r:embed="rId2" cstate="print"/>
            <a:srcRect l="33234" t="16251" r="6244" b="55971"/>
            <a:stretch>
              <a:fillRect/>
            </a:stretch>
          </p:blipFill>
          <p:spPr bwMode="auto">
            <a:xfrm>
              <a:off x="4048" y="1689"/>
              <a:ext cx="1415" cy="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5" name="Picture 6" descr="LST_Full_200602212100"/>
            <p:cNvPicPr>
              <a:picLocks noChangeAspect="1" noChangeArrowheads="1"/>
            </p:cNvPicPr>
            <p:nvPr/>
          </p:nvPicPr>
          <p:blipFill>
            <a:blip r:embed="rId2" cstate="print"/>
            <a:srcRect l="57271" t="43538" r="9367" b="27286"/>
            <a:stretch>
              <a:fillRect/>
            </a:stretch>
          </p:blipFill>
          <p:spPr bwMode="auto">
            <a:xfrm>
              <a:off x="4636" y="2502"/>
              <a:ext cx="780" cy="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7" descr="LST_Full_200602212100"/>
            <p:cNvPicPr>
              <a:picLocks noChangeAspect="1" noChangeArrowheads="1"/>
            </p:cNvPicPr>
            <p:nvPr/>
          </p:nvPicPr>
          <p:blipFill>
            <a:blip r:embed="rId2" cstate="print"/>
            <a:srcRect l="36356" r="20744" b="83447"/>
            <a:stretch>
              <a:fillRect/>
            </a:stretch>
          </p:blipFill>
          <p:spPr bwMode="auto">
            <a:xfrm>
              <a:off x="4181" y="1181"/>
              <a:ext cx="1003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8"/>
            <p:cNvSpPr>
              <a:spLocks noChangeArrowheads="1"/>
            </p:cNvSpPr>
            <p:nvPr/>
          </p:nvSpPr>
          <p:spPr bwMode="auto">
            <a:xfrm>
              <a:off x="244" y="1104"/>
              <a:ext cx="3016" cy="12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buClr>
                  <a:srgbClr val="0000CC"/>
                </a:buClr>
                <a:buFontTx/>
                <a:buChar char="•"/>
              </a:pPr>
              <a:r>
                <a:rPr lang="en-GB" sz="2800" b="1" dirty="0">
                  <a:solidFill>
                    <a:schemeClr val="tx1"/>
                  </a:solidFill>
                </a:rPr>
                <a:t>  </a:t>
              </a:r>
              <a:r>
                <a:rPr lang="en-GB" sz="2800" b="1" dirty="0">
                  <a:solidFill>
                    <a:srgbClr val="0000CC"/>
                  </a:solidFill>
                </a:rPr>
                <a:t>4 production areas for MSG</a:t>
              </a:r>
            </a:p>
            <a:p>
              <a:pPr lvl="1" algn="l">
                <a:lnSpc>
                  <a:spcPct val="90000"/>
                </a:lnSpc>
                <a:spcBef>
                  <a:spcPct val="5000"/>
                </a:spcBef>
                <a:buClr>
                  <a:schemeClr val="tx1"/>
                </a:buClr>
                <a:buFont typeface="Times New Roman" pitchFamily="18" charset="0"/>
                <a:buChar char="-"/>
              </a:pPr>
              <a:r>
                <a:rPr lang="en-GB" b="1" dirty="0">
                  <a:solidFill>
                    <a:schemeClr val="bg1"/>
                  </a:solidFill>
                </a:rPr>
                <a:t>-</a:t>
              </a:r>
              <a:r>
                <a:rPr lang="en-GB" b="1" dirty="0">
                  <a:solidFill>
                    <a:schemeClr val="tx1"/>
                  </a:solidFill>
                </a:rPr>
                <a:t>Europe</a:t>
              </a:r>
            </a:p>
            <a:p>
              <a:pPr lvl="1" algn="l">
                <a:lnSpc>
                  <a:spcPct val="90000"/>
                </a:lnSpc>
                <a:spcBef>
                  <a:spcPct val="5000"/>
                </a:spcBef>
                <a:buClr>
                  <a:schemeClr val="tx1"/>
                </a:buClr>
                <a:buFont typeface="Times New Roman" pitchFamily="18" charset="0"/>
                <a:buNone/>
              </a:pPr>
              <a:r>
                <a:rPr lang="en-GB" b="1" dirty="0">
                  <a:solidFill>
                    <a:schemeClr val="tx1"/>
                  </a:solidFill>
                </a:rPr>
                <a:t>- N. Africa</a:t>
              </a:r>
            </a:p>
            <a:p>
              <a:pPr lvl="1" algn="l">
                <a:lnSpc>
                  <a:spcPct val="90000"/>
                </a:lnSpc>
                <a:spcBef>
                  <a:spcPct val="5000"/>
                </a:spcBef>
                <a:buClr>
                  <a:schemeClr val="tx1"/>
                </a:buClr>
                <a:buFont typeface="Times New Roman" pitchFamily="18" charset="0"/>
                <a:buNone/>
              </a:pPr>
              <a:r>
                <a:rPr lang="en-GB" b="1" dirty="0">
                  <a:solidFill>
                    <a:schemeClr val="tx1"/>
                  </a:solidFill>
                </a:rPr>
                <a:t>- S. Africa</a:t>
              </a:r>
            </a:p>
            <a:p>
              <a:pPr lvl="1" algn="l">
                <a:lnSpc>
                  <a:spcPct val="90000"/>
                </a:lnSpc>
                <a:spcBef>
                  <a:spcPct val="5000"/>
                </a:spcBef>
                <a:buClr>
                  <a:schemeClr val="tx1"/>
                </a:buClr>
                <a:buFont typeface="Times New Roman" pitchFamily="18" charset="0"/>
                <a:buNone/>
              </a:pPr>
              <a:r>
                <a:rPr lang="en-GB" b="1" dirty="0">
                  <a:solidFill>
                    <a:schemeClr val="tx1"/>
                  </a:solidFill>
                </a:rPr>
                <a:t>- S. America</a:t>
              </a:r>
            </a:p>
          </p:txBody>
        </p:sp>
      </p:grpSp>
      <p:sp>
        <p:nvSpPr>
          <p:cNvPr id="565257" name="Rectangle 9"/>
          <p:cNvSpPr>
            <a:spLocks noChangeArrowheads="1"/>
          </p:cNvSpPr>
          <p:nvPr/>
        </p:nvSpPr>
        <p:spPr bwMode="auto">
          <a:xfrm>
            <a:off x="419629" y="5226069"/>
            <a:ext cx="495300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buClr>
                <a:srgbClr val="0000CC"/>
              </a:buClr>
              <a:buFontTx/>
              <a:buChar char="•"/>
            </a:pPr>
            <a:r>
              <a:rPr lang="en-GB" sz="2800" dirty="0"/>
              <a:t>  </a:t>
            </a:r>
            <a:r>
              <a:rPr lang="en-GB" sz="2800" b="1" dirty="0">
                <a:solidFill>
                  <a:srgbClr val="0000CC"/>
                </a:solidFill>
              </a:rPr>
              <a:t>Variable time resolution</a:t>
            </a:r>
          </a:p>
          <a:p>
            <a:pPr lvl="1" algn="l">
              <a:lnSpc>
                <a:spcPct val="90000"/>
              </a:lnSpc>
              <a:spcBef>
                <a:spcPct val="5000"/>
              </a:spcBef>
              <a:buClr>
                <a:schemeClr val="tx1"/>
              </a:buClr>
              <a:buFont typeface="Times New Roman" pitchFamily="18" charset="0"/>
              <a:buChar char="-"/>
            </a:pPr>
            <a:r>
              <a:rPr lang="en-GB" b="1" dirty="0">
                <a:solidFill>
                  <a:schemeClr val="bg1"/>
                </a:solidFill>
              </a:rPr>
              <a:t>-</a:t>
            </a:r>
            <a:r>
              <a:rPr lang="en-GB" b="1" dirty="0">
                <a:solidFill>
                  <a:schemeClr val="tx1"/>
                </a:solidFill>
              </a:rPr>
              <a:t>15 min to 10 days</a:t>
            </a:r>
          </a:p>
        </p:txBody>
      </p:sp>
      <p:sp>
        <p:nvSpPr>
          <p:cNvPr id="565258" name="Rectangle 10"/>
          <p:cNvSpPr>
            <a:spLocks noChangeArrowheads="1"/>
          </p:cNvSpPr>
          <p:nvPr/>
        </p:nvSpPr>
        <p:spPr bwMode="auto">
          <a:xfrm>
            <a:off x="419629" y="4751388"/>
            <a:ext cx="33457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pt-PT" sz="2800" dirty="0"/>
              <a:t>  </a:t>
            </a:r>
            <a:r>
              <a:rPr lang="pt-PT" sz="2800" b="1" dirty="0">
                <a:solidFill>
                  <a:srgbClr val="0000CC"/>
                </a:solidFill>
              </a:rPr>
              <a:t>SEVIRI</a:t>
            </a:r>
            <a:r>
              <a:rPr lang="en-GB" sz="2800" b="1" dirty="0">
                <a:solidFill>
                  <a:srgbClr val="0000CC"/>
                </a:solidFill>
              </a:rPr>
              <a:t> resolution</a:t>
            </a:r>
            <a:endParaRPr lang="pt-PT" sz="2800" b="1" dirty="0">
              <a:solidFill>
                <a:srgbClr val="0000CC"/>
              </a:solidFill>
            </a:endParaRPr>
          </a:p>
        </p:txBody>
      </p:sp>
      <p:sp>
        <p:nvSpPr>
          <p:cNvPr id="565259" name="Rectangle 11"/>
          <p:cNvSpPr>
            <a:spLocks noChangeArrowheads="1"/>
          </p:cNvSpPr>
          <p:nvPr/>
        </p:nvSpPr>
        <p:spPr bwMode="auto">
          <a:xfrm>
            <a:off x="419629" y="6024563"/>
            <a:ext cx="80472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20000"/>
              </a:spcBef>
              <a:buClr>
                <a:srgbClr val="0000CC"/>
              </a:buClr>
              <a:buFontTx/>
              <a:buChar char="•"/>
            </a:pPr>
            <a:r>
              <a:rPr lang="en-GB" sz="2800" b="1" dirty="0"/>
              <a:t>  </a:t>
            </a:r>
            <a:r>
              <a:rPr lang="en-GB" sz="2800" b="1" dirty="0" smtClean="0">
                <a:solidFill>
                  <a:srgbClr val="0000CC"/>
                </a:solidFill>
              </a:rPr>
              <a:t>EPS </a:t>
            </a:r>
            <a:r>
              <a:rPr lang="en-GB" sz="2800" b="1" dirty="0">
                <a:solidFill>
                  <a:srgbClr val="0000CC"/>
                </a:solidFill>
              </a:rPr>
              <a:t>products generation </a:t>
            </a:r>
            <a:r>
              <a:rPr lang="en-GB" sz="2800" b="1" dirty="0" smtClean="0">
                <a:solidFill>
                  <a:srgbClr val="0000CC"/>
                </a:solidFill>
              </a:rPr>
              <a:t>for a subset of variables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11272" name="Rectangle 1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Product characteristics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>
                <a:latin typeface="+mn-lt"/>
              </a:rPr>
              <a:t>Additional</a:t>
            </a:r>
            <a:r>
              <a:rPr lang="pt-PT" dirty="0" smtClean="0">
                <a:latin typeface="+mn-lt"/>
              </a:rPr>
              <a:t> </a:t>
            </a:r>
            <a:r>
              <a:rPr lang="pt-PT" dirty="0" err="1" smtClean="0">
                <a:latin typeface="+mn-lt"/>
              </a:rPr>
              <a:t>information</a:t>
            </a:r>
            <a:r>
              <a:rPr lang="pt-PT" dirty="0" smtClean="0">
                <a:latin typeface="+mn-lt"/>
              </a:rPr>
              <a:t> &amp; </a:t>
            </a:r>
            <a:r>
              <a:rPr lang="pt-PT" dirty="0" err="1" smtClean="0">
                <a:latin typeface="+mn-lt"/>
              </a:rPr>
              <a:t>service</a:t>
            </a:r>
            <a:r>
              <a:rPr lang="pt-PT" dirty="0" smtClean="0">
                <a:latin typeface="+mn-lt"/>
              </a:rPr>
              <a:t> </a:t>
            </a:r>
            <a:r>
              <a:rPr lang="pt-PT" dirty="0" err="1" smtClean="0">
                <a:latin typeface="+mn-lt"/>
              </a:rPr>
              <a:t>components</a:t>
            </a:r>
            <a:endParaRPr lang="en-GB" dirty="0" smtClean="0">
              <a:latin typeface="+mn-lt"/>
            </a:endParaRP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PT" sz="2000" dirty="0" err="1" smtClean="0"/>
              <a:t>Users</a:t>
            </a:r>
            <a:r>
              <a:rPr lang="pt-PT" sz="2000" dirty="0" smtClean="0"/>
              <a:t> (&gt; 500 </a:t>
            </a:r>
            <a:r>
              <a:rPr lang="pt-PT" sz="2000" dirty="0" err="1" smtClean="0"/>
              <a:t>registered</a:t>
            </a:r>
            <a:r>
              <a:rPr lang="pt-PT" sz="2000" dirty="0" smtClean="0"/>
              <a:t> </a:t>
            </a:r>
            <a:r>
              <a:rPr lang="pt-PT" sz="2000" dirty="0" err="1" smtClean="0"/>
              <a:t>users</a:t>
            </a:r>
            <a:r>
              <a:rPr lang="pt-PT" sz="2000" dirty="0" smtClean="0"/>
              <a:t>)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Numerical Weather Prediction </a:t>
            </a:r>
          </a:p>
          <a:p>
            <a:pPr lvl="2">
              <a:lnSpc>
                <a:spcPct val="90000"/>
              </a:lnSpc>
            </a:pPr>
            <a:r>
              <a:rPr lang="en-GB" sz="1600" dirty="0" smtClean="0"/>
              <a:t>Update parameters, Assimilation &amp; Forecast Verification (ECMWF, MF, INM, IM, …)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Agriculture &amp; Forestry (JRC)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Research (e.g. AMMA, U. Leicester)</a:t>
            </a:r>
          </a:p>
          <a:p>
            <a:pPr lvl="1">
              <a:lnSpc>
                <a:spcPct val="90000"/>
              </a:lnSpc>
            </a:pPr>
            <a:r>
              <a:rPr lang="en-GB" sz="1800" dirty="0" smtClean="0"/>
              <a:t>Environmental Monitoring </a:t>
            </a:r>
          </a:p>
          <a:p>
            <a:pPr lvl="1">
              <a:lnSpc>
                <a:spcPct val="90000"/>
              </a:lnSpc>
            </a:pPr>
            <a:r>
              <a:rPr lang="pt-PT" sz="1800" dirty="0" err="1" smtClean="0"/>
              <a:t>Hydrology</a:t>
            </a:r>
            <a:endParaRPr lang="pt-PT" sz="1800" dirty="0" smtClean="0"/>
          </a:p>
          <a:p>
            <a:pPr lvl="1">
              <a:lnSpc>
                <a:spcPct val="90000"/>
              </a:lnSpc>
            </a:pPr>
            <a:r>
              <a:rPr lang="pt-PT" sz="1800" dirty="0" smtClean="0"/>
              <a:t>(...)</a:t>
            </a:r>
          </a:p>
          <a:p>
            <a:pPr>
              <a:lnSpc>
                <a:spcPct val="90000"/>
              </a:lnSpc>
            </a:pPr>
            <a:r>
              <a:rPr lang="pt-PT" sz="2000" dirty="0" err="1" smtClean="0"/>
              <a:t>Help</a:t>
            </a:r>
            <a:r>
              <a:rPr lang="pt-PT" sz="2000" dirty="0" smtClean="0"/>
              <a:t> </a:t>
            </a:r>
            <a:r>
              <a:rPr lang="pt-PT" sz="2000" dirty="0" err="1" smtClean="0"/>
              <a:t>desk</a:t>
            </a:r>
            <a:endParaRPr lang="pt-PT" sz="2000" dirty="0" smtClean="0"/>
          </a:p>
          <a:p>
            <a:pPr>
              <a:lnSpc>
                <a:spcPct val="90000"/>
              </a:lnSpc>
            </a:pPr>
            <a:r>
              <a:rPr lang="pt-PT" sz="2000" dirty="0" smtClean="0"/>
              <a:t>Regular workshops (</a:t>
            </a:r>
            <a:r>
              <a:rPr lang="pt-PT" sz="2000" dirty="0" err="1" smtClean="0"/>
              <a:t>biennally</a:t>
            </a:r>
            <a:r>
              <a:rPr lang="pt-PT" sz="2000" dirty="0" smtClean="0"/>
              <a:t> </a:t>
            </a:r>
            <a:r>
              <a:rPr lang="pt-PT" sz="2000" dirty="0" err="1" smtClean="0"/>
              <a:t>since</a:t>
            </a:r>
            <a:r>
              <a:rPr lang="pt-PT" sz="2000" dirty="0" smtClean="0"/>
              <a:t> 2002; Toulouse) for </a:t>
            </a:r>
            <a:r>
              <a:rPr lang="pt-PT" sz="2000" dirty="0" err="1" smtClean="0"/>
              <a:t>user</a:t>
            </a:r>
            <a:r>
              <a:rPr lang="pt-PT" sz="2000" dirty="0" smtClean="0"/>
              <a:t> feedback </a:t>
            </a:r>
            <a:r>
              <a:rPr lang="pt-PT" sz="2000" dirty="0" err="1" smtClean="0"/>
              <a:t>and</a:t>
            </a:r>
            <a:r>
              <a:rPr lang="pt-PT" sz="2000" dirty="0" smtClean="0"/>
              <a:t> </a:t>
            </a:r>
            <a:r>
              <a:rPr lang="pt-PT" sz="2000" dirty="0" err="1" smtClean="0"/>
              <a:t>evolution</a:t>
            </a:r>
            <a:r>
              <a:rPr lang="pt-PT" sz="2000" dirty="0" smtClean="0"/>
              <a:t> </a:t>
            </a:r>
            <a:r>
              <a:rPr lang="pt-PT" sz="2000" dirty="0" err="1" smtClean="0"/>
              <a:t>of</a:t>
            </a:r>
            <a:r>
              <a:rPr lang="pt-PT" sz="2000" dirty="0" smtClean="0"/>
              <a:t> </a:t>
            </a:r>
            <a:r>
              <a:rPr lang="pt-PT" sz="2000" dirty="0" err="1" smtClean="0"/>
              <a:t>user</a:t>
            </a:r>
            <a:r>
              <a:rPr lang="pt-PT" sz="2000" dirty="0" smtClean="0"/>
              <a:t> </a:t>
            </a:r>
            <a:r>
              <a:rPr lang="pt-PT" sz="2000" dirty="0" err="1" smtClean="0"/>
              <a:t>requirements</a:t>
            </a: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EUM_template_v02">
  <a:themeElements>
    <a:clrScheme name="EUM_template_v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UM_template_v02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UM_template_v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M_template_v0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tific_template">
  <a:themeElements>
    <a:clrScheme name="scientific_template 14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ED2939"/>
      </a:accent2>
      <a:accent3>
        <a:srgbClr val="AAAAAA"/>
      </a:accent3>
      <a:accent4>
        <a:srgbClr val="DADADA"/>
      </a:accent4>
      <a:accent5>
        <a:srgbClr val="DAEDEF"/>
      </a:accent5>
      <a:accent6>
        <a:srgbClr val="D72433"/>
      </a:accent6>
      <a:hlink>
        <a:srgbClr val="009999"/>
      </a:hlink>
      <a:folHlink>
        <a:srgbClr val="B9DB0E"/>
      </a:folHlink>
    </a:clrScheme>
    <a:fontScheme name="scientific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cientific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cientific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cientific_template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Alex_i">
  <a:themeElements>
    <a:clrScheme name="">
      <a:dk1>
        <a:srgbClr val="919191"/>
      </a:dk1>
      <a:lt1>
        <a:srgbClr val="FFFFFF"/>
      </a:lt1>
      <a:dk2>
        <a:srgbClr val="00279F"/>
      </a:dk2>
      <a:lt2>
        <a:srgbClr val="FAFD00"/>
      </a:lt2>
      <a:accent1>
        <a:srgbClr val="618FFD"/>
      </a:accent1>
      <a:accent2>
        <a:srgbClr val="00AE00"/>
      </a:accent2>
      <a:accent3>
        <a:srgbClr val="AAACCD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lex_i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2FE"/>
        </a:solidFill>
        <a:ln w="1270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Schoolboo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2FE"/>
        </a:solidFill>
        <a:ln w="1270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Schoolbook" pitchFamily="18" charset="0"/>
          </a:defRPr>
        </a:defPPr>
      </a:lstStyle>
    </a:lnDef>
  </a:objectDefaults>
  <a:extraClrSchemeLst>
    <a:extraClrScheme>
      <a:clrScheme name="Alex_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ex_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lex_i">
  <a:themeElements>
    <a:clrScheme name="">
      <a:dk1>
        <a:srgbClr val="919191"/>
      </a:dk1>
      <a:lt1>
        <a:srgbClr val="FFFFFF"/>
      </a:lt1>
      <a:dk2>
        <a:srgbClr val="00279F"/>
      </a:dk2>
      <a:lt2>
        <a:srgbClr val="FAFD00"/>
      </a:lt2>
      <a:accent1>
        <a:srgbClr val="618FFD"/>
      </a:accent1>
      <a:accent2>
        <a:srgbClr val="00AE00"/>
      </a:accent2>
      <a:accent3>
        <a:srgbClr val="AAACCD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Alex_i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2FE"/>
        </a:solidFill>
        <a:ln w="1270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Schoolbook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F2FE"/>
        </a:solidFill>
        <a:ln w="12700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Schoolbook" pitchFamily="18" charset="0"/>
          </a:defRPr>
        </a:defPPr>
      </a:lstStyle>
    </a:lnDef>
  </a:objectDefaults>
  <a:extraClrSchemeLst>
    <a:extraClrScheme>
      <a:clrScheme name="Alex_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ex_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ex_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CCFF33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CCFF33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lank Presentation">
  <a:themeElements>
    <a:clrScheme name="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CCFF33"/>
      </a:folHlink>
    </a:clrScheme>
    <a:fontScheme name="1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14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ED293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D72433"/>
        </a:accent6>
        <a:hlink>
          <a:srgbClr val="009999"/>
        </a:hlink>
        <a:folHlink>
          <a:srgbClr val="B9DB0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ivzeti načrt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Privzeti načrt">
  <a:themeElements>
    <a:clrScheme name="Privzeti načr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ivzeti načrt">
      <a:majorFont>
        <a:latin typeface="Arial Narrow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Privzeti načr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ivzeti načr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ivzeti načr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3134</Words>
  <Application>Microsoft Office PowerPoint</Application>
  <PresentationFormat>A4 Paper (210x297 mm)</PresentationFormat>
  <Paragraphs>749</Paragraphs>
  <Slides>58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9" baseType="lpstr">
      <vt:lpstr>Default Design</vt:lpstr>
      <vt:lpstr>scientific_template</vt:lpstr>
      <vt:lpstr>Alex_i</vt:lpstr>
      <vt:lpstr>1_Alex_i</vt:lpstr>
      <vt:lpstr>1_Blank Presentation</vt:lpstr>
      <vt:lpstr>2_Blank Presentation</vt:lpstr>
      <vt:lpstr>3_Blank Presentation</vt:lpstr>
      <vt:lpstr>Privzeti načrt</vt:lpstr>
      <vt:lpstr>1_Privzeti načrt</vt:lpstr>
      <vt:lpstr>EUM_template_v02</vt:lpstr>
      <vt:lpstr>Document</vt:lpstr>
      <vt:lpstr>PowerPoint Presentation</vt:lpstr>
      <vt:lpstr>Layout</vt:lpstr>
      <vt:lpstr>Layout</vt:lpstr>
      <vt:lpstr>LSA SAF in a nutshell</vt:lpstr>
      <vt:lpstr>The Land SAF Consortium</vt:lpstr>
      <vt:lpstr>Land SAF Chronogram</vt:lpstr>
      <vt:lpstr>LSA SAF MSG products</vt:lpstr>
      <vt:lpstr>Product characteristics</vt:lpstr>
      <vt:lpstr>Additional information &amp; service components</vt:lpstr>
      <vt:lpstr>Cooperation and training activities</vt:lpstr>
      <vt:lpstr>Layout</vt:lpstr>
      <vt:lpstr>Leaf Area Index</vt:lpstr>
      <vt:lpstr>LAI: Comparison with models and other remote sensing products</vt:lpstr>
      <vt:lpstr>Monthly scatter plots (SAF vs. CYCLOPES): LAI over France, 2006</vt:lpstr>
      <vt:lpstr>Global Fire Emission Monitoring with Fire Radiative Power in the MACC Project </vt:lpstr>
      <vt:lpstr>Fire Radiative Power</vt:lpstr>
      <vt:lpstr>Modelled AOD of Greek Fire Plumes, August 2007</vt:lpstr>
      <vt:lpstr> First results of the LAND-SAF project* on reference crop evapotranspiration </vt:lpstr>
      <vt:lpstr>Agrometeorological application: MSG reference crop evaporation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Assessment of Met Office forecasting models with SEVIRI LSTs</vt:lpstr>
      <vt:lpstr>Motivation</vt:lpstr>
      <vt:lpstr>Forecasting Models</vt:lpstr>
      <vt:lpstr>22nd July 2008: 00, 06, 09, 12 UTC</vt:lpstr>
      <vt:lpstr>22nd July: ΔLST</vt:lpstr>
      <vt:lpstr>22nd July 2008: Summary</vt:lpstr>
      <vt:lpstr>17th February 2008: 12, 16, and 17 UTC</vt:lpstr>
      <vt:lpstr>17th February 2008: Summary</vt:lpstr>
      <vt:lpstr>PowerPoint Presentation</vt:lpstr>
      <vt:lpstr>Scores for 2m temperature (I)</vt:lpstr>
      <vt:lpstr>Scores for 2m temperature (II)</vt:lpstr>
      <vt:lpstr>Layout</vt:lpstr>
      <vt:lpstr>Working group 1: Forest, vegetation &amp; fires</vt:lpstr>
      <vt:lpstr>Working group 2: Carbon &amp; water fluxes</vt:lpstr>
      <vt:lpstr>Working group 3: Surface radiation budget</vt:lpstr>
      <vt:lpstr>Layout</vt:lpstr>
      <vt:lpstr>LSA SAF current consortium</vt:lpstr>
      <vt:lpstr>Family of products: CDOP-2</vt:lpstr>
      <vt:lpstr>Land SAF Chronogram</vt:lpstr>
      <vt:lpstr>PowerPoint Presentation</vt:lpstr>
      <vt:lpstr>MTG Phase B System Conept Council decision at the 65th meeting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LSA SAF Strategy for CDOP-2</vt:lpstr>
      <vt:lpstr>User support</vt:lpstr>
      <vt:lpstr>LSA SAF products and MTG</vt:lpstr>
      <vt:lpstr>CDOP-2 new products: A sample</vt:lpstr>
      <vt:lpstr>Summary, conclusions and perspectives</vt:lpstr>
      <vt:lpstr>Summary, conclusions and perspectives</vt:lpstr>
    </vt:vector>
  </TitlesOfParts>
  <Company>IM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IM32PC09</dc:creator>
  <cp:lastModifiedBy>Pedro</cp:lastModifiedBy>
  <cp:revision>195</cp:revision>
  <dcterms:created xsi:type="dcterms:W3CDTF">2005-04-26T11:26:52Z</dcterms:created>
  <dcterms:modified xsi:type="dcterms:W3CDTF">2011-11-24T10:18:43Z</dcterms:modified>
</cp:coreProperties>
</file>