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6"/>
  </p:notesMasterIdLst>
  <p:sldIdLst>
    <p:sldId id="276" r:id="rId2"/>
    <p:sldId id="319" r:id="rId3"/>
    <p:sldId id="318" r:id="rId4"/>
    <p:sldId id="317" r:id="rId5"/>
    <p:sldId id="315" r:id="rId6"/>
    <p:sldId id="316" r:id="rId7"/>
    <p:sldId id="278" r:id="rId8"/>
    <p:sldId id="334" r:id="rId9"/>
    <p:sldId id="333" r:id="rId10"/>
    <p:sldId id="332" r:id="rId11"/>
    <p:sldId id="331" r:id="rId12"/>
    <p:sldId id="335" r:id="rId13"/>
    <p:sldId id="280" r:id="rId14"/>
    <p:sldId id="336" r:id="rId15"/>
    <p:sldId id="281" r:id="rId16"/>
    <p:sldId id="282" r:id="rId17"/>
    <p:sldId id="283" r:id="rId18"/>
    <p:sldId id="284" r:id="rId19"/>
    <p:sldId id="290" r:id="rId20"/>
    <p:sldId id="285" r:id="rId21"/>
    <p:sldId id="363" r:id="rId22"/>
    <p:sldId id="364" r:id="rId23"/>
    <p:sldId id="365" r:id="rId24"/>
    <p:sldId id="366" r:id="rId25"/>
    <p:sldId id="367" r:id="rId26"/>
    <p:sldId id="368" r:id="rId27"/>
    <p:sldId id="370" r:id="rId28"/>
    <p:sldId id="369" r:id="rId29"/>
    <p:sldId id="337" r:id="rId30"/>
    <p:sldId id="345" r:id="rId31"/>
    <p:sldId id="344" r:id="rId32"/>
    <p:sldId id="340" r:id="rId33"/>
    <p:sldId id="341" r:id="rId34"/>
    <p:sldId id="342" r:id="rId35"/>
    <p:sldId id="343" r:id="rId36"/>
    <p:sldId id="339" r:id="rId37"/>
    <p:sldId id="346" r:id="rId38"/>
    <p:sldId id="347" r:id="rId39"/>
    <p:sldId id="348" r:id="rId40"/>
    <p:sldId id="349" r:id="rId41"/>
    <p:sldId id="351" r:id="rId42"/>
    <p:sldId id="358" r:id="rId43"/>
    <p:sldId id="352" r:id="rId44"/>
    <p:sldId id="353" r:id="rId45"/>
    <p:sldId id="354" r:id="rId46"/>
    <p:sldId id="360" r:id="rId47"/>
    <p:sldId id="359" r:id="rId48"/>
    <p:sldId id="356" r:id="rId49"/>
    <p:sldId id="357" r:id="rId50"/>
    <p:sldId id="286" r:id="rId51"/>
    <p:sldId id="362" r:id="rId52"/>
    <p:sldId id="372" r:id="rId53"/>
    <p:sldId id="373" r:id="rId54"/>
    <p:sldId id="371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94624" autoAdjust="0"/>
  </p:normalViewPr>
  <p:slideViewPr>
    <p:cSldViewPr>
      <p:cViewPr varScale="1">
        <p:scale>
          <a:sx n="69" d="100"/>
          <a:sy n="69" d="100"/>
        </p:scale>
        <p:origin x="-87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DEB231F-2879-47FE-812E-B57E8BD019A6}" type="datetimeFigureOut">
              <a:rPr lang="en-US"/>
              <a:pPr>
                <a:defRPr/>
              </a:pPr>
              <a:t>11/22/2011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 smtClean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A2E05ED-BFA7-4D84-8A9D-20CCB0194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6506E2-EC14-41EE-B399-3D1E7B978A0D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6506E2-EC14-41EE-B399-3D1E7B978A0D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06D210-12C3-4C3D-AB66-E9566BD7161C}" type="slidenum">
              <a:rPr lang="en-US"/>
              <a:pPr/>
              <a:t>44</a:t>
            </a:fld>
            <a:endParaRPr lang="en-US"/>
          </a:p>
        </p:txBody>
      </p:sp>
      <p:sp>
        <p:nvSpPr>
          <p:cNvPr id="3686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1EDB87-7182-4B1C-8791-27A92633EF2D}" type="slidenum">
              <a:rPr lang="en-US"/>
              <a:pPr/>
              <a:t>45</a:t>
            </a:fld>
            <a:endParaRPr lang="en-US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1EDB87-7182-4B1C-8791-27A92633EF2D}" type="slidenum">
              <a:rPr lang="en-US"/>
              <a:pPr/>
              <a:t>46</a:t>
            </a:fld>
            <a:endParaRPr lang="en-US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1EDB87-7182-4B1C-8791-27A92633EF2D}" type="slidenum">
              <a:rPr lang="en-US"/>
              <a:pPr/>
              <a:t>47</a:t>
            </a:fld>
            <a:endParaRPr lang="en-US"/>
          </a:p>
        </p:txBody>
      </p:sp>
      <p:sp>
        <p:nvSpPr>
          <p:cNvPr id="3789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39FC8A-F49E-4723-9992-A658FE322C83}" type="slidenum">
              <a:rPr lang="en-US"/>
              <a:pPr/>
              <a:t>48</a:t>
            </a:fld>
            <a:endParaRPr lang="en-US"/>
          </a:p>
        </p:txBody>
      </p:sp>
      <p:sp>
        <p:nvSpPr>
          <p:cNvPr id="3993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EC3BA4-E0D0-4E69-8F45-F8ACD08F615F}" type="slidenum">
              <a:rPr lang="en-US"/>
              <a:pPr/>
              <a:t>49</a:t>
            </a:fld>
            <a:endParaRPr lang="en-US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P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2275" y="260350"/>
            <a:ext cx="8397875" cy="6284913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1842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 smtClean="0"/>
              <a:t>Clique para editar o estilo do título mestre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 smtClean="0"/>
              <a:t>Clique para editar o estilo do subtítulo mestre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E9CB8-A3AD-4136-9ECC-1EE6C2016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2383E-F475-4796-8D1C-4B0AA8D36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06D8-A143-45FE-94BB-FD74745F7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332656"/>
            <a:ext cx="8153400" cy="723677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1628800"/>
            <a:ext cx="8153400" cy="4896544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F7E-33BF-4091-A56A-A7D582DFD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E0948-2835-4A9B-954D-B42179E96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D4223-E6E9-41F2-B705-7BE5B3570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BC7A8-A23B-4BF9-A936-FEA3BCF20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2760C-5B4C-4A09-A51C-A8C3EFB8D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8899D-16EE-42FE-952D-3EB1DA3DB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FB11-7006-46B2-864A-932DAB93A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24FAC-0B1F-4F1B-AC52-709DEA06E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28600" y="152400"/>
            <a:ext cx="8686800" cy="6513513"/>
            <a:chOff x="144" y="144"/>
            <a:chExt cx="5472" cy="3744"/>
          </a:xfrm>
        </p:grpSpPr>
        <p:sp>
          <p:nvSpPr>
            <p:cNvPr id="1029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1030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1031" name="Line 5"/>
            <p:cNvSpPr>
              <a:spLocks noChangeShapeType="1"/>
            </p:cNvSpPr>
            <p:nvPr/>
          </p:nvSpPr>
          <p:spPr bwMode="auto">
            <a:xfrm>
              <a:off x="336" y="786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12875"/>
            <a:ext cx="81534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b="1" smtClean="0"/>
              <a:t>LSA-SAF Event Week 2011</a:t>
            </a:r>
          </a:p>
        </p:txBody>
      </p:sp>
      <p:pic>
        <p:nvPicPr>
          <p:cNvPr id="13315" name="Content Placeholder 3" descr="Carlos_ms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2376487" cy="3008313"/>
          </a:xfrm>
        </p:spPr>
      </p:pic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3203575" y="4740275"/>
            <a:ext cx="43926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/>
              <a:t>Carlos C. DaCamara</a:t>
            </a:r>
          </a:p>
          <a:p>
            <a:r>
              <a:rPr lang="pt-PT" sz="2400"/>
              <a:t>Associate Professor</a:t>
            </a:r>
          </a:p>
          <a:p>
            <a:r>
              <a:rPr lang="pt-PT" sz="2400"/>
              <a:t>IDL – University of Lisbon</a:t>
            </a:r>
          </a:p>
          <a:p>
            <a:r>
              <a:rPr lang="pt-PT" sz="2400"/>
              <a:t>Email: cdcamara@fc.ul.pt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4675188"/>
            <a:ext cx="16573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5013325"/>
            <a:ext cx="244792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9"/>
          <p:cNvSpPr txBox="1">
            <a:spLocks noChangeArrowheads="1"/>
          </p:cNvSpPr>
          <p:nvPr/>
        </p:nvSpPr>
        <p:spPr bwMode="auto">
          <a:xfrm>
            <a:off x="3348038" y="1700213"/>
            <a:ext cx="417629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b="1" dirty="0" err="1"/>
              <a:t>Session</a:t>
            </a:r>
            <a:r>
              <a:rPr lang="pt-PT" b="1" dirty="0"/>
              <a:t> </a:t>
            </a:r>
            <a:r>
              <a:rPr lang="pt-PT" b="1" dirty="0" smtClean="0"/>
              <a:t>6</a:t>
            </a:r>
            <a:endParaRPr lang="pt-PT" b="1" dirty="0"/>
          </a:p>
          <a:p>
            <a:endParaRPr lang="pt-PT" b="1" dirty="0"/>
          </a:p>
          <a:p>
            <a:endParaRPr lang="pt-PT" b="1" dirty="0"/>
          </a:p>
          <a:p>
            <a:endParaRPr lang="pt-PT" b="1" dirty="0"/>
          </a:p>
          <a:p>
            <a:r>
              <a:rPr lang="pt-PT" b="1" dirty="0" smtClean="0"/>
              <a:t>ACTIVE FIRES AND BURNT AREAS</a:t>
            </a:r>
            <a:endParaRPr lang="pt-PT" b="1" dirty="0"/>
          </a:p>
          <a:p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dirty="0" smtClean="0"/>
              <a:t>Why is the 3.9 </a:t>
            </a:r>
            <a:r>
              <a:rPr lang="en-US" dirty="0" err="1" smtClean="0"/>
              <a:t>μm</a:t>
            </a:r>
            <a:r>
              <a:rPr lang="en-US" dirty="0" smtClean="0"/>
              <a:t> suitable?</a:t>
            </a:r>
            <a:endParaRPr lang="pt-PT" dirty="0" smtClean="0"/>
          </a:p>
        </p:txBody>
      </p:sp>
      <p:pic>
        <p:nvPicPr>
          <p:cNvPr id="4" name="Content Placeholder 3" descr="fahrenheit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95905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708053" y="5941020"/>
            <a:ext cx="3024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/>
              <a:t>451ºF = </a:t>
            </a:r>
            <a:r>
              <a:rPr lang="pt-PT" b="1" dirty="0" smtClean="0"/>
              <a:t>233ºC = 506 K</a:t>
            </a:r>
            <a:endParaRPr lang="pt-PT" b="1" dirty="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709168" y="1619508"/>
            <a:ext cx="4967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 err="1" smtClean="0"/>
              <a:t>WIEN’s</a:t>
            </a:r>
            <a:r>
              <a:rPr lang="pt-PT" b="1" dirty="0" smtClean="0"/>
              <a:t> DISPLACEMENT LAW</a:t>
            </a:r>
            <a:endParaRPr lang="pt-PT" b="1" dirty="0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/>
          <a:srcRect r="2172" b="18778"/>
          <a:stretch>
            <a:fillRect/>
          </a:stretch>
        </p:blipFill>
        <p:spPr bwMode="auto">
          <a:xfrm>
            <a:off x="4281636" y="4149080"/>
            <a:ext cx="32426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4" cstate="print"/>
          <a:srcRect r="1839" b="12530"/>
          <a:stretch>
            <a:fillRect/>
          </a:stretch>
        </p:blipFill>
        <p:spPr bwMode="auto">
          <a:xfrm>
            <a:off x="4257625" y="2204864"/>
            <a:ext cx="384276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636" y="2517719"/>
            <a:ext cx="4191372" cy="314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dirty="0" smtClean="0"/>
              <a:t>Why is the 3.9 </a:t>
            </a:r>
            <a:r>
              <a:rPr lang="en-US" dirty="0" err="1" smtClean="0"/>
              <a:t>μm</a:t>
            </a:r>
            <a:r>
              <a:rPr lang="en-US" dirty="0" smtClean="0"/>
              <a:t> suitable?</a:t>
            </a:r>
            <a:endParaRPr lang="pt-PT" dirty="0" smtClean="0"/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708053" y="5229200"/>
            <a:ext cx="3024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 smtClean="0"/>
              <a:t>750 K</a:t>
            </a:r>
            <a:endParaRPr lang="pt-PT" b="1" dirty="0"/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 cstate="print"/>
          <a:srcRect r="2179" b="12496"/>
          <a:stretch>
            <a:fillRect/>
          </a:stretch>
        </p:blipFill>
        <p:spPr bwMode="auto">
          <a:xfrm>
            <a:off x="5227265" y="4580731"/>
            <a:ext cx="3233167" cy="100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dirty="0" err="1" smtClean="0"/>
              <a:t>FiDAlgo</a:t>
            </a:r>
            <a:endParaRPr lang="pt-PT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33400" y="1628775"/>
            <a:ext cx="8153400" cy="4895850"/>
          </a:xfrm>
        </p:spPr>
        <p:txBody>
          <a:bodyPr/>
          <a:lstStyle/>
          <a:p>
            <a:r>
              <a:rPr lang="en-US" dirty="0" smtClean="0"/>
              <a:t>FD&amp;M relies on </a:t>
            </a:r>
            <a:r>
              <a:rPr lang="en-US" dirty="0" err="1" smtClean="0"/>
              <a:t>FiDAlgo</a:t>
            </a:r>
            <a:r>
              <a:rPr lang="en-US" dirty="0" smtClean="0"/>
              <a:t> (Fire Detection Algorithm), </a:t>
            </a:r>
            <a:r>
              <a:rPr lang="en-US" b="1" u="sng" dirty="0" smtClean="0"/>
              <a:t>an operational procedure</a:t>
            </a:r>
            <a:r>
              <a:rPr lang="en-US" dirty="0" smtClean="0"/>
              <a:t> that allows active fire detection in near-real-time, based on information from </a:t>
            </a:r>
            <a:r>
              <a:rPr lang="en-US" dirty="0" err="1" smtClean="0"/>
              <a:t>Meteosat</a:t>
            </a:r>
            <a:r>
              <a:rPr lang="en-US" dirty="0" smtClean="0"/>
              <a:t>-8/SEVIRI.</a:t>
            </a:r>
          </a:p>
          <a:p>
            <a:endParaRPr lang="en-GB" dirty="0" smtClean="0"/>
          </a:p>
          <a:p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dirty="0" err="1" smtClean="0"/>
              <a:t>FiDAlgo</a:t>
            </a:r>
            <a:endParaRPr lang="pt-PT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33400" y="1628775"/>
            <a:ext cx="8153400" cy="4895850"/>
          </a:xfrm>
        </p:spPr>
        <p:txBody>
          <a:bodyPr/>
          <a:lstStyle/>
          <a:p>
            <a:r>
              <a:rPr lang="en-US" dirty="0" smtClean="0"/>
              <a:t>FD&amp;M relies on </a:t>
            </a:r>
            <a:r>
              <a:rPr lang="en-US" dirty="0" err="1" smtClean="0"/>
              <a:t>FiDAlgo</a:t>
            </a:r>
            <a:r>
              <a:rPr lang="en-US" dirty="0" smtClean="0"/>
              <a:t> (Fire Detection Algorithm), </a:t>
            </a:r>
            <a:r>
              <a:rPr lang="en-US" b="1" u="sng" dirty="0" smtClean="0"/>
              <a:t>an operational procedure</a:t>
            </a:r>
            <a:r>
              <a:rPr lang="en-US" dirty="0" smtClean="0"/>
              <a:t> that allows active fire detection in near-real-time, based on information from </a:t>
            </a:r>
            <a:r>
              <a:rPr lang="en-US" dirty="0" err="1" smtClean="0"/>
              <a:t>Meteosat</a:t>
            </a:r>
            <a:r>
              <a:rPr lang="en-US" dirty="0" smtClean="0"/>
              <a:t>-8/SEVIRI.</a:t>
            </a:r>
          </a:p>
          <a:p>
            <a:r>
              <a:rPr lang="en-US" dirty="0" err="1" smtClean="0"/>
              <a:t>FiDAlgo</a:t>
            </a:r>
            <a:r>
              <a:rPr lang="en-US" dirty="0" smtClean="0"/>
              <a:t> is based on </a:t>
            </a:r>
            <a:r>
              <a:rPr lang="en-US" b="1" u="sng" dirty="0" smtClean="0"/>
              <a:t>contextual algorithms</a:t>
            </a:r>
            <a:r>
              <a:rPr lang="en-US" dirty="0" smtClean="0"/>
              <a:t> that have been successfully developed for different sensors, namely NOAA/AVHRR and AQUA-TERRA/MODIS.</a:t>
            </a:r>
          </a:p>
          <a:p>
            <a:endParaRPr lang="en-US" dirty="0" smtClean="0"/>
          </a:p>
          <a:p>
            <a:endParaRPr lang="en-GB" dirty="0" smtClean="0"/>
          </a:p>
          <a:p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dirty="0" err="1" smtClean="0"/>
              <a:t>FiDAlgo</a:t>
            </a:r>
            <a:endParaRPr lang="pt-PT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533400" y="1628775"/>
            <a:ext cx="8153400" cy="4895850"/>
          </a:xfrm>
        </p:spPr>
        <p:txBody>
          <a:bodyPr/>
          <a:lstStyle/>
          <a:p>
            <a:r>
              <a:rPr lang="en-US" dirty="0" smtClean="0"/>
              <a:t>The procedure takes full advantage of information from </a:t>
            </a:r>
            <a:r>
              <a:rPr lang="en-US" dirty="0" err="1" smtClean="0"/>
              <a:t>Meteosat</a:t>
            </a:r>
            <a:r>
              <a:rPr lang="en-US" dirty="0" smtClean="0"/>
              <a:t>-8/SEVIRI, namely the improved characteristics:</a:t>
            </a:r>
          </a:p>
          <a:p>
            <a:pPr lvl="1"/>
            <a:r>
              <a:rPr lang="en-US" dirty="0" smtClean="0"/>
              <a:t> in the </a:t>
            </a:r>
            <a:r>
              <a:rPr lang="en-US" b="1" u="sng" dirty="0" smtClean="0"/>
              <a:t>temporal domain</a:t>
            </a:r>
            <a:r>
              <a:rPr lang="en-US" dirty="0" smtClean="0"/>
              <a:t> (one image every 15 minutes);</a:t>
            </a:r>
          </a:p>
          <a:p>
            <a:pPr lvl="1"/>
            <a:r>
              <a:rPr lang="en-US" dirty="0" smtClean="0"/>
              <a:t> in the </a:t>
            </a:r>
            <a:r>
              <a:rPr lang="en-US" b="1" u="sng" dirty="0" smtClean="0"/>
              <a:t>spatial domain</a:t>
            </a:r>
            <a:r>
              <a:rPr lang="en-US" dirty="0" smtClean="0"/>
              <a:t> (a sampling distance of 3 km at the sub-satellite point);</a:t>
            </a:r>
          </a:p>
          <a:p>
            <a:pPr lvl="1"/>
            <a:r>
              <a:rPr lang="en-US" dirty="0" smtClean="0"/>
              <a:t> and in the </a:t>
            </a:r>
            <a:r>
              <a:rPr lang="en-US" b="1" u="sng" dirty="0" smtClean="0"/>
              <a:t>spectral domain</a:t>
            </a:r>
            <a:r>
              <a:rPr lang="en-US" dirty="0" smtClean="0"/>
              <a:t> (12 channels).</a:t>
            </a:r>
          </a:p>
          <a:p>
            <a:endParaRPr lang="en-US" dirty="0" smtClean="0"/>
          </a:p>
          <a:p>
            <a:endParaRPr lang="en-GB" dirty="0" smtClean="0"/>
          </a:p>
          <a:p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dirty="0" err="1" smtClean="0"/>
              <a:t>FiDAlgo</a:t>
            </a:r>
            <a:endParaRPr lang="pt-PT" dirty="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533400" y="1628775"/>
            <a:ext cx="8153400" cy="4895850"/>
          </a:xfrm>
        </p:spPr>
        <p:txBody>
          <a:bodyPr/>
          <a:lstStyle/>
          <a:p>
            <a:endParaRPr lang="pt-PT" dirty="0" smtClean="0"/>
          </a:p>
        </p:txBody>
      </p:sp>
      <p:grpSp>
        <p:nvGrpSpPr>
          <p:cNvPr id="15" name="Grupo 25"/>
          <p:cNvGrpSpPr/>
          <p:nvPr/>
        </p:nvGrpSpPr>
        <p:grpSpPr>
          <a:xfrm>
            <a:off x="683568" y="2089348"/>
            <a:ext cx="2786082" cy="3525734"/>
            <a:chOff x="571472" y="1500174"/>
            <a:chExt cx="2786082" cy="3525734"/>
          </a:xfrm>
        </p:grpSpPr>
        <p:sp>
          <p:nvSpPr>
            <p:cNvPr id="16" name="CaixaDeTexto 26"/>
            <p:cNvSpPr txBox="1"/>
            <p:nvPr/>
          </p:nvSpPr>
          <p:spPr>
            <a:xfrm>
              <a:off x="571472" y="1500174"/>
              <a:ext cx="2786082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Meteosat-8/9 data</a:t>
              </a:r>
              <a:endParaRPr lang="en-GB" sz="1400" dirty="0"/>
            </a:p>
          </p:txBody>
        </p:sp>
        <p:sp>
          <p:nvSpPr>
            <p:cNvPr id="17" name="CaixaDeTexto 27"/>
            <p:cNvSpPr txBox="1"/>
            <p:nvPr/>
          </p:nvSpPr>
          <p:spPr>
            <a:xfrm>
              <a:off x="571472" y="2006734"/>
              <a:ext cx="2786082" cy="646331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1-</a:t>
              </a:r>
              <a:r>
                <a:rPr lang="en-GB" sz="1100" dirty="0" smtClean="0"/>
                <a:t> Pre-processing</a:t>
              </a:r>
            </a:p>
            <a:p>
              <a:r>
                <a:rPr lang="en-GB" sz="1100" dirty="0" smtClean="0"/>
                <a:t>Land-water mask</a:t>
              </a:r>
            </a:p>
            <a:p>
              <a:r>
                <a:rPr lang="en-GB" sz="1100" dirty="0" smtClean="0"/>
                <a:t>Desert, urban zones and volcanoes mask</a:t>
              </a:r>
              <a:endParaRPr lang="en-GB" sz="1100" dirty="0"/>
            </a:p>
          </p:txBody>
        </p:sp>
        <p:sp>
          <p:nvSpPr>
            <p:cNvPr id="18" name="CaixaDeTexto 28"/>
            <p:cNvSpPr txBox="1"/>
            <p:nvPr/>
          </p:nvSpPr>
          <p:spPr>
            <a:xfrm>
              <a:off x="571472" y="2906909"/>
              <a:ext cx="2786082" cy="30777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2</a:t>
              </a:r>
              <a:r>
                <a:rPr lang="en-GB" sz="1100" dirty="0" smtClean="0"/>
                <a:t>- Selection of potential fire pixels</a:t>
              </a:r>
              <a:endParaRPr lang="en-GB" sz="1100" dirty="0"/>
            </a:p>
          </p:txBody>
        </p:sp>
        <p:sp>
          <p:nvSpPr>
            <p:cNvPr id="19" name="CaixaDeTexto 29"/>
            <p:cNvSpPr txBox="1"/>
            <p:nvPr/>
          </p:nvSpPr>
          <p:spPr>
            <a:xfrm>
              <a:off x="571472" y="3403587"/>
              <a:ext cx="2786082" cy="81560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3- </a:t>
              </a:r>
              <a:r>
                <a:rPr lang="en-GB" sz="1100" dirty="0" smtClean="0"/>
                <a:t>Detection of contaminated pixels</a:t>
              </a:r>
            </a:p>
            <a:p>
              <a:r>
                <a:rPr lang="en-GB" sz="1100" dirty="0" smtClean="0"/>
                <a:t>Clouds</a:t>
              </a:r>
            </a:p>
            <a:p>
              <a:r>
                <a:rPr lang="en-GB" sz="1100" dirty="0" smtClean="0"/>
                <a:t>Highly reflective surfaces</a:t>
              </a:r>
            </a:p>
            <a:p>
              <a:r>
                <a:rPr lang="en-GB" sz="1100" dirty="0" smtClean="0"/>
                <a:t>Sun glint</a:t>
              </a:r>
              <a:endParaRPr lang="en-GB" sz="1100" dirty="0"/>
            </a:p>
          </p:txBody>
        </p:sp>
        <p:sp>
          <p:nvSpPr>
            <p:cNvPr id="20" name="CaixaDeTexto 30"/>
            <p:cNvSpPr txBox="1"/>
            <p:nvPr/>
          </p:nvSpPr>
          <p:spPr>
            <a:xfrm>
              <a:off x="571472" y="4548854"/>
              <a:ext cx="2786082" cy="47705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4-</a:t>
              </a:r>
              <a:r>
                <a:rPr lang="en-GB" sz="1100" dirty="0" smtClean="0"/>
                <a:t> Confirmation of active fire pixels</a:t>
              </a:r>
            </a:p>
            <a:p>
              <a:r>
                <a:rPr lang="en-GB" sz="1100" dirty="0" smtClean="0"/>
                <a:t>Contextual test</a:t>
              </a:r>
              <a:endParaRPr lang="en-GB" sz="1100" dirty="0"/>
            </a:p>
          </p:txBody>
        </p:sp>
        <p:cxnSp>
          <p:nvCxnSpPr>
            <p:cNvPr id="21" name="Conexão recta 31"/>
            <p:cNvCxnSpPr>
              <a:stCxn id="16" idx="2"/>
              <a:endCxn id="17" idx="0"/>
            </p:cNvCxnSpPr>
            <p:nvPr/>
          </p:nvCxnSpPr>
          <p:spPr>
            <a:xfrm>
              <a:off x="1964513" y="1807951"/>
              <a:ext cx="0" cy="198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32"/>
            <p:cNvCxnSpPr/>
            <p:nvPr/>
          </p:nvCxnSpPr>
          <p:spPr>
            <a:xfrm rot="5400000">
              <a:off x="1829403" y="2814012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33"/>
            <p:cNvCxnSpPr/>
            <p:nvPr/>
          </p:nvCxnSpPr>
          <p:spPr>
            <a:xfrm rot="5400000">
              <a:off x="1829403" y="3314078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xão recta 34"/>
            <p:cNvCxnSpPr/>
            <p:nvPr/>
          </p:nvCxnSpPr>
          <p:spPr>
            <a:xfrm rot="5400000">
              <a:off x="1829403" y="4457086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Tabela 36"/>
          <p:cNvGraphicFramePr>
            <a:graphicFrameLocks noGrp="1"/>
          </p:cNvGraphicFramePr>
          <p:nvPr/>
        </p:nvGraphicFramePr>
        <p:xfrm>
          <a:off x="4499992" y="2737420"/>
          <a:ext cx="3888432" cy="241938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134126"/>
                <a:gridCol w="2754306"/>
              </a:tblGrid>
              <a:tr h="322585"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Channel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Purpose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22585"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R(0.6)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smtClean="0"/>
                        <a:t>Cloud detection</a:t>
                      </a:r>
                      <a:endParaRPr lang="en-GB" sz="1400" noProof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806463">
                <a:tc>
                  <a:txBody>
                    <a:bodyPr/>
                    <a:lstStyle/>
                    <a:p>
                      <a:r>
                        <a:rPr lang="en-GB" sz="1400" noProof="0" smtClean="0"/>
                        <a:t>R(0.8)</a:t>
                      </a:r>
                      <a:endParaRPr lang="en-GB" sz="1400" noProof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/>
                        <a:t>Cloud detection</a:t>
                      </a:r>
                    </a:p>
                    <a:p>
                      <a:r>
                        <a:rPr lang="en-GB" sz="1400" noProof="0" dirty="0" smtClean="0"/>
                        <a:t>High reflective surfaces</a:t>
                      </a:r>
                    </a:p>
                    <a:p>
                      <a:r>
                        <a:rPr lang="en-GB" sz="1400" noProof="0" dirty="0" smtClean="0"/>
                        <a:t>Sun Glint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22585">
                <a:tc>
                  <a:txBody>
                    <a:bodyPr/>
                    <a:lstStyle/>
                    <a:p>
                      <a:r>
                        <a:rPr lang="en-GB" sz="1400" noProof="0" smtClean="0"/>
                        <a:t>Tb(3.9)</a:t>
                      </a:r>
                      <a:endParaRPr lang="en-GB" sz="1400" noProof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smtClean="0"/>
                        <a:t>Active</a:t>
                      </a:r>
                      <a:r>
                        <a:rPr lang="en-GB" sz="1400" baseline="0" noProof="0" smtClean="0"/>
                        <a:t> fire detection</a:t>
                      </a:r>
                      <a:endParaRPr lang="en-GB" sz="1400" noProof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22585">
                <a:tc>
                  <a:txBody>
                    <a:bodyPr/>
                    <a:lstStyle/>
                    <a:p>
                      <a:r>
                        <a:rPr lang="en-GB" sz="1400" noProof="0" smtClean="0"/>
                        <a:t>Tb(10.8)</a:t>
                      </a:r>
                      <a:endParaRPr lang="en-GB" sz="1400" noProof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Active</a:t>
                      </a:r>
                      <a:r>
                        <a:rPr lang="en-GB" sz="1400" baseline="0" noProof="0" dirty="0" smtClean="0"/>
                        <a:t> fire detection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22585">
                <a:tc>
                  <a:txBody>
                    <a:bodyPr/>
                    <a:lstStyle/>
                    <a:p>
                      <a:r>
                        <a:rPr lang="en-GB" sz="1400" noProof="0" dirty="0" smtClean="0"/>
                        <a:t>Tb(12.0)</a:t>
                      </a:r>
                      <a:endParaRPr lang="en-GB" sz="1400" noProof="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 smtClean="0"/>
                        <a:t>Cloud detection</a:t>
                      </a:r>
                      <a:endParaRPr lang="en-GB" sz="1400" noProof="0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dirty="0" err="1" smtClean="0"/>
              <a:t>FiDAlgo</a:t>
            </a:r>
            <a:endParaRPr lang="pt-PT" dirty="0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533400" y="1628775"/>
            <a:ext cx="8153400" cy="4895850"/>
          </a:xfrm>
        </p:spPr>
        <p:txBody>
          <a:bodyPr/>
          <a:lstStyle/>
          <a:p>
            <a:endParaRPr lang="pt-PT" dirty="0" smtClean="0"/>
          </a:p>
        </p:txBody>
      </p:sp>
      <p:grpSp>
        <p:nvGrpSpPr>
          <p:cNvPr id="4" name="Grupo 4"/>
          <p:cNvGrpSpPr/>
          <p:nvPr/>
        </p:nvGrpSpPr>
        <p:grpSpPr>
          <a:xfrm>
            <a:off x="648072" y="2115433"/>
            <a:ext cx="2786082" cy="3525734"/>
            <a:chOff x="571472" y="1500174"/>
            <a:chExt cx="2786082" cy="3525734"/>
          </a:xfrm>
        </p:grpSpPr>
        <p:sp useBgFill="1">
          <p:nvSpPr>
            <p:cNvPr id="5" name="CaixaDeTexto 5"/>
            <p:cNvSpPr txBox="1"/>
            <p:nvPr/>
          </p:nvSpPr>
          <p:spPr>
            <a:xfrm>
              <a:off x="571472" y="1500174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Meteosat-8/9 data</a:t>
              </a:r>
              <a:endParaRPr lang="en-GB" sz="1400" dirty="0"/>
            </a:p>
          </p:txBody>
        </p:sp>
        <p:sp>
          <p:nvSpPr>
            <p:cNvPr id="6" name="CaixaDeTexto 6"/>
            <p:cNvSpPr txBox="1"/>
            <p:nvPr/>
          </p:nvSpPr>
          <p:spPr>
            <a:xfrm>
              <a:off x="571472" y="2006734"/>
              <a:ext cx="2786082" cy="64633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1- </a:t>
              </a:r>
              <a:r>
                <a:rPr lang="en-GB" sz="1100" dirty="0" smtClean="0"/>
                <a:t>Pre-processing</a:t>
              </a:r>
            </a:p>
            <a:p>
              <a:r>
                <a:rPr lang="en-GB" sz="1100" dirty="0" smtClean="0"/>
                <a:t>Land-water mask</a:t>
              </a:r>
            </a:p>
            <a:p>
              <a:r>
                <a:rPr lang="en-GB" sz="1100" dirty="0" smtClean="0"/>
                <a:t>Desert, urban zones and volcanoes mask</a:t>
              </a:r>
              <a:endParaRPr lang="en-GB" sz="1100" dirty="0"/>
            </a:p>
          </p:txBody>
        </p:sp>
        <p:sp>
          <p:nvSpPr>
            <p:cNvPr id="7" name="CaixaDeTexto 7"/>
            <p:cNvSpPr txBox="1"/>
            <p:nvPr/>
          </p:nvSpPr>
          <p:spPr>
            <a:xfrm>
              <a:off x="571472" y="2906909"/>
              <a:ext cx="2786082" cy="30777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2- </a:t>
              </a:r>
              <a:r>
                <a:rPr lang="en-GB" sz="1100" dirty="0" smtClean="0"/>
                <a:t>Selection of potential fire pixels</a:t>
              </a:r>
              <a:endParaRPr lang="en-GB" sz="1100" dirty="0"/>
            </a:p>
          </p:txBody>
        </p:sp>
        <p:sp>
          <p:nvSpPr>
            <p:cNvPr id="8" name="CaixaDeTexto 8"/>
            <p:cNvSpPr txBox="1"/>
            <p:nvPr/>
          </p:nvSpPr>
          <p:spPr>
            <a:xfrm>
              <a:off x="571472" y="3403587"/>
              <a:ext cx="2786082" cy="81560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3-</a:t>
              </a:r>
              <a:r>
                <a:rPr lang="en-GB" sz="1100" dirty="0" smtClean="0"/>
                <a:t> Detection of contaminated pixels</a:t>
              </a:r>
            </a:p>
            <a:p>
              <a:r>
                <a:rPr lang="en-GB" sz="1100" dirty="0" smtClean="0"/>
                <a:t>Clouds</a:t>
              </a:r>
            </a:p>
            <a:p>
              <a:r>
                <a:rPr lang="en-GB" sz="1100" dirty="0" smtClean="0"/>
                <a:t>Highly reflective surfaces</a:t>
              </a:r>
            </a:p>
            <a:p>
              <a:r>
                <a:rPr lang="en-GB" sz="1100" dirty="0" smtClean="0"/>
                <a:t>Sun glint</a:t>
              </a:r>
              <a:endParaRPr lang="en-GB" sz="1100" dirty="0"/>
            </a:p>
          </p:txBody>
        </p:sp>
        <p:sp>
          <p:nvSpPr>
            <p:cNvPr id="9" name="CaixaDeTexto 9"/>
            <p:cNvSpPr txBox="1"/>
            <p:nvPr/>
          </p:nvSpPr>
          <p:spPr>
            <a:xfrm>
              <a:off x="571472" y="4548854"/>
              <a:ext cx="2786082" cy="47705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4</a:t>
              </a:r>
              <a:r>
                <a:rPr lang="en-GB" sz="1100" dirty="0" smtClean="0"/>
                <a:t>- Confirmation of active fire pixels</a:t>
              </a:r>
            </a:p>
            <a:p>
              <a:r>
                <a:rPr lang="en-GB" sz="1100" dirty="0" smtClean="0"/>
                <a:t>Contextual test</a:t>
              </a:r>
              <a:endParaRPr lang="en-GB" sz="1100" dirty="0"/>
            </a:p>
          </p:txBody>
        </p:sp>
        <p:cxnSp>
          <p:nvCxnSpPr>
            <p:cNvPr id="10" name="Conexão recta 10"/>
            <p:cNvCxnSpPr>
              <a:stCxn id="5" idx="2"/>
              <a:endCxn id="6" idx="0"/>
            </p:cNvCxnSpPr>
            <p:nvPr/>
          </p:nvCxnSpPr>
          <p:spPr>
            <a:xfrm>
              <a:off x="1964513" y="1807951"/>
              <a:ext cx="0" cy="198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1"/>
            <p:cNvCxnSpPr/>
            <p:nvPr/>
          </p:nvCxnSpPr>
          <p:spPr>
            <a:xfrm rot="5400000">
              <a:off x="1829403" y="2814012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2"/>
            <p:cNvCxnSpPr/>
            <p:nvPr/>
          </p:nvCxnSpPr>
          <p:spPr>
            <a:xfrm rot="5400000">
              <a:off x="1829403" y="3314078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3"/>
            <p:cNvCxnSpPr/>
            <p:nvPr/>
          </p:nvCxnSpPr>
          <p:spPr>
            <a:xfrm rot="5400000">
              <a:off x="1829403" y="4457086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4"/>
          <p:cNvGrpSpPr/>
          <p:nvPr/>
        </p:nvGrpSpPr>
        <p:grpSpPr>
          <a:xfrm>
            <a:off x="3519590" y="1683385"/>
            <a:ext cx="5292682" cy="2332102"/>
            <a:chOff x="3571868" y="1071546"/>
            <a:chExt cx="5500726" cy="2547570"/>
          </a:xfrm>
        </p:grpSpPr>
        <p:grpSp>
          <p:nvGrpSpPr>
            <p:cNvPr id="15" name="Grupo 35"/>
            <p:cNvGrpSpPr/>
            <p:nvPr/>
          </p:nvGrpSpPr>
          <p:grpSpPr>
            <a:xfrm>
              <a:off x="3571868" y="1071546"/>
              <a:ext cx="5391619" cy="2533437"/>
              <a:chOff x="3571868" y="1071546"/>
              <a:chExt cx="5391619" cy="2533437"/>
            </a:xfrm>
          </p:grpSpPr>
          <p:pic>
            <p:nvPicPr>
              <p:cNvPr id="17" name="Picture 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966699" y="2143116"/>
                <a:ext cx="2996788" cy="1461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8" name="Imagem 18" descr="Landcover_Africa_2.tif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571868" y="1071546"/>
                <a:ext cx="2393720" cy="2517152"/>
              </a:xfrm>
              <a:prstGeom prst="rect">
                <a:avLst/>
              </a:prstGeom>
            </p:spPr>
          </p:pic>
          <p:sp>
            <p:nvSpPr>
              <p:cNvPr id="19" name="CaixaDeTexto 19"/>
              <p:cNvSpPr txBox="1"/>
              <p:nvPr/>
            </p:nvSpPr>
            <p:spPr>
              <a:xfrm>
                <a:off x="6429388" y="1345156"/>
                <a:ext cx="221457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Landcover: GLC2000</a:t>
                </a:r>
                <a:endParaRPr lang="en-GB" dirty="0"/>
              </a:p>
            </p:txBody>
          </p:sp>
        </p:grp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99065" y="2143116"/>
              <a:ext cx="173529" cy="147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Grupo 20"/>
          <p:cNvGrpSpPr/>
          <p:nvPr/>
        </p:nvGrpSpPr>
        <p:grpSpPr>
          <a:xfrm>
            <a:off x="3519590" y="4059649"/>
            <a:ext cx="5508104" cy="2259465"/>
            <a:chOff x="3571868" y="3669913"/>
            <a:chExt cx="5572132" cy="2545633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902909" y="3669913"/>
              <a:ext cx="2840957" cy="1384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Imagem 22" descr="Mascrara_Africa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71868" y="3669913"/>
              <a:ext cx="2331041" cy="2545633"/>
            </a:xfrm>
            <a:prstGeom prst="rect">
              <a:avLst/>
            </a:prstGeom>
          </p:spPr>
        </p:pic>
        <p:sp>
          <p:nvSpPr>
            <p:cNvPr id="23" name="Rectângulo 23"/>
            <p:cNvSpPr/>
            <p:nvPr/>
          </p:nvSpPr>
          <p:spPr>
            <a:xfrm>
              <a:off x="5929322" y="5130218"/>
              <a:ext cx="3214678" cy="1074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latin typeface="+mj-lt"/>
                </a:rPr>
                <a:t>Urban </a:t>
              </a:r>
              <a:r>
                <a:rPr lang="en-GB" sz="1400" dirty="0" smtClean="0">
                  <a:latin typeface="+mj-lt"/>
                </a:rPr>
                <a:t>:	Class </a:t>
              </a:r>
              <a:r>
                <a:rPr lang="en-GB" sz="1400" dirty="0" smtClean="0">
                  <a:latin typeface="+mj-lt"/>
                </a:rPr>
                <a:t>22 (black)</a:t>
              </a:r>
            </a:p>
            <a:p>
              <a:r>
                <a:rPr lang="en-GB" sz="1400" dirty="0" smtClean="0">
                  <a:latin typeface="+mj-lt"/>
                </a:rPr>
                <a:t>Desert: </a:t>
              </a:r>
              <a:r>
                <a:rPr lang="en-GB" sz="1400" dirty="0" smtClean="0">
                  <a:latin typeface="+mj-lt"/>
                </a:rPr>
                <a:t>	Class </a:t>
              </a:r>
              <a:r>
                <a:rPr lang="en-GB" sz="1400" dirty="0" smtClean="0">
                  <a:latin typeface="+mj-lt"/>
                </a:rPr>
                <a:t>19 (grey)</a:t>
              </a:r>
            </a:p>
            <a:p>
              <a:r>
                <a:rPr lang="en-GB" sz="1400" dirty="0" smtClean="0">
                  <a:latin typeface="+mj-lt"/>
                </a:rPr>
                <a:t>Water</a:t>
              </a:r>
              <a:r>
                <a:rPr lang="en-GB" sz="1400" dirty="0" smtClean="0">
                  <a:latin typeface="+mj-lt"/>
                </a:rPr>
                <a:t>: </a:t>
              </a:r>
              <a:r>
                <a:rPr lang="en-GB" sz="1400" dirty="0" smtClean="0">
                  <a:latin typeface="+mj-lt"/>
                </a:rPr>
                <a:t>	Class </a:t>
              </a:r>
              <a:r>
                <a:rPr lang="en-GB" sz="1400" dirty="0" smtClean="0">
                  <a:latin typeface="+mj-lt"/>
                </a:rPr>
                <a:t>20 (white)</a:t>
              </a:r>
            </a:p>
            <a:p>
              <a:r>
                <a:rPr lang="en-GB" sz="1400" dirty="0" smtClean="0">
                  <a:latin typeface="+mj-lt"/>
                </a:rPr>
                <a:t>Volcanoes: </a:t>
              </a:r>
              <a:r>
                <a:rPr lang="en-GB" sz="1400" dirty="0" smtClean="0">
                  <a:latin typeface="+mj-lt"/>
                </a:rPr>
                <a:t>	Glob. </a:t>
              </a:r>
              <a:r>
                <a:rPr lang="en-GB" sz="1400" dirty="0" err="1" smtClean="0">
                  <a:latin typeface="+mj-lt"/>
                </a:rPr>
                <a:t>Volc</a:t>
              </a:r>
              <a:r>
                <a:rPr lang="en-GB" sz="1400" dirty="0" smtClean="0">
                  <a:latin typeface="+mj-lt"/>
                </a:rPr>
                <a:t>. </a:t>
              </a:r>
              <a:r>
                <a:rPr lang="en-GB" sz="1400" dirty="0" err="1" smtClean="0">
                  <a:latin typeface="+mj-lt"/>
                </a:rPr>
                <a:t>Progr</a:t>
              </a:r>
              <a:r>
                <a:rPr lang="en-GB" sz="1400" dirty="0" smtClean="0">
                  <a:latin typeface="+mj-lt"/>
                </a:rPr>
                <a:t>. </a:t>
              </a:r>
              <a:r>
                <a:rPr lang="en-GB" sz="1400" dirty="0" smtClean="0">
                  <a:latin typeface="+mj-lt"/>
                </a:rPr>
                <a:t>(red</a:t>
              </a:r>
              <a:r>
                <a:rPr lang="en-GB" sz="1400" dirty="0" smtClean="0">
                  <a:latin typeface="+mj-lt"/>
                </a:rPr>
                <a:t>)</a:t>
              </a:r>
              <a:endParaRPr lang="en-GB" sz="1400" dirty="0"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dirty="0" err="1" smtClean="0"/>
              <a:t>FiDAlgo</a:t>
            </a:r>
            <a:endParaRPr lang="pt-PT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grpSp>
        <p:nvGrpSpPr>
          <p:cNvPr id="5" name="Grupo 15"/>
          <p:cNvGrpSpPr/>
          <p:nvPr/>
        </p:nvGrpSpPr>
        <p:grpSpPr>
          <a:xfrm>
            <a:off x="3679214" y="1988840"/>
            <a:ext cx="5069250" cy="2332152"/>
            <a:chOff x="3428992" y="3764165"/>
            <a:chExt cx="5643604" cy="2833537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8992" y="4057994"/>
              <a:ext cx="2166938" cy="215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upo 45"/>
            <p:cNvGrpSpPr/>
            <p:nvPr/>
          </p:nvGrpSpPr>
          <p:grpSpPr>
            <a:xfrm>
              <a:off x="3929058" y="3764165"/>
              <a:ext cx="5143538" cy="2833537"/>
              <a:chOff x="3929058" y="3764165"/>
              <a:chExt cx="5143538" cy="2833537"/>
            </a:xfrm>
          </p:grpSpPr>
          <p:sp>
            <p:nvSpPr>
              <p:cNvPr id="8" name="CaixaDeTexto 18"/>
              <p:cNvSpPr txBox="1"/>
              <p:nvPr/>
            </p:nvSpPr>
            <p:spPr>
              <a:xfrm>
                <a:off x="3929058" y="3764165"/>
                <a:ext cx="1000132" cy="33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1400" dirty="0" smtClean="0"/>
                  <a:t>Tb(3.9)</a:t>
                </a:r>
              </a:p>
            </p:txBody>
          </p:sp>
          <p:sp>
            <p:nvSpPr>
              <p:cNvPr id="9" name="CaixaDeTexto 19"/>
              <p:cNvSpPr txBox="1"/>
              <p:nvPr/>
            </p:nvSpPr>
            <p:spPr>
              <a:xfrm>
                <a:off x="7143770" y="3788010"/>
                <a:ext cx="1928826" cy="33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1400" dirty="0" smtClean="0"/>
                  <a:t>Tb(3.9)-Tb(10.8)</a:t>
                </a:r>
                <a:endParaRPr lang="pt-PT" sz="1400" dirty="0"/>
              </a:p>
            </p:txBody>
          </p:sp>
          <p:sp>
            <p:nvSpPr>
              <p:cNvPr id="10" name="CaixaDeTexto 20"/>
              <p:cNvSpPr txBox="1"/>
              <p:nvPr/>
            </p:nvSpPr>
            <p:spPr>
              <a:xfrm>
                <a:off x="4857752" y="6264495"/>
                <a:ext cx="3071834" cy="333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sz="1400" dirty="0" smtClean="0"/>
                  <a:t>02/08/2008 – 20:00</a:t>
                </a:r>
                <a:endParaRPr lang="pt-PT" sz="1400" dirty="0"/>
              </a:p>
            </p:txBody>
          </p:sp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24398" y="4071942"/>
                <a:ext cx="2148196" cy="2143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89264" y="4705498"/>
                <a:ext cx="1340190" cy="10809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13" name="CaixaDeTexto 23"/>
          <p:cNvSpPr txBox="1"/>
          <p:nvPr/>
        </p:nvSpPr>
        <p:spPr>
          <a:xfrm>
            <a:off x="3707904" y="4697849"/>
            <a:ext cx="4789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Selection of pixels </a:t>
            </a:r>
            <a:r>
              <a:rPr lang="en-GB" sz="1600" b="1" dirty="0" smtClean="0">
                <a:solidFill>
                  <a:srgbClr val="FF0000"/>
                </a:solidFill>
              </a:rPr>
              <a:t>likely to contain an active fire</a:t>
            </a:r>
            <a:r>
              <a:rPr lang="en-GB" sz="1600" dirty="0" smtClean="0"/>
              <a:t> may be achieved by applying appropriate </a:t>
            </a:r>
            <a:r>
              <a:rPr lang="en-GB" sz="1600" b="1" dirty="0" smtClean="0">
                <a:solidFill>
                  <a:srgbClr val="FF0000"/>
                </a:solidFill>
              </a:rPr>
              <a:t>thresholds</a:t>
            </a:r>
            <a:r>
              <a:rPr lang="en-GB" sz="1600" dirty="0" smtClean="0"/>
              <a:t> to </a:t>
            </a:r>
            <a:r>
              <a:rPr lang="en-GB" sz="1600" b="1" dirty="0" smtClean="0">
                <a:solidFill>
                  <a:srgbClr val="FF0000"/>
                </a:solidFill>
              </a:rPr>
              <a:t>MIR</a:t>
            </a:r>
            <a:r>
              <a:rPr lang="en-GB" sz="1600" dirty="0" smtClean="0"/>
              <a:t> and to </a:t>
            </a:r>
            <a:r>
              <a:rPr lang="en-GB" sz="1600" b="1" dirty="0" smtClean="0">
                <a:solidFill>
                  <a:srgbClr val="FF0000"/>
                </a:solidFill>
              </a:rPr>
              <a:t>differences between MIR and IR channels</a:t>
            </a:r>
            <a:r>
              <a:rPr lang="en-GB" sz="1600" dirty="0" smtClean="0"/>
              <a:t>, on a pixel-by-pixel basis;</a:t>
            </a:r>
          </a:p>
          <a:p>
            <a:pPr algn="just"/>
            <a:endParaRPr lang="en-GB" sz="1600" dirty="0" smtClean="0"/>
          </a:p>
        </p:txBody>
      </p:sp>
      <p:grpSp>
        <p:nvGrpSpPr>
          <p:cNvPr id="14" name="Grupo 5"/>
          <p:cNvGrpSpPr/>
          <p:nvPr/>
        </p:nvGrpSpPr>
        <p:grpSpPr>
          <a:xfrm>
            <a:off x="646898" y="2135758"/>
            <a:ext cx="2786082" cy="3525734"/>
            <a:chOff x="571472" y="1500174"/>
            <a:chExt cx="2786082" cy="3525734"/>
          </a:xfrm>
        </p:grpSpPr>
        <p:sp useBgFill="1">
          <p:nvSpPr>
            <p:cNvPr id="15" name="CaixaDeTexto 6"/>
            <p:cNvSpPr txBox="1"/>
            <p:nvPr/>
          </p:nvSpPr>
          <p:spPr>
            <a:xfrm>
              <a:off x="571472" y="1500174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Meteosat-8/9 data</a:t>
              </a:r>
              <a:endParaRPr lang="en-GB" sz="1400" dirty="0"/>
            </a:p>
          </p:txBody>
        </p:sp>
        <p:sp useBgFill="1">
          <p:nvSpPr>
            <p:cNvPr id="16" name="CaixaDeTexto 7"/>
            <p:cNvSpPr txBox="1"/>
            <p:nvPr/>
          </p:nvSpPr>
          <p:spPr>
            <a:xfrm>
              <a:off x="571472" y="2006734"/>
              <a:ext cx="2786082" cy="64633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1- </a:t>
              </a:r>
              <a:r>
                <a:rPr lang="en-GB" sz="1100" dirty="0" smtClean="0"/>
                <a:t>Pre-processing</a:t>
              </a:r>
            </a:p>
            <a:p>
              <a:r>
                <a:rPr lang="en-GB" sz="1100" dirty="0" smtClean="0"/>
                <a:t>Land-water mask</a:t>
              </a:r>
            </a:p>
            <a:p>
              <a:r>
                <a:rPr lang="en-GB" sz="1100" dirty="0" smtClean="0"/>
                <a:t>Desert, urban zones and volcanoes mask</a:t>
              </a:r>
              <a:endParaRPr lang="en-GB" sz="1100" dirty="0"/>
            </a:p>
          </p:txBody>
        </p:sp>
        <p:sp>
          <p:nvSpPr>
            <p:cNvPr id="17" name="CaixaDeTexto 8"/>
            <p:cNvSpPr txBox="1"/>
            <p:nvPr/>
          </p:nvSpPr>
          <p:spPr>
            <a:xfrm>
              <a:off x="571472" y="2906909"/>
              <a:ext cx="2786082" cy="3077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2-</a:t>
              </a:r>
              <a:r>
                <a:rPr lang="en-GB" sz="1100" dirty="0" smtClean="0"/>
                <a:t> Selection of potential fire pixels</a:t>
              </a:r>
              <a:endParaRPr lang="en-GB" sz="1100" dirty="0"/>
            </a:p>
          </p:txBody>
        </p:sp>
        <p:sp>
          <p:nvSpPr>
            <p:cNvPr id="18" name="CaixaDeTexto 9"/>
            <p:cNvSpPr txBox="1"/>
            <p:nvPr/>
          </p:nvSpPr>
          <p:spPr>
            <a:xfrm>
              <a:off x="571472" y="3403587"/>
              <a:ext cx="2786082" cy="81560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3- </a:t>
              </a:r>
              <a:r>
                <a:rPr lang="en-GB" sz="1100" dirty="0" smtClean="0"/>
                <a:t>Detection of contaminated pixels</a:t>
              </a:r>
            </a:p>
            <a:p>
              <a:r>
                <a:rPr lang="en-GB" sz="1100" dirty="0" smtClean="0"/>
                <a:t>Clouds</a:t>
              </a:r>
            </a:p>
            <a:p>
              <a:r>
                <a:rPr lang="en-GB" sz="1100" dirty="0" smtClean="0"/>
                <a:t>Highly reflective surfaces</a:t>
              </a:r>
            </a:p>
            <a:p>
              <a:r>
                <a:rPr lang="en-GB" sz="1100" dirty="0" smtClean="0"/>
                <a:t>Sun glint</a:t>
              </a:r>
              <a:endParaRPr lang="en-GB" sz="1100" dirty="0"/>
            </a:p>
          </p:txBody>
        </p:sp>
        <p:sp>
          <p:nvSpPr>
            <p:cNvPr id="19" name="CaixaDeTexto 10"/>
            <p:cNvSpPr txBox="1"/>
            <p:nvPr/>
          </p:nvSpPr>
          <p:spPr>
            <a:xfrm>
              <a:off x="571472" y="4548854"/>
              <a:ext cx="2786082" cy="47705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4- </a:t>
              </a:r>
              <a:r>
                <a:rPr lang="en-GB" sz="1100" dirty="0" smtClean="0"/>
                <a:t>Confirmation of active fire pixels</a:t>
              </a:r>
            </a:p>
            <a:p>
              <a:r>
                <a:rPr lang="en-GB" sz="1100" dirty="0" smtClean="0"/>
                <a:t>Contextual test</a:t>
              </a:r>
              <a:endParaRPr lang="en-GB" sz="1100" dirty="0"/>
            </a:p>
          </p:txBody>
        </p:sp>
        <p:cxnSp>
          <p:nvCxnSpPr>
            <p:cNvPr id="20" name="Conexão recta 11"/>
            <p:cNvCxnSpPr>
              <a:stCxn id="15" idx="2"/>
              <a:endCxn id="16" idx="0"/>
            </p:cNvCxnSpPr>
            <p:nvPr/>
          </p:nvCxnSpPr>
          <p:spPr>
            <a:xfrm>
              <a:off x="1964513" y="1807951"/>
              <a:ext cx="0" cy="198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xão recta 12"/>
            <p:cNvCxnSpPr/>
            <p:nvPr/>
          </p:nvCxnSpPr>
          <p:spPr>
            <a:xfrm rot="5400000">
              <a:off x="1829403" y="2814012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xão recta 13"/>
            <p:cNvCxnSpPr/>
            <p:nvPr/>
          </p:nvCxnSpPr>
          <p:spPr>
            <a:xfrm rot="5400000">
              <a:off x="1829403" y="3314078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xão recta 14"/>
            <p:cNvCxnSpPr/>
            <p:nvPr/>
          </p:nvCxnSpPr>
          <p:spPr>
            <a:xfrm rot="5400000">
              <a:off x="1829403" y="4457086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dirty="0" err="1" smtClean="0"/>
              <a:t>FiDAlgo</a:t>
            </a:r>
            <a:endParaRPr lang="pt-PT" dirty="0" smtClean="0"/>
          </a:p>
        </p:txBody>
      </p:sp>
      <p:sp>
        <p:nvSpPr>
          <p:cNvPr id="24" name="Content Placeholder 6"/>
          <p:cNvSpPr>
            <a:spLocks noGrp="1"/>
          </p:cNvSpPr>
          <p:nvPr>
            <p:ph idx="1"/>
          </p:nvPr>
        </p:nvSpPr>
        <p:spPr>
          <a:xfrm>
            <a:off x="400090" y="1317127"/>
            <a:ext cx="8276368" cy="4848181"/>
          </a:xfrm>
        </p:spPr>
        <p:txBody>
          <a:bodyPr/>
          <a:lstStyle/>
          <a:p>
            <a:endParaRPr lang="pt-PT" dirty="0"/>
          </a:p>
        </p:txBody>
      </p:sp>
      <p:grpSp>
        <p:nvGrpSpPr>
          <p:cNvPr id="25" name="Grupo 5"/>
          <p:cNvGrpSpPr/>
          <p:nvPr/>
        </p:nvGrpSpPr>
        <p:grpSpPr>
          <a:xfrm>
            <a:off x="467544" y="1938318"/>
            <a:ext cx="2786082" cy="3525734"/>
            <a:chOff x="571472" y="1500174"/>
            <a:chExt cx="2786082" cy="3525734"/>
          </a:xfrm>
        </p:grpSpPr>
        <p:sp useBgFill="1">
          <p:nvSpPr>
            <p:cNvPr id="26" name="CaixaDeTexto 6"/>
            <p:cNvSpPr txBox="1"/>
            <p:nvPr/>
          </p:nvSpPr>
          <p:spPr>
            <a:xfrm>
              <a:off x="571472" y="1500174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Meteosat-8/9 data</a:t>
              </a:r>
              <a:endParaRPr lang="en-GB" sz="1400" dirty="0"/>
            </a:p>
          </p:txBody>
        </p:sp>
        <p:sp useBgFill="1">
          <p:nvSpPr>
            <p:cNvPr id="27" name="CaixaDeTexto 7"/>
            <p:cNvSpPr txBox="1"/>
            <p:nvPr/>
          </p:nvSpPr>
          <p:spPr>
            <a:xfrm>
              <a:off x="571472" y="2006734"/>
              <a:ext cx="2786082" cy="64633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1- </a:t>
              </a:r>
              <a:r>
                <a:rPr lang="en-GB" sz="1100" dirty="0" smtClean="0"/>
                <a:t>Pre-processing</a:t>
              </a:r>
            </a:p>
            <a:p>
              <a:r>
                <a:rPr lang="en-GB" sz="1100" dirty="0" smtClean="0"/>
                <a:t>Land-water mask</a:t>
              </a:r>
            </a:p>
            <a:p>
              <a:r>
                <a:rPr lang="en-GB" sz="1100" dirty="0" smtClean="0"/>
                <a:t>Desert, urban zones and volcanoes mask</a:t>
              </a:r>
              <a:endParaRPr lang="en-GB" sz="1100" dirty="0"/>
            </a:p>
          </p:txBody>
        </p:sp>
        <p:sp useBgFill="1">
          <p:nvSpPr>
            <p:cNvPr id="28" name="CaixaDeTexto 8"/>
            <p:cNvSpPr txBox="1"/>
            <p:nvPr/>
          </p:nvSpPr>
          <p:spPr>
            <a:xfrm>
              <a:off x="571472" y="2906909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2-</a:t>
              </a:r>
              <a:r>
                <a:rPr lang="en-GB" sz="1100" dirty="0" smtClean="0"/>
                <a:t> Selection of potential fire pixels</a:t>
              </a:r>
              <a:endParaRPr lang="en-GB" sz="1100" dirty="0"/>
            </a:p>
          </p:txBody>
        </p:sp>
        <p:sp>
          <p:nvSpPr>
            <p:cNvPr id="29" name="CaixaDeTexto 9"/>
            <p:cNvSpPr txBox="1"/>
            <p:nvPr/>
          </p:nvSpPr>
          <p:spPr>
            <a:xfrm>
              <a:off x="571472" y="3403587"/>
              <a:ext cx="2786082" cy="8617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3- </a:t>
              </a:r>
              <a:r>
                <a:rPr lang="en-GB" sz="1100" dirty="0" smtClean="0"/>
                <a:t>Detection of contaminated pixels</a:t>
              </a:r>
            </a:p>
            <a:p>
              <a:r>
                <a:rPr lang="en-GB" sz="1100" dirty="0" smtClean="0"/>
                <a:t>Clouds</a:t>
              </a:r>
            </a:p>
            <a:p>
              <a:r>
                <a:rPr lang="en-GB" sz="1100" b="1" dirty="0" smtClean="0"/>
                <a:t>Highly reflective surfaces</a:t>
              </a:r>
            </a:p>
            <a:p>
              <a:r>
                <a:rPr lang="en-GB" sz="1100" dirty="0" smtClean="0"/>
                <a:t>Su</a:t>
              </a:r>
              <a:r>
                <a:rPr lang="en-GB" sz="1400" dirty="0" smtClean="0"/>
                <a:t>n glint</a:t>
              </a:r>
              <a:endParaRPr lang="en-GB" sz="1400" dirty="0"/>
            </a:p>
          </p:txBody>
        </p:sp>
        <p:sp>
          <p:nvSpPr>
            <p:cNvPr id="30" name="CaixaDeTexto 10"/>
            <p:cNvSpPr txBox="1"/>
            <p:nvPr/>
          </p:nvSpPr>
          <p:spPr>
            <a:xfrm>
              <a:off x="571472" y="4548854"/>
              <a:ext cx="2786082" cy="47705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4- </a:t>
              </a:r>
              <a:r>
                <a:rPr lang="en-GB" sz="1100" dirty="0" smtClean="0"/>
                <a:t>Confirmation of active fire pixels</a:t>
              </a:r>
            </a:p>
            <a:p>
              <a:r>
                <a:rPr lang="en-GB" sz="1100" dirty="0" smtClean="0"/>
                <a:t>Contextual test</a:t>
              </a:r>
              <a:endParaRPr lang="en-GB" sz="1100" dirty="0"/>
            </a:p>
          </p:txBody>
        </p:sp>
        <p:cxnSp>
          <p:nvCxnSpPr>
            <p:cNvPr id="31" name="Conexão recta 11"/>
            <p:cNvCxnSpPr>
              <a:stCxn id="26" idx="2"/>
              <a:endCxn id="27" idx="0"/>
            </p:cNvCxnSpPr>
            <p:nvPr/>
          </p:nvCxnSpPr>
          <p:spPr>
            <a:xfrm>
              <a:off x="1964513" y="1807951"/>
              <a:ext cx="0" cy="198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xão recta 12"/>
            <p:cNvCxnSpPr/>
            <p:nvPr/>
          </p:nvCxnSpPr>
          <p:spPr>
            <a:xfrm rot="5400000">
              <a:off x="1829403" y="2814012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xão recta 13"/>
            <p:cNvCxnSpPr/>
            <p:nvPr/>
          </p:nvCxnSpPr>
          <p:spPr>
            <a:xfrm rot="5400000">
              <a:off x="1829403" y="3314078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xão recta 14"/>
            <p:cNvCxnSpPr/>
            <p:nvPr/>
          </p:nvCxnSpPr>
          <p:spPr>
            <a:xfrm rot="5400000">
              <a:off x="1829403" y="4457086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upo 32"/>
          <p:cNvGrpSpPr/>
          <p:nvPr/>
        </p:nvGrpSpPr>
        <p:grpSpPr>
          <a:xfrm>
            <a:off x="3819242" y="2442374"/>
            <a:ext cx="4929222" cy="3578914"/>
            <a:chOff x="3747234" y="2348880"/>
            <a:chExt cx="4929222" cy="3578914"/>
          </a:xfrm>
        </p:grpSpPr>
        <p:grpSp>
          <p:nvGrpSpPr>
            <p:cNvPr id="36" name="Grupo 31"/>
            <p:cNvGrpSpPr/>
            <p:nvPr/>
          </p:nvGrpSpPr>
          <p:grpSpPr>
            <a:xfrm>
              <a:off x="3747234" y="2348880"/>
              <a:ext cx="4929222" cy="3308410"/>
              <a:chOff x="3747234" y="2883417"/>
              <a:chExt cx="4929222" cy="3308410"/>
            </a:xfrm>
          </p:grpSpPr>
          <p:sp>
            <p:nvSpPr>
              <p:cNvPr id="39" name="CaixaDeTexto 16"/>
              <p:cNvSpPr txBox="1"/>
              <p:nvPr/>
            </p:nvSpPr>
            <p:spPr>
              <a:xfrm>
                <a:off x="3747234" y="4097863"/>
                <a:ext cx="7229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 smtClean="0">
                    <a:latin typeface="+mj-lt"/>
                  </a:rPr>
                  <a:t>R(0.6)</a:t>
                </a:r>
                <a:endParaRPr lang="pt-PT" sz="1600" dirty="0">
                  <a:latin typeface="+mj-lt"/>
                </a:endParaRPr>
              </a:p>
            </p:txBody>
          </p:sp>
          <p:sp>
            <p:nvSpPr>
              <p:cNvPr id="40" name="CaixaDeTexto 17"/>
              <p:cNvSpPr txBox="1"/>
              <p:nvPr/>
            </p:nvSpPr>
            <p:spPr>
              <a:xfrm>
                <a:off x="7953503" y="4045061"/>
                <a:ext cx="72295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1600" dirty="0" smtClean="0">
                    <a:latin typeface="+mj-lt"/>
                  </a:rPr>
                  <a:t>R(0.6)</a:t>
                </a:r>
                <a:endParaRPr lang="pt-PT" sz="1600" dirty="0">
                  <a:latin typeface="+mj-lt"/>
                </a:endParaRPr>
              </a:p>
            </p:txBody>
          </p:sp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33078" y="2883417"/>
                <a:ext cx="2957504" cy="1380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2" name="Grupo 46"/>
              <p:cNvGrpSpPr/>
              <p:nvPr/>
            </p:nvGrpSpPr>
            <p:grpSpPr>
              <a:xfrm>
                <a:off x="4469456" y="3880662"/>
                <a:ext cx="329345" cy="499315"/>
                <a:chOff x="4285454" y="3643314"/>
                <a:chExt cx="357984" cy="572298"/>
              </a:xfrm>
            </p:grpSpPr>
            <p:cxnSp>
              <p:nvCxnSpPr>
                <p:cNvPr id="48" name="Conexão recta unidireccional 28"/>
                <p:cNvCxnSpPr/>
                <p:nvPr/>
              </p:nvCxnSpPr>
              <p:spPr>
                <a:xfrm rot="5400000">
                  <a:off x="3999702" y="3929066"/>
                  <a:ext cx="572298" cy="794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xão recta 29"/>
                <p:cNvCxnSpPr/>
                <p:nvPr/>
              </p:nvCxnSpPr>
              <p:spPr>
                <a:xfrm rot="10800000">
                  <a:off x="4286248" y="3643314"/>
                  <a:ext cx="357190" cy="158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o 51"/>
              <p:cNvGrpSpPr/>
              <p:nvPr/>
            </p:nvGrpSpPr>
            <p:grpSpPr>
              <a:xfrm>
                <a:off x="6639044" y="3942989"/>
                <a:ext cx="1249467" cy="436987"/>
                <a:chOff x="6643702" y="3714752"/>
                <a:chExt cx="1358116" cy="500860"/>
              </a:xfrm>
            </p:grpSpPr>
            <p:cxnSp>
              <p:nvCxnSpPr>
                <p:cNvPr id="46" name="Conexão recta 26"/>
                <p:cNvCxnSpPr/>
                <p:nvPr/>
              </p:nvCxnSpPr>
              <p:spPr>
                <a:xfrm>
                  <a:off x="6643702" y="3714752"/>
                  <a:ext cx="1357322" cy="1588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xão recta unidireccional 27"/>
                <p:cNvCxnSpPr/>
                <p:nvPr/>
              </p:nvCxnSpPr>
              <p:spPr>
                <a:xfrm rot="5400000">
                  <a:off x="7750991" y="3964785"/>
                  <a:ext cx="500066" cy="1588"/>
                </a:xfrm>
                <a:prstGeom prst="straightConnector1">
                  <a:avLst/>
                </a:prstGeom>
                <a:ln w="3175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86154" y="4403180"/>
                <a:ext cx="1998492" cy="17836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5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618982" y="4379284"/>
                <a:ext cx="1991751" cy="18125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37" name="CaixaDeTexto 24"/>
            <p:cNvSpPr txBox="1"/>
            <p:nvPr/>
          </p:nvSpPr>
          <p:spPr>
            <a:xfrm>
              <a:off x="3747234" y="5589240"/>
              <a:ext cx="2168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600" dirty="0" smtClean="0">
                  <a:latin typeface="+mj-lt"/>
                </a:rPr>
                <a:t>01/07/2008 – 10:00</a:t>
              </a:r>
              <a:endParaRPr lang="pt-PT" sz="1600" dirty="0">
                <a:latin typeface="+mj-lt"/>
              </a:endParaRPr>
            </a:p>
          </p:txBody>
        </p:sp>
        <p:sp>
          <p:nvSpPr>
            <p:cNvPr id="38" name="CaixaDeTexto 25"/>
            <p:cNvSpPr txBox="1"/>
            <p:nvPr/>
          </p:nvSpPr>
          <p:spPr>
            <a:xfrm>
              <a:off x="6507598" y="5589240"/>
              <a:ext cx="2168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600" dirty="0" smtClean="0">
                  <a:latin typeface="+mj-lt"/>
                </a:rPr>
                <a:t>03/07/2008 – 12:00</a:t>
              </a:r>
              <a:endParaRPr lang="pt-PT" sz="1600" dirty="0">
                <a:latin typeface="+mj-lt"/>
              </a:endParaRPr>
            </a:p>
          </p:txBody>
        </p:sp>
      </p:grpSp>
      <p:sp>
        <p:nvSpPr>
          <p:cNvPr id="50" name="CaixaDeTexto 30"/>
          <p:cNvSpPr txBox="1"/>
          <p:nvPr/>
        </p:nvSpPr>
        <p:spPr>
          <a:xfrm>
            <a:off x="3491880" y="1794302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+mj-lt"/>
              </a:rPr>
              <a:t>Cloud detection is based on </a:t>
            </a:r>
            <a:r>
              <a:rPr lang="en-US" sz="1600" dirty="0" smtClean="0">
                <a:latin typeface="+mj-lt"/>
              </a:rPr>
              <a:t>the methodology </a:t>
            </a:r>
            <a:r>
              <a:rPr lang="en-US" sz="1600" dirty="0" smtClean="0">
                <a:latin typeface="+mj-lt"/>
              </a:rPr>
              <a:t>developed by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Saunders and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</a:rPr>
              <a:t>Kriebel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 (1988)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dirty="0" err="1" smtClean="0"/>
              <a:t>FiDAlgo</a:t>
            </a:r>
            <a:endParaRPr lang="pt-PT" dirty="0" smtClean="0"/>
          </a:p>
        </p:txBody>
      </p:sp>
      <p:sp>
        <p:nvSpPr>
          <p:cNvPr id="28675" name="Content Placeholder 3"/>
          <p:cNvSpPr>
            <a:spLocks noGrp="1"/>
          </p:cNvSpPr>
          <p:nvPr>
            <p:ph idx="1"/>
          </p:nvPr>
        </p:nvSpPr>
        <p:spPr>
          <a:xfrm>
            <a:off x="595064" y="1701502"/>
            <a:ext cx="8153400" cy="4895850"/>
          </a:xfrm>
        </p:spPr>
        <p:txBody>
          <a:bodyPr/>
          <a:lstStyle/>
          <a:p>
            <a:endParaRPr lang="pt-PT" dirty="0" smtClean="0"/>
          </a:p>
        </p:txBody>
      </p:sp>
      <p:grpSp>
        <p:nvGrpSpPr>
          <p:cNvPr id="30" name="Grupo 13"/>
          <p:cNvGrpSpPr/>
          <p:nvPr/>
        </p:nvGrpSpPr>
        <p:grpSpPr>
          <a:xfrm>
            <a:off x="3275856" y="3809560"/>
            <a:ext cx="5328592" cy="2211728"/>
            <a:chOff x="3357554" y="4313643"/>
            <a:chExt cx="5786479" cy="2130645"/>
          </a:xfrm>
        </p:grpSpPr>
        <p:sp>
          <p:nvSpPr>
            <p:cNvPr id="31" name="CaixaDeTexto 14"/>
            <p:cNvSpPr txBox="1"/>
            <p:nvPr/>
          </p:nvSpPr>
          <p:spPr>
            <a:xfrm>
              <a:off x="3357554" y="4313643"/>
              <a:ext cx="1094738" cy="29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REF(0.8)</a:t>
              </a:r>
              <a:endParaRPr lang="pt-PT" sz="1400" dirty="0"/>
            </a:p>
          </p:txBody>
        </p:sp>
        <p:sp>
          <p:nvSpPr>
            <p:cNvPr id="32" name="CaixaDeTexto 15"/>
            <p:cNvSpPr txBox="1"/>
            <p:nvPr/>
          </p:nvSpPr>
          <p:spPr>
            <a:xfrm>
              <a:off x="8127488" y="4313643"/>
              <a:ext cx="1016545" cy="29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400" dirty="0" smtClean="0"/>
                <a:t>REF(0.8)</a:t>
              </a:r>
              <a:endParaRPr lang="pt-PT" sz="1400" dirty="0"/>
            </a:p>
          </p:txBody>
        </p:sp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28992" y="4549983"/>
              <a:ext cx="2421545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30673" y="4549983"/>
              <a:ext cx="3141921" cy="157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5" name="CaixaDeTexto 18"/>
            <p:cNvSpPr txBox="1"/>
            <p:nvPr/>
          </p:nvSpPr>
          <p:spPr>
            <a:xfrm>
              <a:off x="3428992" y="6121619"/>
              <a:ext cx="2357454" cy="322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dirty="0" smtClean="0"/>
                <a:t>10/08/2008 – 06:00</a:t>
              </a:r>
              <a:endParaRPr lang="pt-PT" sz="1400" dirty="0"/>
            </a:p>
          </p:txBody>
        </p:sp>
        <p:sp>
          <p:nvSpPr>
            <p:cNvPr id="36" name="CaixaDeTexto 19"/>
            <p:cNvSpPr txBox="1"/>
            <p:nvPr/>
          </p:nvSpPr>
          <p:spPr>
            <a:xfrm>
              <a:off x="6286512" y="6121618"/>
              <a:ext cx="2357454" cy="322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400" dirty="0" smtClean="0"/>
                <a:t>25/08/2008 – 06:30</a:t>
              </a:r>
              <a:endParaRPr lang="pt-PT" sz="1400" dirty="0"/>
            </a:p>
          </p:txBody>
        </p:sp>
      </p:grpSp>
      <p:sp>
        <p:nvSpPr>
          <p:cNvPr id="37" name="CaixaDeTexto 26"/>
          <p:cNvSpPr txBox="1"/>
          <p:nvPr/>
        </p:nvSpPr>
        <p:spPr>
          <a:xfrm>
            <a:off x="3499859" y="1838049"/>
            <a:ext cx="5104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+mj-lt"/>
              </a:rPr>
              <a:t>A given pixel is considered to be </a:t>
            </a:r>
            <a:r>
              <a:rPr lang="en-US" sz="1600" b="1" dirty="0" smtClean="0">
                <a:solidFill>
                  <a:srgbClr val="FF0000"/>
                </a:solidFill>
              </a:rPr>
              <a:t>contaminated by sun glint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latin typeface="+mj-lt"/>
              </a:rPr>
              <a:t>if </a:t>
            </a:r>
            <a:r>
              <a:rPr lang="en-US" sz="1600" dirty="0" err="1" smtClean="0">
                <a:latin typeface="+mj-lt"/>
              </a:rPr>
              <a:t>neighbouring</a:t>
            </a:r>
            <a:r>
              <a:rPr lang="en-US" sz="1600" dirty="0" smtClean="0">
                <a:latin typeface="+mj-lt"/>
              </a:rPr>
              <a:t> pixels are 1) water bodies, 2) sparsely vegetated, 3) bare soils or 4) contaminated by clouds </a:t>
            </a:r>
            <a:r>
              <a:rPr lang="en-US" sz="1600" b="1" dirty="0" smtClean="0">
                <a:solidFill>
                  <a:srgbClr val="FF0000"/>
                </a:solidFill>
              </a:rPr>
              <a:t>and</a:t>
            </a:r>
            <a:r>
              <a:rPr lang="en-US" sz="1600" dirty="0" smtClean="0">
                <a:latin typeface="+mj-lt"/>
              </a:rPr>
              <a:t> if during daytime it fulfills the condition </a:t>
            </a:r>
            <a:r>
              <a:rPr lang="en-US" sz="1600" b="1" dirty="0" smtClean="0">
                <a:solidFill>
                  <a:srgbClr val="FF0000"/>
                </a:solidFill>
              </a:rPr>
              <a:t>SZA &gt; 40° and R(0.8) &gt; 0.20</a:t>
            </a:r>
          </a:p>
        </p:txBody>
      </p:sp>
      <p:grpSp>
        <p:nvGrpSpPr>
          <p:cNvPr id="38" name="Grupo 5"/>
          <p:cNvGrpSpPr/>
          <p:nvPr/>
        </p:nvGrpSpPr>
        <p:grpSpPr>
          <a:xfrm>
            <a:off x="457200" y="1917551"/>
            <a:ext cx="2786082" cy="3525734"/>
            <a:chOff x="571472" y="1500174"/>
            <a:chExt cx="2786082" cy="3525734"/>
          </a:xfrm>
        </p:grpSpPr>
        <p:sp useBgFill="1">
          <p:nvSpPr>
            <p:cNvPr id="39" name="CaixaDeTexto 6"/>
            <p:cNvSpPr txBox="1"/>
            <p:nvPr/>
          </p:nvSpPr>
          <p:spPr>
            <a:xfrm>
              <a:off x="571472" y="1500174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Meteosat-8/9 data</a:t>
              </a:r>
              <a:endParaRPr lang="en-GB" sz="1400" dirty="0"/>
            </a:p>
          </p:txBody>
        </p:sp>
        <p:sp useBgFill="1">
          <p:nvSpPr>
            <p:cNvPr id="40" name="CaixaDeTexto 7"/>
            <p:cNvSpPr txBox="1"/>
            <p:nvPr/>
          </p:nvSpPr>
          <p:spPr>
            <a:xfrm>
              <a:off x="571472" y="2006734"/>
              <a:ext cx="2786082" cy="64633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1-</a:t>
              </a:r>
              <a:r>
                <a:rPr lang="en-GB" sz="1100" dirty="0" smtClean="0"/>
                <a:t> Pre-processing</a:t>
              </a:r>
            </a:p>
            <a:p>
              <a:r>
                <a:rPr lang="en-GB" sz="1100" dirty="0" smtClean="0"/>
                <a:t>Land-water mask</a:t>
              </a:r>
            </a:p>
            <a:p>
              <a:r>
                <a:rPr lang="en-GB" sz="1100" dirty="0" smtClean="0"/>
                <a:t>Desert, urban zones and volcanoes mask</a:t>
              </a:r>
              <a:endParaRPr lang="en-GB" sz="1100" dirty="0"/>
            </a:p>
          </p:txBody>
        </p:sp>
        <p:sp useBgFill="1">
          <p:nvSpPr>
            <p:cNvPr id="41" name="CaixaDeTexto 8"/>
            <p:cNvSpPr txBox="1"/>
            <p:nvPr/>
          </p:nvSpPr>
          <p:spPr>
            <a:xfrm>
              <a:off x="571472" y="2906909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2-</a:t>
              </a:r>
              <a:r>
                <a:rPr lang="en-GB" sz="1100" dirty="0" smtClean="0"/>
                <a:t> Selection of potential fire pixels</a:t>
              </a:r>
              <a:endParaRPr lang="en-GB" sz="1100" dirty="0"/>
            </a:p>
          </p:txBody>
        </p:sp>
        <p:sp>
          <p:nvSpPr>
            <p:cNvPr id="42" name="CaixaDeTexto 9"/>
            <p:cNvSpPr txBox="1"/>
            <p:nvPr/>
          </p:nvSpPr>
          <p:spPr>
            <a:xfrm>
              <a:off x="571472" y="3403587"/>
              <a:ext cx="2786082" cy="86177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3- </a:t>
              </a:r>
              <a:r>
                <a:rPr lang="en-GB" sz="1100" dirty="0" smtClean="0"/>
                <a:t>Detection of contaminated pixels</a:t>
              </a:r>
            </a:p>
            <a:p>
              <a:r>
                <a:rPr lang="en-GB" sz="1100" dirty="0" smtClean="0"/>
                <a:t>Clouds</a:t>
              </a:r>
            </a:p>
            <a:p>
              <a:r>
                <a:rPr lang="en-GB" sz="1100" b="1" dirty="0" smtClean="0"/>
                <a:t>Highly reflective surfaces</a:t>
              </a:r>
            </a:p>
            <a:p>
              <a:r>
                <a:rPr lang="en-GB" sz="1100" dirty="0" smtClean="0"/>
                <a:t>Su</a:t>
              </a:r>
              <a:r>
                <a:rPr lang="en-GB" sz="1400" dirty="0" smtClean="0"/>
                <a:t>n glint</a:t>
              </a:r>
              <a:endParaRPr lang="en-GB" sz="1400" dirty="0"/>
            </a:p>
          </p:txBody>
        </p:sp>
        <p:sp>
          <p:nvSpPr>
            <p:cNvPr id="43" name="CaixaDeTexto 10"/>
            <p:cNvSpPr txBox="1"/>
            <p:nvPr/>
          </p:nvSpPr>
          <p:spPr>
            <a:xfrm>
              <a:off x="571472" y="4548854"/>
              <a:ext cx="2786082" cy="47705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4- </a:t>
              </a:r>
              <a:r>
                <a:rPr lang="en-GB" sz="1100" dirty="0" smtClean="0"/>
                <a:t>Confirmation of active fire pixels</a:t>
              </a:r>
            </a:p>
            <a:p>
              <a:r>
                <a:rPr lang="en-GB" sz="1100" dirty="0" smtClean="0"/>
                <a:t>Contextual test</a:t>
              </a:r>
              <a:endParaRPr lang="en-GB" sz="1100" dirty="0"/>
            </a:p>
          </p:txBody>
        </p:sp>
        <p:cxnSp>
          <p:nvCxnSpPr>
            <p:cNvPr id="44" name="Conexão recta 11"/>
            <p:cNvCxnSpPr>
              <a:stCxn id="39" idx="2"/>
              <a:endCxn id="40" idx="0"/>
            </p:cNvCxnSpPr>
            <p:nvPr/>
          </p:nvCxnSpPr>
          <p:spPr>
            <a:xfrm>
              <a:off x="1964513" y="1807951"/>
              <a:ext cx="0" cy="198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xão recta 12"/>
            <p:cNvCxnSpPr/>
            <p:nvPr/>
          </p:nvCxnSpPr>
          <p:spPr>
            <a:xfrm rot="5400000">
              <a:off x="1829403" y="2814012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xão recta 13"/>
            <p:cNvCxnSpPr/>
            <p:nvPr/>
          </p:nvCxnSpPr>
          <p:spPr>
            <a:xfrm rot="5400000">
              <a:off x="1829403" y="3314078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xão recta 14"/>
            <p:cNvCxnSpPr/>
            <p:nvPr/>
          </p:nvCxnSpPr>
          <p:spPr>
            <a:xfrm rot="5400000">
              <a:off x="1829403" y="4457086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mtClean="0"/>
              <a:t>BACKGROUND</a:t>
            </a:r>
          </a:p>
        </p:txBody>
      </p:sp>
      <p:sp>
        <p:nvSpPr>
          <p:cNvPr id="16387" name="Content Placeholder 9"/>
          <p:cNvSpPr>
            <a:spLocks noGrp="1"/>
          </p:cNvSpPr>
          <p:nvPr>
            <p:ph idx="1"/>
          </p:nvPr>
        </p:nvSpPr>
        <p:spPr>
          <a:xfrm>
            <a:off x="533400" y="1312863"/>
            <a:ext cx="8153400" cy="4895850"/>
          </a:xfrm>
        </p:spPr>
        <p:txBody>
          <a:bodyPr/>
          <a:lstStyle/>
          <a:p>
            <a:r>
              <a:rPr lang="en-US" dirty="0" smtClean="0"/>
              <a:t>Let us recall that </a:t>
            </a:r>
            <a:r>
              <a:rPr lang="en-US" dirty="0" smtClean="0"/>
              <a:t>the LSA SAF is currently disseminating on an </a:t>
            </a:r>
            <a:r>
              <a:rPr lang="en-US" b="1" dirty="0" smtClean="0"/>
              <a:t>operational basis</a:t>
            </a:r>
            <a:r>
              <a:rPr lang="en-US" dirty="0" smtClean="0"/>
              <a:t> the following products:</a:t>
            </a:r>
          </a:p>
          <a:p>
            <a:pPr lvl="1"/>
            <a:endParaRPr lang="en-US" dirty="0" smtClean="0"/>
          </a:p>
          <a:p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err="1" smtClean="0"/>
              <a:t>FiDAlgo</a:t>
            </a:r>
            <a:endParaRPr lang="pt-PT" sz="3600" dirty="0" smtClean="0"/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533400" y="1412875"/>
            <a:ext cx="8153400" cy="4895850"/>
          </a:xfrm>
        </p:spPr>
        <p:txBody>
          <a:bodyPr/>
          <a:lstStyle/>
          <a:p>
            <a:endParaRPr lang="en-US" dirty="0" smtClean="0"/>
          </a:p>
        </p:txBody>
      </p:sp>
      <p:grpSp>
        <p:nvGrpSpPr>
          <p:cNvPr id="4" name="Grupo 5"/>
          <p:cNvGrpSpPr/>
          <p:nvPr/>
        </p:nvGrpSpPr>
        <p:grpSpPr>
          <a:xfrm>
            <a:off x="417766" y="1873324"/>
            <a:ext cx="2786082" cy="3525734"/>
            <a:chOff x="571472" y="1500174"/>
            <a:chExt cx="2786082" cy="3525734"/>
          </a:xfrm>
        </p:grpSpPr>
        <p:sp useBgFill="1">
          <p:nvSpPr>
            <p:cNvPr id="5" name="CaixaDeTexto 6"/>
            <p:cNvSpPr txBox="1"/>
            <p:nvPr/>
          </p:nvSpPr>
          <p:spPr>
            <a:xfrm>
              <a:off x="571472" y="1500174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Meteosat-8/9 data</a:t>
              </a:r>
              <a:endParaRPr lang="en-GB" sz="1400" dirty="0"/>
            </a:p>
          </p:txBody>
        </p:sp>
        <p:sp useBgFill="1">
          <p:nvSpPr>
            <p:cNvPr id="6" name="CaixaDeTexto 7"/>
            <p:cNvSpPr txBox="1"/>
            <p:nvPr/>
          </p:nvSpPr>
          <p:spPr>
            <a:xfrm>
              <a:off x="571472" y="2006734"/>
              <a:ext cx="2786082" cy="60016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100" dirty="0" smtClean="0"/>
                <a:t>1- Pre-processing</a:t>
              </a:r>
            </a:p>
            <a:p>
              <a:r>
                <a:rPr lang="en-GB" sz="1100" dirty="0" smtClean="0"/>
                <a:t>Land-water mask</a:t>
              </a:r>
            </a:p>
            <a:p>
              <a:r>
                <a:rPr lang="en-GB" sz="1100" dirty="0" smtClean="0"/>
                <a:t>Desert, urban zones and volcanoes mask</a:t>
              </a:r>
              <a:endParaRPr lang="en-GB" sz="1100" dirty="0"/>
            </a:p>
          </p:txBody>
        </p:sp>
        <p:sp useBgFill="1">
          <p:nvSpPr>
            <p:cNvPr id="7" name="CaixaDeTexto 8"/>
            <p:cNvSpPr txBox="1"/>
            <p:nvPr/>
          </p:nvSpPr>
          <p:spPr>
            <a:xfrm>
              <a:off x="571472" y="2906909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2- </a:t>
              </a:r>
              <a:r>
                <a:rPr lang="en-GB" sz="1100" dirty="0" smtClean="0"/>
                <a:t>Selection of potential fire </a:t>
              </a:r>
              <a:r>
                <a:rPr lang="en-GB" sz="1400" dirty="0" smtClean="0"/>
                <a:t>pixels</a:t>
              </a:r>
              <a:endParaRPr lang="en-GB" sz="1400" dirty="0"/>
            </a:p>
          </p:txBody>
        </p:sp>
        <p:sp useBgFill="1">
          <p:nvSpPr>
            <p:cNvPr id="8" name="CaixaDeTexto 9"/>
            <p:cNvSpPr txBox="1"/>
            <p:nvPr/>
          </p:nvSpPr>
          <p:spPr>
            <a:xfrm>
              <a:off x="571472" y="3403587"/>
              <a:ext cx="2786082" cy="815608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3- </a:t>
              </a:r>
              <a:r>
                <a:rPr lang="en-GB" sz="1100" dirty="0" smtClean="0"/>
                <a:t>Detection of contaminated pixels</a:t>
              </a:r>
            </a:p>
            <a:p>
              <a:r>
                <a:rPr lang="en-GB" sz="1100" dirty="0" smtClean="0"/>
                <a:t>Clouds</a:t>
              </a:r>
            </a:p>
            <a:p>
              <a:r>
                <a:rPr lang="en-GB" sz="1100" dirty="0" smtClean="0"/>
                <a:t>Highly reflective surfaces</a:t>
              </a:r>
            </a:p>
            <a:p>
              <a:r>
                <a:rPr lang="en-GB" sz="1100" dirty="0" smtClean="0"/>
                <a:t>Sun glint</a:t>
              </a:r>
              <a:endParaRPr lang="en-GB" sz="1100" dirty="0"/>
            </a:p>
          </p:txBody>
        </p:sp>
        <p:sp>
          <p:nvSpPr>
            <p:cNvPr id="9" name="CaixaDeTexto 10"/>
            <p:cNvSpPr txBox="1"/>
            <p:nvPr/>
          </p:nvSpPr>
          <p:spPr>
            <a:xfrm>
              <a:off x="571472" y="4548854"/>
              <a:ext cx="2786082" cy="4770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4- </a:t>
              </a:r>
              <a:r>
                <a:rPr lang="en-GB" sz="1100" dirty="0" smtClean="0"/>
                <a:t>Confirmation of active fire pixels</a:t>
              </a:r>
            </a:p>
            <a:p>
              <a:r>
                <a:rPr lang="en-GB" sz="1100" dirty="0" smtClean="0"/>
                <a:t>Contextual test</a:t>
              </a:r>
              <a:endParaRPr lang="en-GB" sz="1100" dirty="0"/>
            </a:p>
          </p:txBody>
        </p:sp>
        <p:cxnSp>
          <p:nvCxnSpPr>
            <p:cNvPr id="10" name="Conexão recta 11"/>
            <p:cNvCxnSpPr>
              <a:stCxn id="5" idx="2"/>
              <a:endCxn id="6" idx="0"/>
            </p:cNvCxnSpPr>
            <p:nvPr/>
          </p:nvCxnSpPr>
          <p:spPr>
            <a:xfrm>
              <a:off x="1964513" y="1807951"/>
              <a:ext cx="0" cy="198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xão recta 12"/>
            <p:cNvCxnSpPr/>
            <p:nvPr/>
          </p:nvCxnSpPr>
          <p:spPr>
            <a:xfrm rot="5400000">
              <a:off x="1829403" y="2814012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xão recta 13"/>
            <p:cNvCxnSpPr/>
            <p:nvPr/>
          </p:nvCxnSpPr>
          <p:spPr>
            <a:xfrm rot="5400000">
              <a:off x="1829403" y="3314078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xão recta 14"/>
            <p:cNvCxnSpPr/>
            <p:nvPr/>
          </p:nvCxnSpPr>
          <p:spPr>
            <a:xfrm rot="5400000">
              <a:off x="1829403" y="4457086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upo 15"/>
          <p:cNvGrpSpPr/>
          <p:nvPr/>
        </p:nvGrpSpPr>
        <p:grpSpPr>
          <a:xfrm>
            <a:off x="3347864" y="1531594"/>
            <a:ext cx="5581854" cy="2110528"/>
            <a:chOff x="3571868" y="1488032"/>
            <a:chExt cx="5286412" cy="1727199"/>
          </a:xfrm>
        </p:grpSpPr>
        <p:sp>
          <p:nvSpPr>
            <p:cNvPr id="15" name="CaixaDeTexto 16"/>
            <p:cNvSpPr txBox="1"/>
            <p:nvPr/>
          </p:nvSpPr>
          <p:spPr>
            <a:xfrm>
              <a:off x="3571868" y="1488032"/>
              <a:ext cx="5286412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600" b="1" dirty="0" smtClean="0">
                  <a:latin typeface="+mj-lt"/>
                </a:rPr>
                <a:t>1- Definition of the background</a:t>
              </a:r>
              <a:endParaRPr lang="en-GB" sz="1600" b="1" dirty="0">
                <a:latin typeface="+mj-lt"/>
              </a:endParaRPr>
            </a:p>
          </p:txBody>
        </p:sp>
        <p:sp>
          <p:nvSpPr>
            <p:cNvPr id="16" name="CaixaDeTexto 17"/>
            <p:cNvSpPr txBox="1"/>
            <p:nvPr/>
          </p:nvSpPr>
          <p:spPr>
            <a:xfrm>
              <a:off x="5208589" y="1780347"/>
              <a:ext cx="3571900" cy="680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latin typeface="+mj-lt"/>
                </a:rPr>
                <a:t>The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background</a:t>
              </a:r>
              <a:r>
                <a:rPr lang="en-US" sz="1600" dirty="0" smtClean="0">
                  <a:latin typeface="+mj-lt"/>
                </a:rPr>
                <a:t> is defined as a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5x5 pixel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1600" dirty="0" smtClean="0">
                  <a:latin typeface="+mj-lt"/>
                </a:rPr>
                <a:t>grid centered at the potential fire pixel.</a:t>
              </a:r>
            </a:p>
          </p:txBody>
        </p:sp>
        <p:sp>
          <p:nvSpPr>
            <p:cNvPr id="17" name="CaixaDeTexto 18"/>
            <p:cNvSpPr txBox="1"/>
            <p:nvPr/>
          </p:nvSpPr>
          <p:spPr>
            <a:xfrm>
              <a:off x="5208589" y="2333665"/>
              <a:ext cx="3571900" cy="881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smtClean="0">
                  <a:latin typeface="+mj-lt"/>
                </a:rPr>
                <a:t>Valid background pixels are all those that were:</a:t>
              </a:r>
            </a:p>
            <a:p>
              <a:pPr marL="400050" indent="-400050" algn="just">
                <a:buAutoNum type="romanLcParenBoth"/>
              </a:pPr>
              <a:r>
                <a:rPr lang="en-US" sz="1600" dirty="0" smtClean="0">
                  <a:latin typeface="+mj-lt"/>
                </a:rPr>
                <a:t>Neither masked in previous steps;</a:t>
              </a:r>
            </a:p>
            <a:p>
              <a:pPr marL="400050" indent="-400050" algn="just">
                <a:buAutoNum type="romanLcParenBoth"/>
              </a:pPr>
              <a:r>
                <a:rPr lang="en-US" sz="1600" dirty="0" smtClean="0">
                  <a:latin typeface="+mj-lt"/>
                </a:rPr>
                <a:t>Nor identified as potential fire.</a:t>
              </a:r>
            </a:p>
          </p:txBody>
        </p:sp>
      </p:grpSp>
      <p:sp>
        <p:nvSpPr>
          <p:cNvPr id="18" name="CaixaDeTexto 19"/>
          <p:cNvSpPr txBox="1"/>
          <p:nvPr/>
        </p:nvSpPr>
        <p:spPr>
          <a:xfrm>
            <a:off x="3635896" y="4149080"/>
            <a:ext cx="5214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 smtClean="0"/>
              <a:t>The number of valid neighbouring pixels in the grid must be at least three;</a:t>
            </a:r>
          </a:p>
          <a:p>
            <a:pPr algn="just"/>
            <a:endParaRPr lang="en-GB" sz="1600" dirty="0" smtClean="0"/>
          </a:p>
          <a:p>
            <a:pPr algn="just"/>
            <a:r>
              <a:rPr lang="en-GB" sz="1600" dirty="0" smtClean="0"/>
              <a:t>If there is an insufficient number of valid surrounding pixels, statistics are not computed and the pixel is kept classified as potentially containing a fire.</a:t>
            </a:r>
            <a:endParaRPr lang="en-GB" sz="1600" dirty="0"/>
          </a:p>
        </p:txBody>
      </p:sp>
      <p:graphicFrame>
        <p:nvGraphicFramePr>
          <p:cNvPr id="19" name="Tabela 20"/>
          <p:cNvGraphicFramePr>
            <a:graphicFrameLocks noGrp="1"/>
          </p:cNvGraphicFramePr>
          <p:nvPr/>
        </p:nvGraphicFramePr>
        <p:xfrm>
          <a:off x="3491880" y="2002200"/>
          <a:ext cx="1440000" cy="142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00"/>
                <a:gridCol w="288000"/>
                <a:gridCol w="288000"/>
                <a:gridCol w="288000"/>
                <a:gridCol w="288000"/>
              </a:tblGrid>
              <a:tr h="216000"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</a:tr>
              <a:tr h="216000"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PT" sz="1400" dirty="0">
                        <a:ln>
                          <a:solidFill>
                            <a:srgbClr val="FF0000"/>
                          </a:solidFill>
                        </a:ln>
                        <a:solidFill>
                          <a:srgbClr val="92D050"/>
                        </a:solidFill>
                      </a:endParaRPr>
                    </a:p>
                  </a:txBody>
                  <a:tcPr marL="72000" marR="72000" marT="36000" marB="36000">
                    <a:solidFill>
                      <a:srgbClr val="83C93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err="1" smtClean="0"/>
              <a:t>FiDAlgo</a:t>
            </a:r>
            <a:endParaRPr lang="pt-PT" sz="3600" dirty="0" smtClean="0"/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533400" y="1412875"/>
            <a:ext cx="8153400" cy="4895850"/>
          </a:xfrm>
        </p:spPr>
        <p:txBody>
          <a:bodyPr/>
          <a:lstStyle/>
          <a:p>
            <a:endParaRPr lang="en-US" dirty="0" smtClean="0"/>
          </a:p>
        </p:txBody>
      </p:sp>
      <p:grpSp>
        <p:nvGrpSpPr>
          <p:cNvPr id="20" name="Grupo 5"/>
          <p:cNvGrpSpPr/>
          <p:nvPr/>
        </p:nvGrpSpPr>
        <p:grpSpPr>
          <a:xfrm>
            <a:off x="395536" y="1844824"/>
            <a:ext cx="2786082" cy="3525734"/>
            <a:chOff x="571472" y="1500174"/>
            <a:chExt cx="2786082" cy="3525734"/>
          </a:xfrm>
        </p:grpSpPr>
        <p:sp useBgFill="1">
          <p:nvSpPr>
            <p:cNvPr id="21" name="CaixaDeTexto 6"/>
            <p:cNvSpPr txBox="1"/>
            <p:nvPr/>
          </p:nvSpPr>
          <p:spPr>
            <a:xfrm>
              <a:off x="571472" y="1500174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/>
                <a:t>Meteosat-8/9 data</a:t>
              </a:r>
              <a:endParaRPr lang="en-GB" sz="1400" dirty="0"/>
            </a:p>
          </p:txBody>
        </p:sp>
        <p:sp useBgFill="1">
          <p:nvSpPr>
            <p:cNvPr id="22" name="CaixaDeTexto 7"/>
            <p:cNvSpPr txBox="1"/>
            <p:nvPr/>
          </p:nvSpPr>
          <p:spPr>
            <a:xfrm>
              <a:off x="571472" y="2006734"/>
              <a:ext cx="2786082" cy="64633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1- </a:t>
              </a:r>
              <a:r>
                <a:rPr lang="en-GB" sz="1100" dirty="0" smtClean="0"/>
                <a:t>Pre-processing</a:t>
              </a:r>
            </a:p>
            <a:p>
              <a:r>
                <a:rPr lang="en-GB" sz="1100" dirty="0" smtClean="0"/>
                <a:t>Land-water mask</a:t>
              </a:r>
            </a:p>
            <a:p>
              <a:r>
                <a:rPr lang="en-GB" sz="1100" dirty="0" smtClean="0"/>
                <a:t>Desert, urban zones and volcanoes mask</a:t>
              </a:r>
              <a:endParaRPr lang="en-GB" sz="1100" dirty="0"/>
            </a:p>
          </p:txBody>
        </p:sp>
        <p:sp useBgFill="1">
          <p:nvSpPr>
            <p:cNvPr id="23" name="CaixaDeTexto 8"/>
            <p:cNvSpPr txBox="1"/>
            <p:nvPr/>
          </p:nvSpPr>
          <p:spPr>
            <a:xfrm>
              <a:off x="571472" y="2906909"/>
              <a:ext cx="2786082" cy="307777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2- </a:t>
              </a:r>
              <a:r>
                <a:rPr lang="en-GB" sz="1100" dirty="0" smtClean="0"/>
                <a:t>Selection of potential fire pixels</a:t>
              </a:r>
              <a:endParaRPr lang="en-GB" sz="1100" dirty="0"/>
            </a:p>
          </p:txBody>
        </p:sp>
        <p:sp useBgFill="1">
          <p:nvSpPr>
            <p:cNvPr id="24" name="CaixaDeTexto 9"/>
            <p:cNvSpPr txBox="1"/>
            <p:nvPr/>
          </p:nvSpPr>
          <p:spPr>
            <a:xfrm>
              <a:off x="571472" y="3403587"/>
              <a:ext cx="2786082" cy="815608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3-</a:t>
              </a:r>
              <a:r>
                <a:rPr lang="en-GB" sz="1100" dirty="0" smtClean="0"/>
                <a:t> Detection of contaminated pixels</a:t>
              </a:r>
            </a:p>
            <a:p>
              <a:r>
                <a:rPr lang="en-GB" sz="1100" dirty="0" smtClean="0"/>
                <a:t>Clouds</a:t>
              </a:r>
            </a:p>
            <a:p>
              <a:r>
                <a:rPr lang="en-GB" sz="1100" dirty="0" smtClean="0"/>
                <a:t>Highly reflective surfaces</a:t>
              </a:r>
            </a:p>
            <a:p>
              <a:r>
                <a:rPr lang="en-GB" sz="1100" dirty="0" smtClean="0"/>
                <a:t>Sun glint</a:t>
              </a:r>
              <a:endParaRPr lang="en-GB" sz="1100" dirty="0"/>
            </a:p>
          </p:txBody>
        </p:sp>
        <p:sp>
          <p:nvSpPr>
            <p:cNvPr id="25" name="CaixaDeTexto 10"/>
            <p:cNvSpPr txBox="1"/>
            <p:nvPr/>
          </p:nvSpPr>
          <p:spPr>
            <a:xfrm>
              <a:off x="571472" y="4548854"/>
              <a:ext cx="2786082" cy="47705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4- </a:t>
              </a:r>
              <a:r>
                <a:rPr lang="en-GB" sz="1100" dirty="0" smtClean="0"/>
                <a:t>Confirmation of active fire pixels</a:t>
              </a:r>
            </a:p>
            <a:p>
              <a:r>
                <a:rPr lang="en-GB" sz="1100" b="1" dirty="0" smtClean="0"/>
                <a:t>Contextual test</a:t>
              </a:r>
              <a:endParaRPr lang="en-GB" sz="1100" b="1" dirty="0"/>
            </a:p>
          </p:txBody>
        </p:sp>
        <p:cxnSp>
          <p:nvCxnSpPr>
            <p:cNvPr id="26" name="Conexão recta 11"/>
            <p:cNvCxnSpPr>
              <a:stCxn id="21" idx="2"/>
              <a:endCxn id="22" idx="0"/>
            </p:cNvCxnSpPr>
            <p:nvPr/>
          </p:nvCxnSpPr>
          <p:spPr>
            <a:xfrm>
              <a:off x="1964513" y="1807951"/>
              <a:ext cx="0" cy="1987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xão recta 12"/>
            <p:cNvCxnSpPr/>
            <p:nvPr/>
          </p:nvCxnSpPr>
          <p:spPr>
            <a:xfrm rot="5400000">
              <a:off x="1829403" y="2814012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xão recta 13"/>
            <p:cNvCxnSpPr/>
            <p:nvPr/>
          </p:nvCxnSpPr>
          <p:spPr>
            <a:xfrm rot="5400000">
              <a:off x="1829403" y="3314078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xão recta 14"/>
            <p:cNvCxnSpPr/>
            <p:nvPr/>
          </p:nvCxnSpPr>
          <p:spPr>
            <a:xfrm rot="5400000">
              <a:off x="1829403" y="4457086"/>
              <a:ext cx="19878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aixaDeTexto 15"/>
          <p:cNvSpPr txBox="1"/>
          <p:nvPr/>
        </p:nvSpPr>
        <p:spPr>
          <a:xfrm>
            <a:off x="3275856" y="3090446"/>
            <a:ext cx="528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/>
              <a:t>3- Confirmation of active fire in central pixel</a:t>
            </a:r>
            <a:endParaRPr lang="en-GB" sz="1600" b="1" dirty="0"/>
          </a:p>
        </p:txBody>
      </p:sp>
      <p:sp>
        <p:nvSpPr>
          <p:cNvPr id="31" name="CaixaDeTexto 16"/>
          <p:cNvSpPr txBox="1"/>
          <p:nvPr/>
        </p:nvSpPr>
        <p:spPr>
          <a:xfrm>
            <a:off x="3499290" y="1847726"/>
            <a:ext cx="528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Valid background pixels are used to compute </a:t>
            </a:r>
            <a:r>
              <a:rPr lang="en-US" sz="1600" b="1" dirty="0" smtClean="0">
                <a:solidFill>
                  <a:srgbClr val="FF0000"/>
                </a:solidFill>
              </a:rPr>
              <a:t>a set of statistics that characterize the background</a:t>
            </a:r>
            <a:r>
              <a:rPr lang="en-US" sz="1600" dirty="0" smtClean="0"/>
              <a:t>, namely the mean and the absolute mean deviation of Tb(3.9) and ∆</a:t>
            </a:r>
            <a:r>
              <a:rPr lang="en-US" sz="1600" dirty="0" smtClean="0"/>
              <a:t>T, where</a:t>
            </a:r>
            <a:r>
              <a:rPr lang="en-US" sz="1600" dirty="0" smtClean="0"/>
              <a:t>: ∆T = Tb(3.9)-Tb(10.8)]</a:t>
            </a:r>
            <a:endParaRPr lang="en-US" sz="1600" dirty="0"/>
          </a:p>
        </p:txBody>
      </p:sp>
      <p:sp>
        <p:nvSpPr>
          <p:cNvPr id="32" name="CaixaDeTexto 18"/>
          <p:cNvSpPr txBox="1"/>
          <p:nvPr/>
        </p:nvSpPr>
        <p:spPr>
          <a:xfrm>
            <a:off x="3499290" y="3614377"/>
            <a:ext cx="5286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A potential fire pixel (central pixel in the grid) is confirmed as a pixel containing an active fire by </a:t>
            </a:r>
            <a:r>
              <a:rPr lang="en-US" sz="1600" b="1" dirty="0" smtClean="0">
                <a:solidFill>
                  <a:srgbClr val="FF0000"/>
                </a:solidFill>
              </a:rPr>
              <a:t>comparing its spectral signature</a:t>
            </a:r>
            <a:r>
              <a:rPr lang="en-US" sz="1600" dirty="0" smtClean="0">
                <a:solidFill>
                  <a:srgbClr val="FF0000"/>
                </a:solidFill>
              </a:rPr>
              <a:t> [Tb(3.9) and ∆T] </a:t>
            </a:r>
            <a:r>
              <a:rPr lang="en-US" sz="1600" b="1" dirty="0" smtClean="0">
                <a:solidFill>
                  <a:srgbClr val="FF0000"/>
                </a:solidFill>
              </a:rPr>
              <a:t>against the radiative properties of the respective background</a:t>
            </a:r>
            <a:r>
              <a:rPr lang="en-US" sz="1600" dirty="0" smtClean="0"/>
              <a:t>.</a:t>
            </a:r>
          </a:p>
          <a:p>
            <a:pPr algn="just"/>
            <a:endParaRPr lang="en-US" sz="1600" dirty="0"/>
          </a:p>
        </p:txBody>
      </p:sp>
      <p:sp>
        <p:nvSpPr>
          <p:cNvPr id="33" name="CaixaDeTexto 19"/>
          <p:cNvSpPr txBox="1"/>
          <p:nvPr/>
        </p:nvSpPr>
        <p:spPr>
          <a:xfrm>
            <a:off x="3520016" y="5057889"/>
            <a:ext cx="5222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A full description of the algorithm </a:t>
            </a:r>
            <a:r>
              <a:rPr lang="en-US" sz="1600" dirty="0" smtClean="0"/>
              <a:t>may be found in:</a:t>
            </a:r>
          </a:p>
          <a:p>
            <a:pPr algn="just"/>
            <a:r>
              <a:rPr lang="en-GB" sz="1600" b="1" dirty="0" smtClean="0">
                <a:solidFill>
                  <a:srgbClr val="FFFF00"/>
                </a:solidFill>
              </a:rPr>
              <a:t>Amraoui, M., C.C. </a:t>
            </a:r>
            <a:r>
              <a:rPr lang="en-GB" sz="1600" b="1" dirty="0" err="1" smtClean="0">
                <a:solidFill>
                  <a:srgbClr val="FFFF00"/>
                </a:solidFill>
              </a:rPr>
              <a:t>DaCamara</a:t>
            </a:r>
            <a:r>
              <a:rPr lang="en-GB" sz="1600" b="1" dirty="0" smtClean="0">
                <a:solidFill>
                  <a:srgbClr val="FFFF00"/>
                </a:solidFill>
              </a:rPr>
              <a:t>, &amp; Pereira, J.M.C. (2010). Detection and monitoring of African vegetation fires using MSG-SEVIRI imagery. </a:t>
            </a:r>
            <a:r>
              <a:rPr lang="en-GB" sz="1600" b="1" i="1" dirty="0" smtClean="0">
                <a:solidFill>
                  <a:srgbClr val="FFFF00"/>
                </a:solidFill>
              </a:rPr>
              <a:t>Remote Sensing of Environment</a:t>
            </a:r>
            <a:r>
              <a:rPr lang="en-GB" sz="1600" b="1" dirty="0" smtClean="0">
                <a:solidFill>
                  <a:srgbClr val="FFFF00"/>
                </a:solidFill>
              </a:rPr>
              <a:t>, 114 (5), 1038-1052.</a:t>
            </a:r>
          </a:p>
        </p:txBody>
      </p:sp>
      <p:sp>
        <p:nvSpPr>
          <p:cNvPr id="34" name="CaixaDeTexto 16"/>
          <p:cNvSpPr txBox="1"/>
          <p:nvPr/>
        </p:nvSpPr>
        <p:spPr>
          <a:xfrm>
            <a:off x="3203848" y="1531594"/>
            <a:ext cx="5581854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latin typeface="+mn-lt"/>
              </a:rPr>
              <a:t>2- Background statistics</a:t>
            </a:r>
            <a:endParaRPr lang="en-GB" sz="1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smtClean="0"/>
              <a:t>General </a:t>
            </a:r>
            <a:r>
              <a:rPr lang="pt-PT" sz="3600" dirty="0" err="1" smtClean="0"/>
              <a:t>results</a:t>
            </a:r>
            <a:endParaRPr lang="pt-PT" sz="3600" dirty="0" smtClean="0"/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533400" y="1412875"/>
            <a:ext cx="8153400" cy="4895850"/>
          </a:xfrm>
        </p:spPr>
        <p:txBody>
          <a:bodyPr/>
          <a:lstStyle/>
          <a:p>
            <a:endParaRPr lang="en-US" dirty="0" smtClean="0"/>
          </a:p>
        </p:txBody>
      </p:sp>
      <p:graphicFrame>
        <p:nvGraphicFramePr>
          <p:cNvPr id="4" name="Tabela 5"/>
          <p:cNvGraphicFramePr>
            <a:graphicFrameLocks noGrp="1"/>
          </p:cNvGraphicFramePr>
          <p:nvPr/>
        </p:nvGraphicFramePr>
        <p:xfrm>
          <a:off x="428596" y="2132856"/>
          <a:ext cx="4037799" cy="1112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058486"/>
                <a:gridCol w="923274"/>
                <a:gridCol w="105603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latin typeface="+mj-lt"/>
                        </a:rPr>
                        <a:t>NAfr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smtClean="0">
                          <a:latin typeface="+mj-lt"/>
                        </a:rPr>
                        <a:t>SAfr</a:t>
                      </a:r>
                      <a:endParaRPr lang="en-US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+mj-lt"/>
                        </a:rPr>
                        <a:t>Active fires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smtClean="0">
                          <a:latin typeface="+mj-lt"/>
                        </a:rPr>
                        <a:t>370239</a:t>
                      </a:r>
                      <a:endParaRPr lang="en-US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smtClean="0">
                          <a:latin typeface="+mj-lt"/>
                        </a:rPr>
                        <a:t>325923</a:t>
                      </a:r>
                      <a:endParaRPr lang="en-US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+mj-lt"/>
                        </a:rPr>
                        <a:t>Fire pixels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smtClean="0">
                          <a:latin typeface="+mj-lt"/>
                        </a:rPr>
                        <a:t>72536</a:t>
                      </a:r>
                      <a:endParaRPr lang="en-US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latin typeface="+mj-lt"/>
                        </a:rPr>
                        <a:t>73848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Imagem 6" descr="Ocorrencia_Africa_14b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4290" y="1412776"/>
            <a:ext cx="4272928" cy="439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7"/>
          <p:cNvSpPr txBox="1"/>
          <p:nvPr/>
        </p:nvSpPr>
        <p:spPr>
          <a:xfrm>
            <a:off x="357158" y="3645024"/>
            <a:ext cx="4214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Fire pixels over North African (</a:t>
            </a:r>
            <a:r>
              <a:rPr lang="en-US" sz="2000" dirty="0" err="1" smtClean="0"/>
              <a:t>Nafr</a:t>
            </a:r>
            <a:r>
              <a:rPr lang="en-US" sz="2000" dirty="0" smtClean="0"/>
              <a:t>) and South African (</a:t>
            </a:r>
            <a:r>
              <a:rPr lang="en-US" sz="2000" dirty="0" err="1" smtClean="0"/>
              <a:t>Safr</a:t>
            </a:r>
            <a:r>
              <a:rPr lang="en-US" sz="2000" dirty="0" smtClean="0"/>
              <a:t>) windows, respectively during January and July </a:t>
            </a:r>
            <a:r>
              <a:rPr lang="en-US" sz="2000" dirty="0" smtClean="0"/>
              <a:t>2007.</a:t>
            </a:r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The color bar indicates, for each fire pixel, the number of identified active fires.</a:t>
            </a:r>
            <a:endParaRPr lang="en-US" sz="2000" dirty="0"/>
          </a:p>
        </p:txBody>
      </p:sp>
      <p:sp>
        <p:nvSpPr>
          <p:cNvPr id="7" name="CaixaDeTexto 8"/>
          <p:cNvSpPr txBox="1"/>
          <p:nvPr/>
        </p:nvSpPr>
        <p:spPr>
          <a:xfrm>
            <a:off x="1127016" y="1484784"/>
            <a:ext cx="2292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latin typeface="+mj-lt"/>
              </a:rPr>
              <a:t>AFRICA 2007</a:t>
            </a:r>
            <a:endParaRPr lang="pt-PT" sz="2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smtClean="0"/>
              <a:t>General </a:t>
            </a:r>
            <a:r>
              <a:rPr lang="pt-PT" sz="3600" dirty="0" err="1" smtClean="0"/>
              <a:t>results</a:t>
            </a:r>
            <a:endParaRPr lang="pt-PT" sz="3600" dirty="0" smtClean="0"/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533400" y="1412875"/>
            <a:ext cx="8153400" cy="489585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CaixaDeTexto 8"/>
          <p:cNvSpPr txBox="1"/>
          <p:nvPr/>
        </p:nvSpPr>
        <p:spPr>
          <a:xfrm>
            <a:off x="2699792" y="1340768"/>
            <a:ext cx="416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latin typeface="+mj-lt"/>
              </a:rPr>
              <a:t>MEDITERRANEAN EUROPE 2007</a:t>
            </a:r>
            <a:endParaRPr lang="pt-PT" sz="2400" dirty="0">
              <a:latin typeface="+mj-lt"/>
            </a:endParaRPr>
          </a:p>
        </p:txBody>
      </p:sp>
      <p:pic>
        <p:nvPicPr>
          <p:cNvPr id="5" name="Imagem 6" descr="Duracao_2007_3_grupos_V1.tif"/>
          <p:cNvPicPr>
            <a:picLocks noChangeAspect="1"/>
          </p:cNvPicPr>
          <p:nvPr/>
        </p:nvPicPr>
        <p:blipFill>
          <a:blip r:embed="rId2" cstate="print"/>
          <a:srcRect l="12201" t="17911" r="8264" b="22287"/>
          <a:stretch>
            <a:fillRect/>
          </a:stretch>
        </p:blipFill>
        <p:spPr>
          <a:xfrm>
            <a:off x="1187624" y="1844824"/>
            <a:ext cx="7272808" cy="2952328"/>
          </a:xfrm>
          <a:prstGeom prst="rect">
            <a:avLst/>
          </a:prstGeom>
        </p:spPr>
      </p:pic>
      <p:graphicFrame>
        <p:nvGraphicFramePr>
          <p:cNvPr id="6" name="Tabela 7"/>
          <p:cNvGraphicFramePr>
            <a:graphicFrameLocks noGrp="1"/>
          </p:cNvGraphicFramePr>
          <p:nvPr/>
        </p:nvGraphicFramePr>
        <p:xfrm>
          <a:off x="798152" y="4941168"/>
          <a:ext cx="2981760" cy="1112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541600"/>
                <a:gridCol w="144016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latin typeface="+mj-lt"/>
                        </a:rPr>
                        <a:t>Summer 2007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+mj-lt"/>
                        </a:rPr>
                        <a:t>Active fires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latin typeface="+mj-lt"/>
                        </a:rPr>
                        <a:t>31772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smtClean="0">
                          <a:latin typeface="+mj-lt"/>
                        </a:rPr>
                        <a:t>Fire pixels</a:t>
                      </a:r>
                      <a:endParaRPr lang="en-US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solidFill>
                            <a:schemeClr val="dk1"/>
                          </a:solidFill>
                          <a:latin typeface="+mj-lt"/>
                        </a:rPr>
                        <a:t>4195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CaixaDeTexto 8"/>
          <p:cNvSpPr txBox="1"/>
          <p:nvPr/>
        </p:nvSpPr>
        <p:spPr>
          <a:xfrm>
            <a:off x="4572000" y="4995173"/>
            <a:ext cx="413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Persistence of fires is given by the colour of the pixel: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Magenta: less than 2 hours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Green: between 2 to 10 hours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Black: above 10 h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smtClean="0"/>
              <a:t>General </a:t>
            </a:r>
            <a:r>
              <a:rPr lang="pt-PT" sz="3600" dirty="0" err="1" smtClean="0"/>
              <a:t>results</a:t>
            </a:r>
            <a:endParaRPr lang="pt-PT" sz="3600" dirty="0" smtClean="0"/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533400" y="1412875"/>
            <a:ext cx="8153400" cy="489585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CaixaDeTexto 8"/>
          <p:cNvSpPr txBox="1"/>
          <p:nvPr/>
        </p:nvSpPr>
        <p:spPr>
          <a:xfrm>
            <a:off x="2699792" y="1340768"/>
            <a:ext cx="416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latin typeface="+mj-lt"/>
              </a:rPr>
              <a:t>MEDITERRANEAN EUROPE 2008</a:t>
            </a:r>
            <a:endParaRPr lang="pt-PT" sz="2400" dirty="0">
              <a:latin typeface="+mj-lt"/>
            </a:endParaRPr>
          </a:p>
        </p:txBody>
      </p:sp>
      <p:graphicFrame>
        <p:nvGraphicFramePr>
          <p:cNvPr id="5" name="Tabela 5"/>
          <p:cNvGraphicFramePr>
            <a:graphicFrameLocks noGrp="1"/>
          </p:cNvGraphicFramePr>
          <p:nvPr/>
        </p:nvGraphicFramePr>
        <p:xfrm>
          <a:off x="798152" y="4941168"/>
          <a:ext cx="2981760" cy="1112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541600"/>
                <a:gridCol w="144016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latin typeface="+mj-lt"/>
                        </a:rPr>
                        <a:t>Summer 2008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+mj-lt"/>
                        </a:rPr>
                        <a:t>Active fires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latin typeface="+mj-lt"/>
                        </a:rPr>
                        <a:t>10497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smtClean="0">
                          <a:latin typeface="+mj-lt"/>
                        </a:rPr>
                        <a:t>Fire pixels</a:t>
                      </a:r>
                      <a:endParaRPr lang="en-US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solidFill>
                            <a:schemeClr val="dk1"/>
                          </a:solidFill>
                          <a:latin typeface="+mj-lt"/>
                        </a:rPr>
                        <a:t>3233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ixaDeTexto 6"/>
          <p:cNvSpPr txBox="1"/>
          <p:nvPr/>
        </p:nvSpPr>
        <p:spPr>
          <a:xfrm>
            <a:off x="4572000" y="4995173"/>
            <a:ext cx="413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Persistence of fires is given by the colour of the pixel: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Magenta: less than 2 hours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Green: between 2 to 10 hours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Black: above 10 h</a:t>
            </a:r>
            <a:endParaRPr lang="en-GB" sz="1400" dirty="0"/>
          </a:p>
        </p:txBody>
      </p:sp>
      <p:pic>
        <p:nvPicPr>
          <p:cNvPr id="7" name="Imagem 10" descr="Duracao_2008_3_grupos_V1.tif"/>
          <p:cNvPicPr>
            <a:picLocks noChangeAspect="1"/>
          </p:cNvPicPr>
          <p:nvPr/>
        </p:nvPicPr>
        <p:blipFill>
          <a:blip r:embed="rId2" cstate="print"/>
          <a:srcRect l="12201" t="17911" r="8263" b="22287"/>
          <a:stretch>
            <a:fillRect/>
          </a:stretch>
        </p:blipFill>
        <p:spPr>
          <a:xfrm>
            <a:off x="1187624" y="1844824"/>
            <a:ext cx="727280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smtClean="0"/>
              <a:t>General </a:t>
            </a:r>
            <a:r>
              <a:rPr lang="pt-PT" sz="3600" dirty="0" err="1" smtClean="0"/>
              <a:t>results</a:t>
            </a:r>
            <a:endParaRPr lang="pt-PT" sz="3600" dirty="0" smtClean="0"/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533400" y="1412875"/>
            <a:ext cx="8153400" cy="4895850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4" name="CaixaDeTexto 8"/>
          <p:cNvSpPr txBox="1"/>
          <p:nvPr/>
        </p:nvSpPr>
        <p:spPr>
          <a:xfrm>
            <a:off x="2699792" y="1340768"/>
            <a:ext cx="416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>
                <a:latin typeface="+mj-lt"/>
              </a:rPr>
              <a:t>MEDITERRANEAN EUROPE 2009</a:t>
            </a:r>
            <a:endParaRPr lang="pt-PT" sz="2400" dirty="0">
              <a:latin typeface="+mj-lt"/>
            </a:endParaRPr>
          </a:p>
        </p:txBody>
      </p:sp>
      <p:graphicFrame>
        <p:nvGraphicFramePr>
          <p:cNvPr id="5" name="Tabela 6"/>
          <p:cNvGraphicFramePr>
            <a:graphicFrameLocks noGrp="1"/>
          </p:cNvGraphicFramePr>
          <p:nvPr/>
        </p:nvGraphicFramePr>
        <p:xfrm>
          <a:off x="798152" y="4941168"/>
          <a:ext cx="2981760" cy="111252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1541600"/>
                <a:gridCol w="144016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latin typeface="+mj-lt"/>
                        </a:rPr>
                        <a:t>Summer 2009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 smtClean="0">
                          <a:latin typeface="+mj-lt"/>
                        </a:rPr>
                        <a:t>Active fires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solidFill>
                            <a:schemeClr val="dk1"/>
                          </a:solidFill>
                          <a:latin typeface="+mj-lt"/>
                        </a:rPr>
                        <a:t>17579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smtClean="0">
                          <a:latin typeface="+mj-lt"/>
                        </a:rPr>
                        <a:t>Fire pixels</a:t>
                      </a:r>
                      <a:endParaRPr lang="en-US" sz="1600" noProof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noProof="0" dirty="0" smtClean="0">
                          <a:solidFill>
                            <a:schemeClr val="dk1"/>
                          </a:solidFill>
                          <a:latin typeface="+mj-lt"/>
                        </a:rPr>
                        <a:t>2976</a:t>
                      </a:r>
                      <a:endParaRPr lang="en-US" sz="1600" noProof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ixaDeTexto 7"/>
          <p:cNvSpPr txBox="1"/>
          <p:nvPr/>
        </p:nvSpPr>
        <p:spPr>
          <a:xfrm>
            <a:off x="4572000" y="4995173"/>
            <a:ext cx="4139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Persistence of fires is given by the colour of the pixel: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Magenta: less than 2 hours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Green: between 2 to 10 hours</a:t>
            </a:r>
          </a:p>
          <a:p>
            <a:pPr>
              <a:buFont typeface="Arial" pitchFamily="34" charset="0"/>
              <a:buChar char="•"/>
            </a:pPr>
            <a:r>
              <a:rPr lang="en-GB" sz="1400" dirty="0" smtClean="0"/>
              <a:t> Black: above 10 h</a:t>
            </a:r>
            <a:endParaRPr lang="en-GB" sz="1400" dirty="0"/>
          </a:p>
        </p:txBody>
      </p:sp>
      <p:pic>
        <p:nvPicPr>
          <p:cNvPr id="7" name="Imagem 10" descr="Duracao_2009_3_grupos_V1.tif"/>
          <p:cNvPicPr>
            <a:picLocks noChangeAspect="1"/>
          </p:cNvPicPr>
          <p:nvPr/>
        </p:nvPicPr>
        <p:blipFill>
          <a:blip r:embed="rId2" cstate="print"/>
          <a:srcRect l="12201" t="17911" r="8263" b="22287"/>
          <a:stretch>
            <a:fillRect/>
          </a:stretch>
        </p:blipFill>
        <p:spPr>
          <a:xfrm>
            <a:off x="1187624" y="1844824"/>
            <a:ext cx="727280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200" dirty="0" err="1" smtClean="0"/>
              <a:t>An</a:t>
            </a:r>
            <a:r>
              <a:rPr lang="pt-PT" sz="3200" dirty="0" smtClean="0"/>
              <a:t> </a:t>
            </a:r>
            <a:r>
              <a:rPr lang="pt-PT" sz="3200" dirty="0" err="1" smtClean="0"/>
              <a:t>unusual</a:t>
            </a:r>
            <a:r>
              <a:rPr lang="pt-PT" sz="3200" dirty="0" smtClean="0"/>
              <a:t> </a:t>
            </a:r>
            <a:r>
              <a:rPr lang="pt-PT" sz="3200" dirty="0" err="1" smtClean="0"/>
              <a:t>application</a:t>
            </a:r>
            <a:r>
              <a:rPr lang="pt-PT" sz="3200" dirty="0" smtClean="0"/>
              <a:t>: </a:t>
            </a:r>
            <a:r>
              <a:rPr lang="pt-PT" sz="3200" dirty="0" err="1" smtClean="0"/>
              <a:t>weekly</a:t>
            </a:r>
            <a:r>
              <a:rPr lang="pt-PT" sz="3200" dirty="0" smtClean="0"/>
              <a:t> </a:t>
            </a:r>
            <a:r>
              <a:rPr lang="pt-PT" sz="3200" dirty="0" err="1" smtClean="0"/>
              <a:t>fire</a:t>
            </a:r>
            <a:r>
              <a:rPr lang="pt-PT" sz="3200" dirty="0" smtClean="0"/>
              <a:t> </a:t>
            </a:r>
            <a:r>
              <a:rPr lang="pt-PT" sz="3200" dirty="0" err="1" smtClean="0"/>
              <a:t>activity</a:t>
            </a:r>
            <a:r>
              <a:rPr lang="pt-PT" sz="3200" dirty="0" smtClean="0"/>
              <a:t>…</a:t>
            </a:r>
            <a:r>
              <a:rPr lang="pt-PT" sz="3600" dirty="0" smtClean="0"/>
              <a:t> </a:t>
            </a:r>
            <a:endParaRPr lang="pt-PT" sz="3600" dirty="0" smtClean="0"/>
          </a:p>
        </p:txBody>
      </p:sp>
      <p:sp>
        <p:nvSpPr>
          <p:cNvPr id="29699" name="Content Placeholder 3"/>
          <p:cNvSpPr>
            <a:spLocks noGrp="1"/>
          </p:cNvSpPr>
          <p:nvPr>
            <p:ph idx="1"/>
          </p:nvPr>
        </p:nvSpPr>
        <p:spPr>
          <a:xfrm>
            <a:off x="533400" y="1412875"/>
            <a:ext cx="8153400" cy="4895850"/>
          </a:xfrm>
        </p:spPr>
        <p:txBody>
          <a:bodyPr/>
          <a:lstStyle/>
          <a:p>
            <a:endParaRPr lang="en-US" dirty="0" smtClean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539552" y="1316103"/>
            <a:ext cx="8026474" cy="492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577974" y="1316103"/>
            <a:ext cx="8026474" cy="492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smtClean="0"/>
              <a:t>i.e. …</a:t>
            </a:r>
            <a:endParaRPr lang="pt-PT" sz="3600" dirty="0" smtClean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514237"/>
            <a:ext cx="1440160" cy="157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577974" y="1316103"/>
            <a:ext cx="8026474" cy="492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smtClean="0"/>
              <a:t>RELIGIONS FROM SPACE!</a:t>
            </a:r>
            <a:endParaRPr lang="pt-PT" sz="3600" dirty="0" smtClean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514237"/>
            <a:ext cx="1440160" cy="157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27584" y="147549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92D050"/>
                </a:solidFill>
              </a:rPr>
              <a:t>ISLAMIC</a:t>
            </a:r>
            <a:endParaRPr lang="pt-PT" b="1" dirty="0">
              <a:solidFill>
                <a:srgbClr val="92D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224" y="134076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92D050"/>
                </a:solidFill>
              </a:rPr>
              <a:t>ISLAMIC</a:t>
            </a:r>
            <a:endParaRPr lang="pt-PT" b="1" dirty="0">
              <a:solidFill>
                <a:srgbClr val="92D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9752" y="37890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CHRISTIAN</a:t>
            </a:r>
            <a:endParaRPr lang="pt-PT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5816" y="141277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ANIMIST</a:t>
            </a:r>
            <a:endParaRPr lang="pt-PT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b="1" smtClean="0"/>
              <a:t>LSA-SAF Event Week 2011</a:t>
            </a:r>
          </a:p>
        </p:txBody>
      </p:sp>
      <p:pic>
        <p:nvPicPr>
          <p:cNvPr id="20483" name="Content Placeholder 3" descr="Carlos_ms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2376487" cy="3008313"/>
          </a:xfrm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3203575" y="4740275"/>
            <a:ext cx="43926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/>
              <a:t>Carlos C. DaCamara</a:t>
            </a:r>
          </a:p>
          <a:p>
            <a:r>
              <a:rPr lang="pt-PT" sz="2400"/>
              <a:t>Associate Professor</a:t>
            </a:r>
          </a:p>
          <a:p>
            <a:r>
              <a:rPr lang="pt-PT" sz="2400"/>
              <a:t>IDL – University of Lisbon</a:t>
            </a:r>
          </a:p>
          <a:p>
            <a:r>
              <a:rPr lang="pt-PT" sz="2400"/>
              <a:t>Email: cdcamara@fc.ul.pt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4675188"/>
            <a:ext cx="16573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5013325"/>
            <a:ext cx="244792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3348038" y="1700213"/>
            <a:ext cx="38163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 err="1"/>
              <a:t>Session</a:t>
            </a:r>
            <a:r>
              <a:rPr lang="pt-PT" b="1" dirty="0"/>
              <a:t> </a:t>
            </a:r>
            <a:r>
              <a:rPr lang="pt-PT" b="1" dirty="0" smtClean="0"/>
              <a:t>6</a:t>
            </a:r>
            <a:endParaRPr lang="pt-PT" b="1" dirty="0"/>
          </a:p>
          <a:p>
            <a:endParaRPr lang="pt-PT" b="1" dirty="0"/>
          </a:p>
          <a:p>
            <a:r>
              <a:rPr lang="pt-PT" b="1" dirty="0" err="1"/>
              <a:t>Part</a:t>
            </a:r>
            <a:r>
              <a:rPr lang="pt-PT" b="1" dirty="0"/>
              <a:t> </a:t>
            </a:r>
            <a:r>
              <a:rPr lang="pt-PT" b="1" dirty="0" smtClean="0"/>
              <a:t>2</a:t>
            </a:r>
            <a:endParaRPr lang="pt-PT" b="1" dirty="0"/>
          </a:p>
          <a:p>
            <a:endParaRPr lang="pt-PT" b="1" dirty="0"/>
          </a:p>
          <a:p>
            <a:endParaRPr lang="pt-PT" b="1" dirty="0"/>
          </a:p>
          <a:p>
            <a:r>
              <a:rPr lang="pt-PT" b="1" dirty="0" smtClean="0"/>
              <a:t>BURNT AREAS</a:t>
            </a:r>
            <a:endParaRPr lang="pt-PT" b="1" dirty="0"/>
          </a:p>
          <a:p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mtClean="0"/>
              <a:t>BACKGROUND</a:t>
            </a:r>
          </a:p>
        </p:txBody>
      </p:sp>
      <p:sp>
        <p:nvSpPr>
          <p:cNvPr id="17411" name="Content Placeholder 9"/>
          <p:cNvSpPr>
            <a:spLocks noGrp="1"/>
          </p:cNvSpPr>
          <p:nvPr>
            <p:ph idx="1"/>
          </p:nvPr>
        </p:nvSpPr>
        <p:spPr>
          <a:xfrm>
            <a:off x="533400" y="1312863"/>
            <a:ext cx="8153400" cy="4895850"/>
          </a:xfrm>
        </p:spPr>
        <p:txBody>
          <a:bodyPr/>
          <a:lstStyle/>
          <a:p>
            <a:r>
              <a:rPr lang="en-US" dirty="0" smtClean="0"/>
              <a:t>Let us recall that the</a:t>
            </a:r>
            <a:r>
              <a:rPr lang="en-US" dirty="0" smtClean="0"/>
              <a:t> </a:t>
            </a:r>
            <a:r>
              <a:rPr lang="en-US" dirty="0" smtClean="0"/>
              <a:t>LSA SAF is currently disseminating on an </a:t>
            </a:r>
            <a:r>
              <a:rPr lang="en-US" b="1" dirty="0" smtClean="0"/>
              <a:t>operational basis</a:t>
            </a:r>
            <a:r>
              <a:rPr lang="en-US" dirty="0" smtClean="0"/>
              <a:t> the following products:</a:t>
            </a:r>
          </a:p>
          <a:p>
            <a:pPr lvl="1"/>
            <a:r>
              <a:rPr lang="en-US" dirty="0" smtClean="0"/>
              <a:t>the  </a:t>
            </a:r>
            <a:r>
              <a:rPr lang="en-US" b="1" dirty="0" smtClean="0"/>
              <a:t>Fire Risk Mapping (FRM) product</a:t>
            </a:r>
            <a:r>
              <a:rPr lang="en-US" dirty="0" smtClean="0"/>
              <a:t>, that provides daily maps of meteorological fire risk over Mediterranean Europe;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dirty="0" smtClean="0"/>
              <a:t>Why </a:t>
            </a:r>
            <a:r>
              <a:rPr lang="en-US" dirty="0" smtClean="0"/>
              <a:t>is MIR useful?</a:t>
            </a:r>
            <a:endParaRPr lang="pt-BR" dirty="0" smtClean="0"/>
          </a:p>
        </p:txBody>
      </p:sp>
      <p:sp>
        <p:nvSpPr>
          <p:cNvPr id="14339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1438"/>
            <a:ext cx="3390900" cy="452596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Is MIR perturbed by smoke?</a:t>
            </a:r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algn="just" eaLnBrk="1" hangingPunct="1"/>
            <a:endParaRPr lang="pt-BR" sz="24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885381" y="2132856"/>
            <a:ext cx="4791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885381" y="2132856"/>
            <a:ext cx="47910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dirty="0" smtClean="0"/>
              <a:t>Why </a:t>
            </a:r>
            <a:r>
              <a:rPr lang="en-US" dirty="0" smtClean="0"/>
              <a:t>is MIR useful?</a:t>
            </a:r>
            <a:endParaRPr lang="pt-BR" dirty="0" smtClean="0"/>
          </a:p>
        </p:txBody>
      </p:sp>
      <p:sp>
        <p:nvSpPr>
          <p:cNvPr id="14339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341438"/>
            <a:ext cx="3390900" cy="4525962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MIR domain is </a:t>
            </a:r>
            <a:r>
              <a:rPr lang="en-US" sz="2400" dirty="0" smtClean="0"/>
              <a:t>seldom </a:t>
            </a:r>
            <a:r>
              <a:rPr lang="en-US" sz="2400" dirty="0" smtClean="0"/>
              <a:t>affected by smoke, allowing for </a:t>
            </a:r>
            <a:r>
              <a:rPr lang="en-US" sz="2400" dirty="0" smtClean="0"/>
              <a:t>unperturbed </a:t>
            </a:r>
            <a:r>
              <a:rPr lang="en-US" sz="2400" dirty="0" smtClean="0"/>
              <a:t>surface </a:t>
            </a:r>
            <a:r>
              <a:rPr lang="en-US" sz="2400" dirty="0" smtClean="0"/>
              <a:t>observations.</a:t>
            </a:r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This is relevant </a:t>
            </a:r>
            <a:r>
              <a:rPr lang="en-US" sz="2400" dirty="0" smtClean="0"/>
              <a:t>during the dry season, when the atmosphere is very contaminated by </a:t>
            </a:r>
            <a:r>
              <a:rPr lang="en-US" sz="2400" dirty="0" smtClean="0"/>
              <a:t>smoke.</a:t>
            </a:r>
            <a:endParaRPr lang="en-US" sz="2400" dirty="0" smtClean="0"/>
          </a:p>
          <a:p>
            <a:pPr algn="just" eaLnBrk="1" hangingPunct="1"/>
            <a:endParaRPr lang="pt-BR" sz="2400" dirty="0" smtClean="0"/>
          </a:p>
        </p:txBody>
      </p:sp>
      <p:sp>
        <p:nvSpPr>
          <p:cNvPr id="14341" name="Oval 10"/>
          <p:cNvSpPr>
            <a:spLocks noChangeArrowheads="1"/>
          </p:cNvSpPr>
          <p:nvPr/>
        </p:nvSpPr>
        <p:spPr bwMode="auto">
          <a:xfrm>
            <a:off x="7596188" y="4292600"/>
            <a:ext cx="863600" cy="12239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dirty="0" smtClean="0"/>
              <a:t>Why </a:t>
            </a:r>
            <a:r>
              <a:rPr lang="en-US" dirty="0" smtClean="0"/>
              <a:t>the MIR/NIR </a:t>
            </a:r>
            <a:r>
              <a:rPr lang="en-US" dirty="0" smtClean="0"/>
              <a:t>domain?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1438"/>
            <a:ext cx="8153400" cy="5183187"/>
          </a:xfrm>
        </p:spPr>
        <p:txBody>
          <a:bodyPr/>
          <a:lstStyle/>
          <a:p>
            <a:pPr algn="just" eaLnBrk="1" hangingPunct="1"/>
            <a:r>
              <a:rPr lang="en-US" sz="2400" dirty="0" smtClean="0"/>
              <a:t>Is VIS a good discriminator of burned areas?</a:t>
            </a:r>
            <a:endParaRPr lang="en-US" sz="2400" dirty="0" smtClean="0"/>
          </a:p>
          <a:p>
            <a:pPr algn="just" eaLnBrk="1" hangingPunct="1"/>
            <a:endParaRPr lang="en-US" sz="24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971600" y="3794636"/>
            <a:ext cx="7414340" cy="273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dirty="0" smtClean="0"/>
              <a:t>Why </a:t>
            </a:r>
            <a:r>
              <a:rPr lang="en-US" dirty="0" smtClean="0"/>
              <a:t>the MIR/NIR </a:t>
            </a:r>
            <a:r>
              <a:rPr lang="en-US" dirty="0" smtClean="0"/>
              <a:t>domain?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1438"/>
            <a:ext cx="8153400" cy="5183187"/>
          </a:xfrm>
        </p:spPr>
        <p:txBody>
          <a:bodyPr/>
          <a:lstStyle/>
          <a:p>
            <a:pPr algn="just" eaLnBrk="1" hangingPunct="1"/>
            <a:r>
              <a:rPr lang="en-US" sz="2400" dirty="0" smtClean="0"/>
              <a:t>Is VIS a good discriminator of burned areas?</a:t>
            </a:r>
            <a:endParaRPr lang="en-US" sz="2400" dirty="0" smtClean="0"/>
          </a:p>
          <a:p>
            <a:pPr algn="just" eaLnBrk="1" hangingPunct="1"/>
            <a:r>
              <a:rPr lang="en-US" sz="2400" dirty="0" smtClean="0"/>
              <a:t>And SWIR?  </a:t>
            </a:r>
            <a:endParaRPr lang="en-US" sz="2400" dirty="0" smtClean="0"/>
          </a:p>
          <a:p>
            <a:pPr algn="just" eaLnBrk="1" hangingPunct="1"/>
            <a:endParaRPr lang="en-US" sz="24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971600" y="3794636"/>
            <a:ext cx="7414340" cy="273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dirty="0" smtClean="0"/>
              <a:t>Why </a:t>
            </a:r>
            <a:r>
              <a:rPr lang="en-US" dirty="0" smtClean="0"/>
              <a:t>the MIR/NIR </a:t>
            </a:r>
            <a:r>
              <a:rPr lang="en-US" dirty="0" smtClean="0"/>
              <a:t>domain?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1438"/>
            <a:ext cx="8153400" cy="5183187"/>
          </a:xfrm>
        </p:spPr>
        <p:txBody>
          <a:bodyPr/>
          <a:lstStyle/>
          <a:p>
            <a:pPr algn="just" eaLnBrk="1" hangingPunct="1"/>
            <a:r>
              <a:rPr lang="en-US" sz="2400" dirty="0" smtClean="0"/>
              <a:t>Is VIS a good discriminator of burned areas?</a:t>
            </a:r>
            <a:endParaRPr lang="en-US" sz="2400" dirty="0" smtClean="0"/>
          </a:p>
          <a:p>
            <a:pPr algn="just" eaLnBrk="1" hangingPunct="1"/>
            <a:r>
              <a:rPr lang="en-US" sz="2400" dirty="0" smtClean="0"/>
              <a:t>And SWIR?  </a:t>
            </a:r>
            <a:endParaRPr lang="en-US" sz="2400" dirty="0" smtClean="0"/>
          </a:p>
          <a:p>
            <a:pPr algn="just" eaLnBrk="1" hangingPunct="1"/>
            <a:r>
              <a:rPr lang="en-US" sz="2400" dirty="0" smtClean="0"/>
              <a:t>And NIR?</a:t>
            </a:r>
          </a:p>
          <a:p>
            <a:pPr algn="just" eaLnBrk="1" hangingPunct="1"/>
            <a:endParaRPr lang="en-US" sz="24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971600" y="3794636"/>
            <a:ext cx="7414340" cy="273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dirty="0" smtClean="0"/>
              <a:t>Why </a:t>
            </a:r>
            <a:r>
              <a:rPr lang="en-US" dirty="0" smtClean="0"/>
              <a:t>the MIR/NIR </a:t>
            </a:r>
            <a:r>
              <a:rPr lang="en-US" dirty="0" smtClean="0"/>
              <a:t>domain?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1438"/>
            <a:ext cx="8153400" cy="5183187"/>
          </a:xfrm>
        </p:spPr>
        <p:txBody>
          <a:bodyPr/>
          <a:lstStyle/>
          <a:p>
            <a:pPr algn="just" eaLnBrk="1" hangingPunct="1"/>
            <a:r>
              <a:rPr lang="en-US" sz="2400" dirty="0" smtClean="0"/>
              <a:t>Is VIS a good discriminator of burned areas?</a:t>
            </a:r>
            <a:endParaRPr lang="en-US" sz="2400" dirty="0" smtClean="0"/>
          </a:p>
          <a:p>
            <a:pPr algn="just" eaLnBrk="1" hangingPunct="1"/>
            <a:r>
              <a:rPr lang="en-US" sz="2400" dirty="0" smtClean="0"/>
              <a:t>And SWIR?  </a:t>
            </a:r>
            <a:endParaRPr lang="en-US" sz="2400" dirty="0" smtClean="0"/>
          </a:p>
          <a:p>
            <a:pPr algn="just" eaLnBrk="1" hangingPunct="1"/>
            <a:r>
              <a:rPr lang="en-US" sz="2400" dirty="0" smtClean="0"/>
              <a:t>And NIR?</a:t>
            </a:r>
          </a:p>
          <a:p>
            <a:pPr algn="just" eaLnBrk="1" hangingPunct="1"/>
            <a:r>
              <a:rPr lang="en-US" sz="2400" dirty="0" smtClean="0"/>
              <a:t>And MIR?</a:t>
            </a:r>
            <a:endParaRPr lang="en-US" sz="2400" dirty="0" smtClean="0"/>
          </a:p>
          <a:p>
            <a:pPr algn="just" eaLnBrk="1" hangingPunct="1"/>
            <a:endParaRPr lang="en-US" sz="24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971600" y="3794636"/>
            <a:ext cx="7414340" cy="273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dirty="0" smtClean="0"/>
              <a:t>Why </a:t>
            </a:r>
            <a:r>
              <a:rPr lang="en-US" dirty="0" smtClean="0"/>
              <a:t>the MIR/NIR </a:t>
            </a:r>
            <a:r>
              <a:rPr lang="en-US" dirty="0" smtClean="0"/>
              <a:t>domain?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1438"/>
            <a:ext cx="8153400" cy="5183187"/>
          </a:xfrm>
        </p:spPr>
        <p:txBody>
          <a:bodyPr/>
          <a:lstStyle/>
          <a:p>
            <a:pPr algn="just" eaLnBrk="1" hangingPunct="1"/>
            <a:r>
              <a:rPr lang="en-US" sz="2400" dirty="0" smtClean="0"/>
              <a:t>In VIS, charcoal is mixed up with dense dark vegetation, water, dark soils, wetlands, cloud and terrain shadows. </a:t>
            </a:r>
          </a:p>
          <a:p>
            <a:pPr algn="just" eaLnBrk="1" hangingPunct="1"/>
            <a:r>
              <a:rPr lang="en-US" sz="2400" dirty="0" smtClean="0"/>
              <a:t>Similar problems occur in the SWIR </a:t>
            </a:r>
            <a:r>
              <a:rPr lang="en-US" sz="2400" dirty="0" smtClean="0"/>
              <a:t>region.  </a:t>
            </a:r>
            <a:endParaRPr lang="en-US" sz="2400" dirty="0" smtClean="0"/>
          </a:p>
          <a:p>
            <a:pPr algn="just" eaLnBrk="1" hangingPunct="1"/>
            <a:r>
              <a:rPr lang="en-US" sz="2400" b="1" u="sng" dirty="0" smtClean="0"/>
              <a:t>MIR/NIR </a:t>
            </a:r>
            <a:r>
              <a:rPr lang="en-US" sz="2400" b="1" u="sng" dirty="0" smtClean="0"/>
              <a:t>is the best bi-spectral region</a:t>
            </a:r>
            <a:r>
              <a:rPr lang="en-US" sz="2400" dirty="0" smtClean="0"/>
              <a:t> to discriminate between burned areas and other types of surfaces.</a:t>
            </a:r>
          </a:p>
          <a:p>
            <a:pPr algn="just" eaLnBrk="1" hangingPunct="1"/>
            <a:endParaRPr lang="en-US" sz="2400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971600" y="3794636"/>
            <a:ext cx="7414340" cy="273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1791398" y="3861048"/>
            <a:ext cx="1008112" cy="230425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7178143" y="4005064"/>
            <a:ext cx="716765" cy="2088232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modisb1_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2379" y="2420887"/>
            <a:ext cx="2412069" cy="26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modisb7_sw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63" y="2420887"/>
            <a:ext cx="2412069" cy="26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modisb2_n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5232" y="2420887"/>
            <a:ext cx="2412069" cy="26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547813" y="270827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RED</a:t>
            </a:r>
          </a:p>
        </p:txBody>
      </p:sp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4643438" y="270827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NIR</a:t>
            </a:r>
          </a:p>
        </p:txBody>
      </p:sp>
      <p:sp>
        <p:nvSpPr>
          <p:cNvPr id="15367" name="Text Box 11"/>
          <p:cNvSpPr txBox="1">
            <a:spLocks noChangeArrowheads="1"/>
          </p:cNvSpPr>
          <p:nvPr/>
        </p:nvSpPr>
        <p:spPr bwMode="auto">
          <a:xfrm>
            <a:off x="7524750" y="270827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SWIR</a:t>
            </a:r>
          </a:p>
        </p:txBody>
      </p:sp>
      <p:sp>
        <p:nvSpPr>
          <p:cNvPr id="13321" name="Rectangle 15"/>
          <p:cNvSpPr>
            <a:spLocks noChangeArrowheads="1"/>
          </p:cNvSpPr>
          <p:nvPr/>
        </p:nvSpPr>
        <p:spPr bwMode="auto">
          <a:xfrm>
            <a:off x="3341505" y="2371625"/>
            <a:ext cx="2494969" cy="2713560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536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smtClean="0"/>
              <a:t>Why MIR/NIR domain?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modisbrefl20_m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0475" y="2062163"/>
            <a:ext cx="274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8" descr="modisb20_m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062163"/>
            <a:ext cx="2743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12"/>
          <p:cNvSpPr txBox="1">
            <a:spLocks noChangeArrowheads="1"/>
          </p:cNvSpPr>
          <p:nvPr/>
        </p:nvSpPr>
        <p:spPr bwMode="auto">
          <a:xfrm>
            <a:off x="2339975" y="458311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RAD MIR</a:t>
            </a:r>
          </a:p>
        </p:txBody>
      </p:sp>
      <p:sp>
        <p:nvSpPr>
          <p:cNvPr id="16389" name="Text Box 13"/>
          <p:cNvSpPr txBox="1">
            <a:spLocks noChangeArrowheads="1"/>
          </p:cNvSpPr>
          <p:nvPr/>
        </p:nvSpPr>
        <p:spPr bwMode="auto">
          <a:xfrm>
            <a:off x="6445250" y="458311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REFL MIR</a:t>
            </a:r>
          </a:p>
        </p:txBody>
      </p:sp>
      <p:sp>
        <p:nvSpPr>
          <p:cNvPr id="14343" name="Rectangle 14"/>
          <p:cNvSpPr>
            <a:spLocks noChangeArrowheads="1"/>
          </p:cNvSpPr>
          <p:nvPr/>
        </p:nvSpPr>
        <p:spPr bwMode="auto">
          <a:xfrm>
            <a:off x="5005388" y="1917700"/>
            <a:ext cx="2879725" cy="3168650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39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smtClean="0"/>
              <a:t>Why MIR/NIR domain?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364088" y="3487153"/>
            <a:ext cx="28765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941065" y="3296369"/>
            <a:ext cx="39909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pt-PT" b="1" dirty="0" err="1" smtClean="0">
                <a:solidFill>
                  <a:schemeClr val="tx1"/>
                </a:solidFill>
                <a:cs typeface="Times New Roman" pitchFamily="18" charset="0"/>
              </a:rPr>
              <a:t>Towards</a:t>
            </a:r>
            <a:r>
              <a:rPr lang="pt-PT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pt-PT" b="1" dirty="0" err="1" smtClean="0">
                <a:solidFill>
                  <a:schemeClr val="tx1"/>
                </a:solidFill>
                <a:cs typeface="Times New Roman" pitchFamily="18" charset="0"/>
              </a:rPr>
              <a:t>an</a:t>
            </a:r>
            <a:r>
              <a:rPr lang="pt-PT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pt-PT" b="1" dirty="0" err="1" smtClean="0">
                <a:solidFill>
                  <a:schemeClr val="tx1"/>
                </a:solidFill>
                <a:cs typeface="Times New Roman" pitchFamily="18" charset="0"/>
              </a:rPr>
              <a:t>optimal</a:t>
            </a:r>
            <a:r>
              <a:rPr lang="pt-PT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pt-PT" b="1" dirty="0" err="1" smtClean="0">
                <a:solidFill>
                  <a:schemeClr val="tx1"/>
                </a:solidFill>
                <a:cs typeface="Times New Roman" pitchFamily="18" charset="0"/>
              </a:rPr>
              <a:t>index</a:t>
            </a:r>
            <a:endParaRPr lang="pt-BR" dirty="0" smtClean="0"/>
          </a:p>
        </p:txBody>
      </p:sp>
      <p:sp>
        <p:nvSpPr>
          <p:cNvPr id="20483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1268413"/>
            <a:ext cx="8153400" cy="216058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Different materials/surfaces tend to form clusters </a:t>
            </a:r>
            <a:r>
              <a:rPr lang="en-US" sz="2400" dirty="0" smtClean="0"/>
              <a:t>in </a:t>
            </a:r>
            <a:r>
              <a:rPr lang="en-US" sz="2400" dirty="0" smtClean="0"/>
              <a:t>the MIR/NIR space</a:t>
            </a:r>
          </a:p>
          <a:p>
            <a:pPr eaLnBrk="1" hangingPunct="1"/>
            <a:r>
              <a:rPr lang="en-US" sz="2400" dirty="0" smtClean="0"/>
              <a:t>There is an overall displacement along the diagonal of the graph</a:t>
            </a:r>
            <a:r>
              <a:rPr lang="en-US" sz="2400" smtClean="0"/>
              <a:t>, </a:t>
            </a:r>
            <a:r>
              <a:rPr lang="en-US" sz="2400" smtClean="0"/>
              <a:t>up from </a:t>
            </a:r>
            <a:r>
              <a:rPr lang="en-US" sz="2400" dirty="0" smtClean="0"/>
              <a:t>vegetation </a:t>
            </a:r>
            <a:r>
              <a:rPr lang="en-US" sz="2400" dirty="0" smtClean="0"/>
              <a:t>down to burned materials across the soil surfaces</a:t>
            </a:r>
            <a:endParaRPr lang="pt-BR" sz="2400" dirty="0" smtClean="0"/>
          </a:p>
        </p:txBody>
      </p:sp>
      <p:sp>
        <p:nvSpPr>
          <p:cNvPr id="20485" name="Oval 7"/>
          <p:cNvSpPr>
            <a:spLocks noChangeArrowheads="1"/>
          </p:cNvSpPr>
          <p:nvPr/>
        </p:nvSpPr>
        <p:spPr bwMode="auto">
          <a:xfrm>
            <a:off x="1711325" y="5862638"/>
            <a:ext cx="1296988" cy="288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BR"/>
          </a:p>
        </p:txBody>
      </p:sp>
      <p:sp>
        <p:nvSpPr>
          <p:cNvPr id="20486" name="Oval 8"/>
          <p:cNvSpPr>
            <a:spLocks noChangeArrowheads="1"/>
          </p:cNvSpPr>
          <p:nvPr/>
        </p:nvSpPr>
        <p:spPr bwMode="auto">
          <a:xfrm rot="-5400000">
            <a:off x="1146176" y="4098925"/>
            <a:ext cx="647700" cy="2889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487" name="Line 9"/>
          <p:cNvSpPr>
            <a:spLocks noChangeShapeType="1"/>
          </p:cNvSpPr>
          <p:nvPr/>
        </p:nvSpPr>
        <p:spPr bwMode="auto">
          <a:xfrm>
            <a:off x="1639888" y="4494213"/>
            <a:ext cx="719137" cy="12255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0489" name="Rectangle 11"/>
          <p:cNvSpPr>
            <a:spLocks noChangeArrowheads="1"/>
          </p:cNvSpPr>
          <p:nvPr/>
        </p:nvSpPr>
        <p:spPr bwMode="auto">
          <a:xfrm>
            <a:off x="1882775" y="3284538"/>
            <a:ext cx="2062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Laboratory measurements  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20490" name="Rectangle 12"/>
          <p:cNvSpPr>
            <a:spLocks noChangeArrowheads="1"/>
          </p:cNvSpPr>
          <p:nvPr/>
        </p:nvSpPr>
        <p:spPr bwMode="auto">
          <a:xfrm>
            <a:off x="6376988" y="3448050"/>
            <a:ext cx="11239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MODIS pixels</a:t>
            </a:r>
            <a:endParaRPr lang="pt-PT" sz="1200">
              <a:solidFill>
                <a:schemeClr val="bg1"/>
              </a:solidFill>
            </a:endParaRPr>
          </a:p>
        </p:txBody>
      </p:sp>
      <p:sp>
        <p:nvSpPr>
          <p:cNvPr id="20491" name="Oval 13"/>
          <p:cNvSpPr>
            <a:spLocks noChangeArrowheads="1"/>
          </p:cNvSpPr>
          <p:nvPr/>
        </p:nvSpPr>
        <p:spPr bwMode="auto">
          <a:xfrm rot="-3889927">
            <a:off x="5544344" y="4107657"/>
            <a:ext cx="1511300" cy="8493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492" name="Rectangle 14"/>
          <p:cNvSpPr>
            <a:spLocks noChangeArrowheads="1"/>
          </p:cNvSpPr>
          <p:nvPr/>
        </p:nvSpPr>
        <p:spPr bwMode="auto">
          <a:xfrm>
            <a:off x="5837238" y="4329113"/>
            <a:ext cx="752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/>
              <a:t>Pre-fire</a:t>
            </a:r>
            <a:endParaRPr lang="pt-PT" sz="1200"/>
          </a:p>
        </p:txBody>
      </p:sp>
      <p:sp>
        <p:nvSpPr>
          <p:cNvPr id="20493" name="Oval 15"/>
          <p:cNvSpPr>
            <a:spLocks noChangeArrowheads="1"/>
          </p:cNvSpPr>
          <p:nvPr/>
        </p:nvSpPr>
        <p:spPr bwMode="auto">
          <a:xfrm rot="-3889927">
            <a:off x="6872287" y="4711701"/>
            <a:ext cx="881063" cy="84931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494" name="Rectangle 16"/>
          <p:cNvSpPr>
            <a:spLocks noChangeArrowheads="1"/>
          </p:cNvSpPr>
          <p:nvPr/>
        </p:nvSpPr>
        <p:spPr bwMode="auto">
          <a:xfrm>
            <a:off x="7192963" y="5646738"/>
            <a:ext cx="8286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/>
              <a:t>Post-fire</a:t>
            </a:r>
            <a:endParaRPr lang="pt-PT" sz="120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6885384" y="3789040"/>
            <a:ext cx="1143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mtClean="0"/>
              <a:t>BACKGROUND</a:t>
            </a:r>
          </a:p>
        </p:txBody>
      </p:sp>
      <p:sp>
        <p:nvSpPr>
          <p:cNvPr id="18435" name="Content Placeholder 9"/>
          <p:cNvSpPr>
            <a:spLocks noGrp="1"/>
          </p:cNvSpPr>
          <p:nvPr>
            <p:ph idx="1"/>
          </p:nvPr>
        </p:nvSpPr>
        <p:spPr>
          <a:xfrm>
            <a:off x="533400" y="1312863"/>
            <a:ext cx="8153400" cy="4895850"/>
          </a:xfrm>
        </p:spPr>
        <p:txBody>
          <a:bodyPr/>
          <a:lstStyle/>
          <a:p>
            <a:r>
              <a:rPr lang="en-US" dirty="0" smtClean="0"/>
              <a:t>Let us recall that the</a:t>
            </a:r>
            <a:r>
              <a:rPr lang="en-US" dirty="0" smtClean="0"/>
              <a:t> </a:t>
            </a:r>
            <a:r>
              <a:rPr lang="en-US" dirty="0" smtClean="0"/>
              <a:t>LSA SAF is currently disseminating on an </a:t>
            </a:r>
            <a:r>
              <a:rPr lang="en-US" b="1" dirty="0" smtClean="0"/>
              <a:t>operational basis</a:t>
            </a:r>
            <a:r>
              <a:rPr lang="en-US" dirty="0" smtClean="0"/>
              <a:t> the following products:</a:t>
            </a:r>
          </a:p>
          <a:p>
            <a:pPr lvl="1"/>
            <a:r>
              <a:rPr lang="en-US" dirty="0" smtClean="0"/>
              <a:t>the  </a:t>
            </a:r>
            <a:r>
              <a:rPr lang="en-US" b="1" dirty="0" smtClean="0"/>
              <a:t>Fire Risk Mapping (FRM) product</a:t>
            </a:r>
            <a:r>
              <a:rPr lang="en-US" dirty="0" smtClean="0"/>
              <a:t>, that provides daily maps of meteorological fire risk over Mediterranean Europe;</a:t>
            </a:r>
          </a:p>
          <a:p>
            <a:pPr lvl="1"/>
            <a:r>
              <a:rPr lang="en-US" dirty="0" smtClean="0"/>
              <a:t>the  </a:t>
            </a:r>
            <a:r>
              <a:rPr lang="en-US" b="1" dirty="0" smtClean="0"/>
              <a:t>Fire Detection and Monitoring (FD&amp;M)</a:t>
            </a:r>
            <a:r>
              <a:rPr lang="en-US" dirty="0" smtClean="0"/>
              <a:t> product, that provides a continuous monitoring of fire activity over Africa and Europe;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b="1" dirty="0" err="1" smtClean="0">
                <a:solidFill>
                  <a:schemeClr val="tx1"/>
                </a:solidFill>
                <a:cs typeface="Times New Roman" pitchFamily="18" charset="0"/>
              </a:rPr>
              <a:t>Towards</a:t>
            </a:r>
            <a:r>
              <a:rPr lang="pt-PT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pt-PT" b="1" dirty="0" err="1" smtClean="0">
                <a:solidFill>
                  <a:schemeClr val="tx1"/>
                </a:solidFill>
                <a:cs typeface="Times New Roman" pitchFamily="18" charset="0"/>
              </a:rPr>
              <a:t>an</a:t>
            </a:r>
            <a:r>
              <a:rPr lang="pt-PT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pt-PT" b="1" dirty="0" err="1" smtClean="0">
                <a:solidFill>
                  <a:schemeClr val="tx1"/>
                </a:solidFill>
                <a:cs typeface="Times New Roman" pitchFamily="18" charset="0"/>
              </a:rPr>
              <a:t>optimal</a:t>
            </a:r>
            <a:r>
              <a:rPr lang="pt-PT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pt-PT" b="1" dirty="0" err="1" smtClean="0">
                <a:solidFill>
                  <a:schemeClr val="tx1"/>
                </a:solidFill>
                <a:cs typeface="Times New Roman" pitchFamily="18" charset="0"/>
              </a:rPr>
              <a:t>index</a:t>
            </a:r>
            <a:endParaRPr lang="fr-FR" dirty="0" smtClean="0">
              <a:solidFill>
                <a:schemeClr val="tx1"/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435099" y="1521904"/>
            <a:ext cx="8241357" cy="4499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376238" y="3240360"/>
            <a:ext cx="83915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153400" cy="1008063"/>
          </a:xfrm>
        </p:spPr>
        <p:txBody>
          <a:bodyPr/>
          <a:lstStyle/>
          <a:p>
            <a:pPr eaLnBrk="1" hangingPunct="1"/>
            <a:r>
              <a:rPr lang="en-US" sz="4000" smtClean="0"/>
              <a:t>Development of a new space</a:t>
            </a:r>
            <a:br>
              <a:rPr lang="en-US" sz="4000" smtClean="0"/>
            </a:br>
            <a:endParaRPr lang="pt-BR" sz="1200" smtClean="0"/>
          </a:p>
        </p:txBody>
      </p:sp>
      <p:sp>
        <p:nvSpPr>
          <p:cNvPr id="21507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1341438"/>
            <a:ext cx="8153400" cy="5183187"/>
          </a:xfrm>
        </p:spPr>
        <p:txBody>
          <a:bodyPr/>
          <a:lstStyle/>
          <a:p>
            <a:pPr algn="just" eaLnBrk="1" hangingPunct="1"/>
            <a:r>
              <a:rPr lang="en-US" sz="2400" dirty="0" smtClean="0"/>
              <a:t>There is a “natural constrain” </a:t>
            </a:r>
            <a:r>
              <a:rPr lang="en-US" sz="2400" dirty="0" smtClean="0"/>
              <a:t>in η/ξ space</a:t>
            </a:r>
          </a:p>
          <a:p>
            <a:pPr algn="just" eaLnBrk="1" hangingPunct="1"/>
            <a:r>
              <a:rPr lang="en-US" sz="2400" dirty="0" smtClean="0"/>
              <a:t>Surfaces related to vegetation </a:t>
            </a:r>
            <a:r>
              <a:rPr lang="en-US" sz="2400" dirty="0" smtClean="0"/>
              <a:t>seem </a:t>
            </a:r>
            <a:r>
              <a:rPr lang="en-US" sz="2400" dirty="0" smtClean="0"/>
              <a:t>to </a:t>
            </a:r>
            <a:r>
              <a:rPr lang="en-US" sz="2400" dirty="0" smtClean="0"/>
              <a:t>align according </a:t>
            </a:r>
            <a:r>
              <a:rPr lang="en-US" sz="2400" dirty="0" smtClean="0"/>
              <a:t>to water content. </a:t>
            </a:r>
          </a:p>
          <a:p>
            <a:pPr algn="just" eaLnBrk="1" hangingPunct="1"/>
            <a:r>
              <a:rPr lang="en-US" sz="2400" dirty="0" smtClean="0"/>
              <a:t>Other kind surfaces are dispersed </a:t>
            </a:r>
            <a:r>
              <a:rPr lang="en-US" sz="2400" dirty="0" smtClean="0"/>
              <a:t>outside the line</a:t>
            </a:r>
            <a:endParaRPr lang="en-US" sz="2400" dirty="0" smtClean="0"/>
          </a:p>
          <a:p>
            <a:pPr algn="just" eaLnBrk="1" hangingPunct="1"/>
            <a:endParaRPr lang="en-US" sz="2400" dirty="0" smtClean="0"/>
          </a:p>
          <a:p>
            <a:pPr algn="just" eaLnBrk="1" hangingPunct="1"/>
            <a:endParaRPr lang="pt-B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755576" y="1915269"/>
            <a:ext cx="37242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smtClean="0"/>
              <a:t>Development of a new index</a:t>
            </a:r>
            <a:endParaRPr lang="pt-BR" smtClean="0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115616" y="1990581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b="1" dirty="0" err="1"/>
              <a:t>Kite</a:t>
            </a:r>
            <a:r>
              <a:rPr lang="pt-PT" b="1" dirty="0"/>
              <a:t> </a:t>
            </a:r>
            <a:r>
              <a:rPr lang="pt-PT" b="1" dirty="0" err="1"/>
              <a:t>domain</a:t>
            </a:r>
            <a:endParaRPr lang="fr-FR" b="1" dirty="0"/>
          </a:p>
        </p:txBody>
      </p:sp>
      <p:sp>
        <p:nvSpPr>
          <p:cNvPr id="22535" name="AutoShape 13"/>
          <p:cNvSpPr>
            <a:spLocks noChangeArrowheads="1"/>
          </p:cNvSpPr>
          <p:nvPr/>
        </p:nvSpPr>
        <p:spPr bwMode="auto">
          <a:xfrm rot="1849016">
            <a:off x="1103175" y="3796051"/>
            <a:ext cx="1990027" cy="218771"/>
          </a:xfrm>
          <a:prstGeom prst="rightArrow">
            <a:avLst>
              <a:gd name="adj1" fmla="val 50000"/>
              <a:gd name="adj2" fmla="val 236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36" name="Text Box 14"/>
          <p:cNvSpPr txBox="1">
            <a:spLocks noChangeArrowheads="1"/>
          </p:cNvSpPr>
          <p:nvPr/>
        </p:nvSpPr>
        <p:spPr bwMode="auto">
          <a:xfrm>
            <a:off x="1546324" y="378904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</a:t>
            </a:r>
          </a:p>
        </p:txBody>
      </p:sp>
      <p:sp>
        <p:nvSpPr>
          <p:cNvPr id="22537" name="Text Box 15"/>
          <p:cNvSpPr txBox="1">
            <a:spLocks noChangeArrowheads="1"/>
          </p:cNvSpPr>
          <p:nvPr/>
        </p:nvSpPr>
        <p:spPr bwMode="auto">
          <a:xfrm>
            <a:off x="1130300" y="5427415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V - linear dependence on </a:t>
            </a:r>
            <a:r>
              <a:rPr lang="el-GR" sz="2000"/>
              <a:t>η</a:t>
            </a:r>
          </a:p>
        </p:txBody>
      </p:sp>
      <p:sp>
        <p:nvSpPr>
          <p:cNvPr id="22538" name="Rectangle 16"/>
          <p:cNvSpPr>
            <a:spLocks noChangeArrowheads="1"/>
          </p:cNvSpPr>
          <p:nvPr/>
        </p:nvSpPr>
        <p:spPr bwMode="auto">
          <a:xfrm>
            <a:off x="1331913" y="5765552"/>
            <a:ext cx="2905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W – arc lengths along V</a:t>
            </a:r>
          </a:p>
        </p:txBody>
      </p:sp>
      <p:sp>
        <p:nvSpPr>
          <p:cNvPr id="22540" name="AutoShape 19"/>
          <p:cNvSpPr>
            <a:spLocks noChangeArrowheads="1"/>
          </p:cNvSpPr>
          <p:nvPr/>
        </p:nvSpPr>
        <p:spPr bwMode="auto">
          <a:xfrm rot="2919429">
            <a:off x="3260257" y="2382314"/>
            <a:ext cx="980862" cy="210084"/>
          </a:xfrm>
          <a:prstGeom prst="rightArrow">
            <a:avLst>
              <a:gd name="adj1" fmla="val 50000"/>
              <a:gd name="adj2" fmla="val 11208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41" name="AutoShape 20"/>
          <p:cNvSpPr>
            <a:spLocks noChangeArrowheads="1"/>
          </p:cNvSpPr>
          <p:nvPr/>
        </p:nvSpPr>
        <p:spPr bwMode="auto">
          <a:xfrm rot="-3550984">
            <a:off x="3558931" y="3798957"/>
            <a:ext cx="980862" cy="210084"/>
          </a:xfrm>
          <a:prstGeom prst="rightArrow">
            <a:avLst>
              <a:gd name="adj1" fmla="val 50000"/>
              <a:gd name="adj2" fmla="val 112088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42" name="Text Box 21"/>
          <p:cNvSpPr txBox="1">
            <a:spLocks noChangeArrowheads="1"/>
          </p:cNvSpPr>
          <p:nvPr/>
        </p:nvSpPr>
        <p:spPr bwMode="auto">
          <a:xfrm>
            <a:off x="3968842" y="3956002"/>
            <a:ext cx="315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V</a:t>
            </a:r>
          </a:p>
        </p:txBody>
      </p:sp>
      <p:sp>
        <p:nvSpPr>
          <p:cNvPr id="22543" name="Text Box 22"/>
          <p:cNvSpPr txBox="1">
            <a:spLocks noChangeArrowheads="1"/>
          </p:cNvSpPr>
          <p:nvPr/>
        </p:nvSpPr>
        <p:spPr bwMode="auto">
          <a:xfrm>
            <a:off x="3707904" y="2132856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V</a:t>
            </a:r>
          </a:p>
        </p:txBody>
      </p:sp>
      <p:sp>
        <p:nvSpPr>
          <p:cNvPr id="22562" name="Text Box 44"/>
          <p:cNvSpPr txBox="1">
            <a:spLocks noChangeArrowheads="1"/>
          </p:cNvSpPr>
          <p:nvPr/>
        </p:nvSpPr>
        <p:spPr bwMode="auto">
          <a:xfrm>
            <a:off x="395288" y="4797177"/>
            <a:ext cx="4608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/>
              <a:t>The borders of the kite domain are coordinate curves</a:t>
            </a:r>
            <a:endParaRPr lang="el-GR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508104" y="1972419"/>
            <a:ext cx="28956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755576" y="1915269"/>
            <a:ext cx="3724275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pPr eaLnBrk="1" hangingPunct="1"/>
            <a:r>
              <a:rPr lang="en-US" smtClean="0"/>
              <a:t>Development of a new index</a:t>
            </a:r>
            <a:endParaRPr lang="pt-BR" smtClean="0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115616" y="1990581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b="1" dirty="0" err="1"/>
              <a:t>Kite</a:t>
            </a:r>
            <a:r>
              <a:rPr lang="pt-PT" b="1" dirty="0"/>
              <a:t> </a:t>
            </a:r>
            <a:r>
              <a:rPr lang="pt-PT" b="1" dirty="0" err="1"/>
              <a:t>domain</a:t>
            </a:r>
            <a:endParaRPr lang="fr-FR" b="1" dirty="0"/>
          </a:p>
        </p:txBody>
      </p:sp>
      <p:sp>
        <p:nvSpPr>
          <p:cNvPr id="22564" name="TextBox 5"/>
          <p:cNvSpPr txBox="1">
            <a:spLocks noChangeArrowheads="1"/>
          </p:cNvSpPr>
          <p:nvPr/>
        </p:nvSpPr>
        <p:spPr bwMode="auto">
          <a:xfrm>
            <a:off x="5796136" y="2035135"/>
            <a:ext cx="1673419" cy="369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b="1" dirty="0" err="1"/>
              <a:t>Spider</a:t>
            </a:r>
            <a:r>
              <a:rPr lang="pt-PT" b="1" dirty="0"/>
              <a:t> </a:t>
            </a:r>
            <a:r>
              <a:rPr lang="pt-PT" b="1" dirty="0" err="1"/>
              <a:t>web</a:t>
            </a:r>
            <a:endParaRPr lang="fr-FR" b="1" dirty="0"/>
          </a:p>
        </p:txBody>
      </p:sp>
      <p:sp>
        <p:nvSpPr>
          <p:cNvPr id="22535" name="AutoShape 13"/>
          <p:cNvSpPr>
            <a:spLocks noChangeArrowheads="1"/>
          </p:cNvSpPr>
          <p:nvPr/>
        </p:nvSpPr>
        <p:spPr bwMode="auto">
          <a:xfrm rot="1849016">
            <a:off x="1103175" y="3796051"/>
            <a:ext cx="1990027" cy="218771"/>
          </a:xfrm>
          <a:prstGeom prst="rightArrow">
            <a:avLst>
              <a:gd name="adj1" fmla="val 50000"/>
              <a:gd name="adj2" fmla="val 23681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36" name="Text Box 14"/>
          <p:cNvSpPr txBox="1">
            <a:spLocks noChangeArrowheads="1"/>
          </p:cNvSpPr>
          <p:nvPr/>
        </p:nvSpPr>
        <p:spPr bwMode="auto">
          <a:xfrm>
            <a:off x="1546324" y="3789040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</a:t>
            </a:r>
          </a:p>
        </p:txBody>
      </p:sp>
      <p:sp>
        <p:nvSpPr>
          <p:cNvPr id="22537" name="Text Box 15"/>
          <p:cNvSpPr txBox="1">
            <a:spLocks noChangeArrowheads="1"/>
          </p:cNvSpPr>
          <p:nvPr/>
        </p:nvSpPr>
        <p:spPr bwMode="auto">
          <a:xfrm>
            <a:off x="1130300" y="5427415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/>
              <a:t>V - linear dependence on </a:t>
            </a:r>
            <a:r>
              <a:rPr lang="el-GR" sz="2000"/>
              <a:t>η</a:t>
            </a:r>
          </a:p>
        </p:txBody>
      </p:sp>
      <p:sp>
        <p:nvSpPr>
          <p:cNvPr id="22538" name="Rectangle 16"/>
          <p:cNvSpPr>
            <a:spLocks noChangeArrowheads="1"/>
          </p:cNvSpPr>
          <p:nvPr/>
        </p:nvSpPr>
        <p:spPr bwMode="auto">
          <a:xfrm>
            <a:off x="1331913" y="5765552"/>
            <a:ext cx="2905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W – arc lengths along V</a:t>
            </a:r>
          </a:p>
        </p:txBody>
      </p:sp>
      <p:sp>
        <p:nvSpPr>
          <p:cNvPr id="22539" name="Rectangle 17"/>
          <p:cNvSpPr>
            <a:spLocks noChangeArrowheads="1"/>
          </p:cNvSpPr>
          <p:nvPr/>
        </p:nvSpPr>
        <p:spPr bwMode="auto">
          <a:xfrm>
            <a:off x="5435600" y="4941640"/>
            <a:ext cx="34194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/>
              <a:t>Convergent point - Charcoal</a:t>
            </a:r>
          </a:p>
          <a:p>
            <a:pPr algn="ctr"/>
            <a:r>
              <a:rPr lang="en-US" sz="2000"/>
              <a:t>MIR=0.24</a:t>
            </a:r>
          </a:p>
          <a:p>
            <a:pPr algn="ctr"/>
            <a:r>
              <a:rPr lang="en-US" sz="2000"/>
              <a:t>NIR=0.03</a:t>
            </a:r>
          </a:p>
        </p:txBody>
      </p:sp>
      <p:sp>
        <p:nvSpPr>
          <p:cNvPr id="22540" name="AutoShape 19"/>
          <p:cNvSpPr>
            <a:spLocks noChangeArrowheads="1"/>
          </p:cNvSpPr>
          <p:nvPr/>
        </p:nvSpPr>
        <p:spPr bwMode="auto">
          <a:xfrm rot="2919429">
            <a:off x="3260257" y="2382314"/>
            <a:ext cx="980862" cy="210084"/>
          </a:xfrm>
          <a:prstGeom prst="rightArrow">
            <a:avLst>
              <a:gd name="adj1" fmla="val 50000"/>
              <a:gd name="adj2" fmla="val 11208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41" name="AutoShape 20"/>
          <p:cNvSpPr>
            <a:spLocks noChangeArrowheads="1"/>
          </p:cNvSpPr>
          <p:nvPr/>
        </p:nvSpPr>
        <p:spPr bwMode="auto">
          <a:xfrm rot="-3550984">
            <a:off x="3558931" y="3798957"/>
            <a:ext cx="980862" cy="210084"/>
          </a:xfrm>
          <a:prstGeom prst="rightArrow">
            <a:avLst>
              <a:gd name="adj1" fmla="val 50000"/>
              <a:gd name="adj2" fmla="val 112088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42" name="Text Box 21"/>
          <p:cNvSpPr txBox="1">
            <a:spLocks noChangeArrowheads="1"/>
          </p:cNvSpPr>
          <p:nvPr/>
        </p:nvSpPr>
        <p:spPr bwMode="auto">
          <a:xfrm>
            <a:off x="3968842" y="3956002"/>
            <a:ext cx="3151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V</a:t>
            </a:r>
          </a:p>
        </p:txBody>
      </p:sp>
      <p:sp>
        <p:nvSpPr>
          <p:cNvPr id="22543" name="Text Box 22"/>
          <p:cNvSpPr txBox="1">
            <a:spLocks noChangeArrowheads="1"/>
          </p:cNvSpPr>
          <p:nvPr/>
        </p:nvSpPr>
        <p:spPr bwMode="auto">
          <a:xfrm>
            <a:off x="3707904" y="2132856"/>
            <a:ext cx="433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V</a:t>
            </a:r>
          </a:p>
        </p:txBody>
      </p:sp>
      <p:sp>
        <p:nvSpPr>
          <p:cNvPr id="22544" name="AutoShape 23"/>
          <p:cNvSpPr>
            <a:spLocks noChangeArrowheads="1"/>
          </p:cNvSpPr>
          <p:nvPr/>
        </p:nvSpPr>
        <p:spPr bwMode="auto">
          <a:xfrm rot="-5400000">
            <a:off x="5425917" y="3136728"/>
            <a:ext cx="1526587" cy="210084"/>
          </a:xfrm>
          <a:prstGeom prst="rightArrow">
            <a:avLst>
              <a:gd name="adj1" fmla="val 50000"/>
              <a:gd name="adj2" fmla="val 1744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46" name="AutoShape 25"/>
          <p:cNvSpPr>
            <a:spLocks noChangeArrowheads="1"/>
          </p:cNvSpPr>
          <p:nvPr/>
        </p:nvSpPr>
        <p:spPr bwMode="auto">
          <a:xfrm rot="-2213787">
            <a:off x="7270878" y="2407627"/>
            <a:ext cx="782696" cy="1335813"/>
          </a:xfrm>
          <a:prstGeom prst="curvedLeftArrow">
            <a:avLst>
              <a:gd name="adj1" fmla="val 33580"/>
              <a:gd name="adj2" fmla="val 67160"/>
              <a:gd name="adj3" fmla="val 33333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47" name="Text Box 26"/>
          <p:cNvSpPr txBox="1">
            <a:spLocks noChangeArrowheads="1"/>
          </p:cNvSpPr>
          <p:nvPr/>
        </p:nvSpPr>
        <p:spPr bwMode="auto">
          <a:xfrm>
            <a:off x="7651618" y="2499272"/>
            <a:ext cx="3151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V</a:t>
            </a:r>
          </a:p>
        </p:txBody>
      </p:sp>
      <p:sp>
        <p:nvSpPr>
          <p:cNvPr id="22562" name="Text Box 44"/>
          <p:cNvSpPr txBox="1">
            <a:spLocks noChangeArrowheads="1"/>
          </p:cNvSpPr>
          <p:nvPr/>
        </p:nvSpPr>
        <p:spPr bwMode="auto">
          <a:xfrm>
            <a:off x="395288" y="4797177"/>
            <a:ext cx="4608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/>
              <a:t>The borders of the kite domain are coordinate curves</a:t>
            </a:r>
            <a:endParaRPr lang="el-GR" sz="2000"/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5938812" y="3268563"/>
            <a:ext cx="433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smtClean="0"/>
              <a:t>Validation – study area</a:t>
            </a:r>
          </a:p>
        </p:txBody>
      </p:sp>
      <p:pic>
        <p:nvPicPr>
          <p:cNvPr id="23555" name="Picture 6" descr="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97000"/>
            <a:ext cx="7269163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Oval 7"/>
          <p:cNvSpPr>
            <a:spLocks noChangeArrowheads="1"/>
          </p:cNvSpPr>
          <p:nvPr/>
        </p:nvSpPr>
        <p:spPr bwMode="auto">
          <a:xfrm rot="1887731">
            <a:off x="5648325" y="2576513"/>
            <a:ext cx="814388" cy="19605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3557" name="Oval 8"/>
          <p:cNvSpPr>
            <a:spLocks noChangeArrowheads="1"/>
          </p:cNvSpPr>
          <p:nvPr/>
        </p:nvSpPr>
        <p:spPr bwMode="auto">
          <a:xfrm>
            <a:off x="827088" y="3409950"/>
            <a:ext cx="936625" cy="215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3558" name="Oval 9"/>
          <p:cNvSpPr>
            <a:spLocks noChangeArrowheads="1"/>
          </p:cNvSpPr>
          <p:nvPr/>
        </p:nvSpPr>
        <p:spPr bwMode="auto">
          <a:xfrm>
            <a:off x="827088" y="3725863"/>
            <a:ext cx="1657350" cy="388937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23559" name="Oval 10"/>
          <p:cNvSpPr>
            <a:spLocks noChangeArrowheads="1"/>
          </p:cNvSpPr>
          <p:nvPr/>
        </p:nvSpPr>
        <p:spPr bwMode="auto">
          <a:xfrm rot="3444715">
            <a:off x="4687888" y="1731963"/>
            <a:ext cx="1184275" cy="2511425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smtClean="0"/>
              <a:t>Validation</a:t>
            </a:r>
          </a:p>
        </p:txBody>
      </p:sp>
      <p:pic>
        <p:nvPicPr>
          <p:cNvPr id="24579" name="Picture 8" descr="fig_13"/>
          <p:cNvPicPr>
            <a:picLocks noChangeAspect="1" noChangeArrowheads="1"/>
          </p:cNvPicPr>
          <p:nvPr/>
        </p:nvPicPr>
        <p:blipFill>
          <a:blip r:embed="rId3" cstate="print"/>
          <a:srcRect l="8226" t="14822" r="8226" b="14822"/>
          <a:stretch>
            <a:fillRect/>
          </a:stretch>
        </p:blipFill>
        <p:spPr bwMode="auto">
          <a:xfrm>
            <a:off x="540420" y="1484313"/>
            <a:ext cx="5121275" cy="239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1620838" y="1433513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Cerrado</a:t>
            </a:r>
          </a:p>
        </p:txBody>
      </p:sp>
      <p:sp>
        <p:nvSpPr>
          <p:cNvPr id="24600" name="Rectangle 41"/>
          <p:cNvSpPr>
            <a:spLocks noChangeArrowheads="1"/>
          </p:cNvSpPr>
          <p:nvPr/>
        </p:nvSpPr>
        <p:spPr bwMode="auto">
          <a:xfrm>
            <a:off x="6372225" y="1916113"/>
            <a:ext cx="1457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Supervised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Validation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smtClean="0"/>
              <a:t>Validation</a:t>
            </a:r>
          </a:p>
        </p:txBody>
      </p:sp>
      <p:pic>
        <p:nvPicPr>
          <p:cNvPr id="24579" name="Picture 8" descr="fig_13"/>
          <p:cNvPicPr>
            <a:picLocks noChangeAspect="1" noChangeArrowheads="1"/>
          </p:cNvPicPr>
          <p:nvPr/>
        </p:nvPicPr>
        <p:blipFill>
          <a:blip r:embed="rId3" cstate="print"/>
          <a:srcRect l="8226" t="14822" r="8226" b="14822"/>
          <a:stretch>
            <a:fillRect/>
          </a:stretch>
        </p:blipFill>
        <p:spPr bwMode="auto">
          <a:xfrm>
            <a:off x="540420" y="1484313"/>
            <a:ext cx="5121275" cy="239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1620838" y="1433513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Cerrado</a:t>
            </a:r>
          </a:p>
        </p:txBody>
      </p:sp>
      <p:sp>
        <p:nvSpPr>
          <p:cNvPr id="24599" name="Oval 39"/>
          <p:cNvSpPr>
            <a:spLocks noChangeArrowheads="1"/>
          </p:cNvSpPr>
          <p:nvPr/>
        </p:nvSpPr>
        <p:spPr bwMode="auto">
          <a:xfrm>
            <a:off x="3996482" y="1412875"/>
            <a:ext cx="1871662" cy="25479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600" name="Rectangle 41"/>
          <p:cNvSpPr>
            <a:spLocks noChangeArrowheads="1"/>
          </p:cNvSpPr>
          <p:nvPr/>
        </p:nvSpPr>
        <p:spPr bwMode="auto">
          <a:xfrm>
            <a:off x="6372225" y="1916113"/>
            <a:ext cx="1457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Supervised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Validation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smtClean="0"/>
              <a:t>Validation</a:t>
            </a:r>
          </a:p>
        </p:txBody>
      </p:sp>
      <p:pic>
        <p:nvPicPr>
          <p:cNvPr id="24579" name="Picture 8" descr="fig_13"/>
          <p:cNvPicPr>
            <a:picLocks noChangeAspect="1" noChangeArrowheads="1"/>
          </p:cNvPicPr>
          <p:nvPr/>
        </p:nvPicPr>
        <p:blipFill>
          <a:blip r:embed="rId3" cstate="print"/>
          <a:srcRect l="8226" t="14822" r="8226" b="14822"/>
          <a:stretch>
            <a:fillRect/>
          </a:stretch>
        </p:blipFill>
        <p:spPr bwMode="auto">
          <a:xfrm>
            <a:off x="540420" y="1484313"/>
            <a:ext cx="5121275" cy="2393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1620838" y="1433513"/>
            <a:ext cx="1152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Cerrado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1114" y="4005263"/>
            <a:ext cx="6737350" cy="2314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2" name="Text Box 16"/>
          <p:cNvSpPr txBox="1">
            <a:spLocks noChangeArrowheads="1"/>
          </p:cNvSpPr>
          <p:nvPr/>
        </p:nvSpPr>
        <p:spPr bwMode="auto">
          <a:xfrm>
            <a:off x="466476" y="5362575"/>
            <a:ext cx="146208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/>
              <a:t>K-means</a:t>
            </a:r>
          </a:p>
          <a:p>
            <a:pPr algn="ctr"/>
            <a:r>
              <a:rPr lang="en-US" sz="1400"/>
              <a:t>V – 2 clusters</a:t>
            </a:r>
          </a:p>
          <a:p>
            <a:pPr algn="ctr"/>
            <a:r>
              <a:rPr lang="en-US" sz="1400"/>
              <a:t>W – 4 clusters</a:t>
            </a:r>
          </a:p>
        </p:txBody>
      </p:sp>
      <p:sp>
        <p:nvSpPr>
          <p:cNvPr id="24583" name="Oval 17"/>
          <p:cNvSpPr>
            <a:spLocks noChangeArrowheads="1"/>
          </p:cNvSpPr>
          <p:nvPr/>
        </p:nvSpPr>
        <p:spPr bwMode="auto">
          <a:xfrm>
            <a:off x="6948488" y="4221163"/>
            <a:ext cx="360362" cy="576262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84" name="Oval 18"/>
          <p:cNvSpPr>
            <a:spLocks noChangeArrowheads="1"/>
          </p:cNvSpPr>
          <p:nvPr/>
        </p:nvSpPr>
        <p:spPr bwMode="auto">
          <a:xfrm>
            <a:off x="4716463" y="4221163"/>
            <a:ext cx="360362" cy="576262"/>
          </a:xfrm>
          <a:prstGeom prst="ellips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85" name="Oval 19"/>
          <p:cNvSpPr>
            <a:spLocks noChangeArrowheads="1"/>
          </p:cNvSpPr>
          <p:nvPr/>
        </p:nvSpPr>
        <p:spPr bwMode="auto">
          <a:xfrm>
            <a:off x="7308850" y="4940300"/>
            <a:ext cx="360363" cy="360363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86" name="Oval 20"/>
          <p:cNvSpPr>
            <a:spLocks noChangeArrowheads="1"/>
          </p:cNvSpPr>
          <p:nvPr/>
        </p:nvSpPr>
        <p:spPr bwMode="auto">
          <a:xfrm>
            <a:off x="5076825" y="5013325"/>
            <a:ext cx="360363" cy="360363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87" name="Oval 21"/>
          <p:cNvSpPr>
            <a:spLocks noChangeArrowheads="1"/>
          </p:cNvSpPr>
          <p:nvPr/>
        </p:nvSpPr>
        <p:spPr bwMode="auto">
          <a:xfrm>
            <a:off x="7740650" y="4654550"/>
            <a:ext cx="360363" cy="503238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88" name="Oval 22"/>
          <p:cNvSpPr>
            <a:spLocks noChangeArrowheads="1"/>
          </p:cNvSpPr>
          <p:nvPr/>
        </p:nvSpPr>
        <p:spPr bwMode="auto">
          <a:xfrm>
            <a:off x="5508625" y="4652963"/>
            <a:ext cx="360363" cy="503237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89" name="Oval 23"/>
          <p:cNvSpPr>
            <a:spLocks noChangeArrowheads="1"/>
          </p:cNvSpPr>
          <p:nvPr/>
        </p:nvSpPr>
        <p:spPr bwMode="auto">
          <a:xfrm>
            <a:off x="7019925" y="4797425"/>
            <a:ext cx="215900" cy="5032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90" name="Oval 24"/>
          <p:cNvSpPr>
            <a:spLocks noChangeArrowheads="1"/>
          </p:cNvSpPr>
          <p:nvPr/>
        </p:nvSpPr>
        <p:spPr bwMode="auto">
          <a:xfrm>
            <a:off x="4787900" y="4797425"/>
            <a:ext cx="215900" cy="5032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91" name="Oval 25"/>
          <p:cNvSpPr>
            <a:spLocks noChangeArrowheads="1"/>
          </p:cNvSpPr>
          <p:nvPr/>
        </p:nvSpPr>
        <p:spPr bwMode="auto">
          <a:xfrm>
            <a:off x="7235825" y="5516563"/>
            <a:ext cx="360363" cy="288925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92" name="Oval 26"/>
          <p:cNvSpPr>
            <a:spLocks noChangeArrowheads="1"/>
          </p:cNvSpPr>
          <p:nvPr/>
        </p:nvSpPr>
        <p:spPr bwMode="auto">
          <a:xfrm>
            <a:off x="5003800" y="5564188"/>
            <a:ext cx="360363" cy="288925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PT"/>
          </a:p>
        </p:txBody>
      </p:sp>
      <p:sp>
        <p:nvSpPr>
          <p:cNvPr id="24593" name="Rectangle 28"/>
          <p:cNvSpPr>
            <a:spLocks noChangeArrowheads="1"/>
          </p:cNvSpPr>
          <p:nvPr/>
        </p:nvSpPr>
        <p:spPr bwMode="auto">
          <a:xfrm>
            <a:off x="6713538" y="5832475"/>
            <a:ext cx="165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/>
              <a:t>RGB (543) Landsat</a:t>
            </a:r>
          </a:p>
          <a:p>
            <a:pPr algn="ctr"/>
            <a:r>
              <a:rPr lang="en-US" sz="1200" i="1"/>
              <a:t>Ground truth </a:t>
            </a:r>
          </a:p>
        </p:txBody>
      </p:sp>
      <p:sp>
        <p:nvSpPr>
          <p:cNvPr id="24594" name="Rectangle 32"/>
          <p:cNvSpPr>
            <a:spLocks noChangeArrowheads="1"/>
          </p:cNvSpPr>
          <p:nvPr/>
        </p:nvSpPr>
        <p:spPr bwMode="auto">
          <a:xfrm>
            <a:off x="3419475" y="4005263"/>
            <a:ext cx="12239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900" b="1" i="1"/>
              <a:t>V - cluster 1</a:t>
            </a:r>
          </a:p>
        </p:txBody>
      </p:sp>
      <p:sp>
        <p:nvSpPr>
          <p:cNvPr id="24595" name="Rectangle 33"/>
          <p:cNvSpPr>
            <a:spLocks noChangeArrowheads="1"/>
          </p:cNvSpPr>
          <p:nvPr/>
        </p:nvSpPr>
        <p:spPr bwMode="auto">
          <a:xfrm>
            <a:off x="4224338" y="5851525"/>
            <a:ext cx="237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200"/>
              <a:t>W values</a:t>
            </a:r>
          </a:p>
          <a:p>
            <a:pPr algn="ctr"/>
            <a:r>
              <a:rPr lang="en-US" sz="1200" i="1"/>
              <a:t>(grays pixels excluded by V)</a:t>
            </a:r>
          </a:p>
        </p:txBody>
      </p:sp>
      <p:sp>
        <p:nvSpPr>
          <p:cNvPr id="24596" name="Line 34"/>
          <p:cNvSpPr>
            <a:spLocks noChangeShapeType="1"/>
          </p:cNvSpPr>
          <p:nvPr/>
        </p:nvSpPr>
        <p:spPr bwMode="auto">
          <a:xfrm flipV="1">
            <a:off x="3492500" y="4149725"/>
            <a:ext cx="287338" cy="1366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4597" name="AutoShape 35"/>
          <p:cNvSpPr>
            <a:spLocks/>
          </p:cNvSpPr>
          <p:nvPr/>
        </p:nvSpPr>
        <p:spPr bwMode="auto">
          <a:xfrm rot="-2710228">
            <a:off x="2893219" y="4601369"/>
            <a:ext cx="144463" cy="1584325"/>
          </a:xfrm>
          <a:prstGeom prst="leftBrace">
            <a:avLst>
              <a:gd name="adj1" fmla="val 9139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598" name="Rectangle 36"/>
          <p:cNvSpPr>
            <a:spLocks noChangeArrowheads="1"/>
          </p:cNvSpPr>
          <p:nvPr/>
        </p:nvSpPr>
        <p:spPr bwMode="auto">
          <a:xfrm>
            <a:off x="2124075" y="5448300"/>
            <a:ext cx="1223963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900" b="1" i="1"/>
              <a:t>V - cluster 2</a:t>
            </a:r>
          </a:p>
          <a:p>
            <a:pPr algn="ctr"/>
            <a:r>
              <a:rPr lang="en-US" sz="900" b="1" i="1"/>
              <a:t>K-means in W (4 clusters)</a:t>
            </a:r>
          </a:p>
        </p:txBody>
      </p:sp>
      <p:sp>
        <p:nvSpPr>
          <p:cNvPr id="24599" name="Oval 39"/>
          <p:cNvSpPr>
            <a:spLocks noChangeArrowheads="1"/>
          </p:cNvSpPr>
          <p:nvPr/>
        </p:nvSpPr>
        <p:spPr bwMode="auto">
          <a:xfrm>
            <a:off x="3996482" y="1412875"/>
            <a:ext cx="1871662" cy="25479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PT"/>
          </a:p>
        </p:txBody>
      </p:sp>
      <p:sp>
        <p:nvSpPr>
          <p:cNvPr id="24600" name="Rectangle 41"/>
          <p:cNvSpPr>
            <a:spLocks noChangeArrowheads="1"/>
          </p:cNvSpPr>
          <p:nvPr/>
        </p:nvSpPr>
        <p:spPr bwMode="auto">
          <a:xfrm>
            <a:off x="6372225" y="1916113"/>
            <a:ext cx="1457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Supervised</a:t>
            </a:r>
          </a:p>
          <a:p>
            <a:pPr algn="ctr"/>
            <a:r>
              <a:rPr lang="en-US">
                <a:solidFill>
                  <a:schemeClr val="tx2"/>
                </a:solidFill>
              </a:rPr>
              <a:t>Validation </a:t>
            </a:r>
          </a:p>
        </p:txBody>
      </p:sp>
      <p:sp>
        <p:nvSpPr>
          <p:cNvPr id="24601" name="Rectangle 42"/>
          <p:cNvSpPr>
            <a:spLocks noChangeArrowheads="1"/>
          </p:cNvSpPr>
          <p:nvPr/>
        </p:nvSpPr>
        <p:spPr bwMode="auto">
          <a:xfrm>
            <a:off x="250576" y="4516438"/>
            <a:ext cx="1731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Unsupervised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Validation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dirty="0" smtClean="0"/>
              <a:t>Application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-180975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PT"/>
          </a:p>
        </p:txBody>
      </p:sp>
      <p:pic>
        <p:nvPicPr>
          <p:cNvPr id="26628" name="Picture 11" descr="result_renata_ilhagrande_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932238"/>
            <a:ext cx="34766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2" descr="rgb_ilha_f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3932238"/>
            <a:ext cx="347662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3" descr="landsat_abr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31900" y="1773238"/>
            <a:ext cx="1323975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7" descr="landsat_mai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7625" y="1773238"/>
            <a:ext cx="1263650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18"/>
          <p:cNvSpPr txBox="1">
            <a:spLocks noChangeArrowheads="1"/>
          </p:cNvSpPr>
          <p:nvPr/>
        </p:nvSpPr>
        <p:spPr bwMode="auto">
          <a:xfrm>
            <a:off x="1042988" y="3602038"/>
            <a:ext cx="26638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sz="1400" b="1">
                <a:latin typeface="Verdana" pitchFamily="34" charset="0"/>
              </a:rPr>
              <a:t>Landsat-TM (RGB 543)</a:t>
            </a:r>
          </a:p>
        </p:txBody>
      </p:sp>
      <p:sp>
        <p:nvSpPr>
          <p:cNvPr id="26633" name="Text Box 19"/>
          <p:cNvSpPr txBox="1">
            <a:spLocks noChangeArrowheads="1"/>
          </p:cNvSpPr>
          <p:nvPr/>
        </p:nvSpPr>
        <p:spPr bwMode="auto">
          <a:xfrm>
            <a:off x="6372225" y="5721350"/>
            <a:ext cx="17287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Simple threshold:</a:t>
            </a:r>
          </a:p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V&gt;0.8 AND W&lt;0.25</a:t>
            </a:r>
          </a:p>
        </p:txBody>
      </p:sp>
      <p:pic>
        <p:nvPicPr>
          <p:cNvPr id="26634" name="Picture 20" descr="so_focos_landsa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1701800"/>
            <a:ext cx="1249363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Text Box 21"/>
          <p:cNvSpPr txBox="1">
            <a:spLocks noChangeArrowheads="1"/>
          </p:cNvSpPr>
          <p:nvPr/>
        </p:nvSpPr>
        <p:spPr bwMode="auto">
          <a:xfrm>
            <a:off x="6588125" y="1989138"/>
            <a:ext cx="2663825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sz="1400" b="1" dirty="0" err="1" smtClean="0">
                <a:latin typeface="Verdana" pitchFamily="34" charset="0"/>
              </a:rPr>
              <a:t>Hot</a:t>
            </a:r>
            <a:r>
              <a:rPr lang="pt-PT" sz="1400" b="1" dirty="0" smtClean="0">
                <a:latin typeface="Verdana" pitchFamily="34" charset="0"/>
              </a:rPr>
              <a:t> spots</a:t>
            </a:r>
            <a:endParaRPr lang="pt-PT" sz="1400" b="1" dirty="0">
              <a:latin typeface="Verdana" pitchFamily="34" charset="0"/>
            </a:endParaRPr>
          </a:p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sz="1400" b="1" dirty="0">
                <a:latin typeface="Verdana" pitchFamily="34" charset="0"/>
              </a:rPr>
              <a:t>INPE</a:t>
            </a:r>
          </a:p>
        </p:txBody>
      </p:sp>
      <p:sp>
        <p:nvSpPr>
          <p:cNvPr id="26636" name="Text Box 22"/>
          <p:cNvSpPr txBox="1">
            <a:spLocks noChangeArrowheads="1"/>
          </p:cNvSpPr>
          <p:nvPr/>
        </p:nvSpPr>
        <p:spPr bwMode="auto">
          <a:xfrm>
            <a:off x="395288" y="1458913"/>
            <a:ext cx="1295400" cy="26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sz="1400" b="1" dirty="0" smtClean="0">
                <a:latin typeface="Verdana" pitchFamily="34" charset="0"/>
              </a:rPr>
              <a:t>26th </a:t>
            </a:r>
            <a:r>
              <a:rPr lang="pt-PT" sz="1400" b="1" dirty="0" err="1" smtClean="0">
                <a:latin typeface="Verdana" pitchFamily="34" charset="0"/>
              </a:rPr>
              <a:t>April</a:t>
            </a:r>
            <a:endParaRPr lang="pt-PT" sz="1400" b="1" dirty="0">
              <a:latin typeface="Verdana" pitchFamily="34" charset="0"/>
            </a:endParaRPr>
          </a:p>
        </p:txBody>
      </p:sp>
      <p:sp>
        <p:nvSpPr>
          <p:cNvPr id="26637" name="Text Box 23"/>
          <p:cNvSpPr txBox="1">
            <a:spLocks noChangeArrowheads="1"/>
          </p:cNvSpPr>
          <p:nvPr/>
        </p:nvSpPr>
        <p:spPr bwMode="auto">
          <a:xfrm>
            <a:off x="3708400" y="1844675"/>
            <a:ext cx="12954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sz="1400" b="1" dirty="0" smtClean="0">
                <a:latin typeface="Verdana" pitchFamily="34" charset="0"/>
              </a:rPr>
              <a:t>12th </a:t>
            </a:r>
            <a:r>
              <a:rPr lang="pt-PT" sz="1400" b="1" dirty="0" err="1" smtClean="0">
                <a:latin typeface="Verdana" pitchFamily="34" charset="0"/>
              </a:rPr>
              <a:t>May</a:t>
            </a:r>
            <a:endParaRPr lang="pt-PT" sz="1400" b="1" dirty="0">
              <a:latin typeface="Verdana" pitchFamily="34" charset="0"/>
            </a:endParaRPr>
          </a:p>
        </p:txBody>
      </p:sp>
      <p:sp>
        <p:nvSpPr>
          <p:cNvPr id="26638" name="Text Box 24"/>
          <p:cNvSpPr txBox="1">
            <a:spLocks noChangeArrowheads="1"/>
          </p:cNvSpPr>
          <p:nvPr/>
        </p:nvSpPr>
        <p:spPr bwMode="auto">
          <a:xfrm>
            <a:off x="4643438" y="4005263"/>
            <a:ext cx="12954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sz="1400" b="1">
                <a:solidFill>
                  <a:schemeClr val="bg1"/>
                </a:solidFill>
                <a:latin typeface="Verdana" pitchFamily="34" charset="0"/>
              </a:rPr>
              <a:t>12/MAIO</a:t>
            </a:r>
          </a:p>
        </p:txBody>
      </p:sp>
      <p:sp>
        <p:nvSpPr>
          <p:cNvPr id="26639" name="Text Box 27"/>
          <p:cNvSpPr txBox="1">
            <a:spLocks noChangeArrowheads="1"/>
          </p:cNvSpPr>
          <p:nvPr/>
        </p:nvSpPr>
        <p:spPr bwMode="auto">
          <a:xfrm>
            <a:off x="2627313" y="1370013"/>
            <a:ext cx="47529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b="1">
                <a:solidFill>
                  <a:srgbClr val="FF0000"/>
                </a:solidFill>
                <a:latin typeface="Verdana" pitchFamily="34" charset="0"/>
              </a:rPr>
              <a:t>Parque Nacional Ilha Grande - PR</a:t>
            </a:r>
          </a:p>
        </p:txBody>
      </p:sp>
      <p:sp>
        <p:nvSpPr>
          <p:cNvPr id="26640" name="Text Box 28"/>
          <p:cNvSpPr txBox="1">
            <a:spLocks noChangeArrowheads="1"/>
          </p:cNvSpPr>
          <p:nvPr/>
        </p:nvSpPr>
        <p:spPr bwMode="auto">
          <a:xfrm>
            <a:off x="611188" y="4005263"/>
            <a:ext cx="1727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MODIS RGB 721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dirty="0" smtClean="0"/>
              <a:t>An </a:t>
            </a:r>
            <a:r>
              <a:rPr lang="en-US" dirty="0" smtClean="0"/>
              <a:t>Application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-180975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PT"/>
          </a:p>
        </p:txBody>
      </p:sp>
      <p:sp>
        <p:nvSpPr>
          <p:cNvPr id="27652" name="Text Box 9"/>
          <p:cNvSpPr txBox="1">
            <a:spLocks noChangeArrowheads="1"/>
          </p:cNvSpPr>
          <p:nvPr/>
        </p:nvSpPr>
        <p:spPr bwMode="auto">
          <a:xfrm>
            <a:off x="6372225" y="5721350"/>
            <a:ext cx="1728788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Simple threshold:</a:t>
            </a:r>
          </a:p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V&gt;0.8 AND W&lt;0.25</a:t>
            </a:r>
          </a:p>
        </p:txBody>
      </p:sp>
      <p:sp>
        <p:nvSpPr>
          <p:cNvPr id="27653" name="Text Box 15"/>
          <p:cNvSpPr txBox="1">
            <a:spLocks noChangeArrowheads="1"/>
          </p:cNvSpPr>
          <p:nvPr/>
        </p:nvSpPr>
        <p:spPr bwMode="auto">
          <a:xfrm>
            <a:off x="1042988" y="1370013"/>
            <a:ext cx="6842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b="1">
                <a:latin typeface="Verdana" pitchFamily="34" charset="0"/>
              </a:rPr>
              <a:t>Parque Nacional Ilha Grande – PR – Brazil </a:t>
            </a:r>
          </a:p>
        </p:txBody>
      </p:sp>
      <p:pic>
        <p:nvPicPr>
          <p:cNvPr id="27654" name="Picture 17" descr="renata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908405"/>
            <a:ext cx="7704856" cy="447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20"/>
          <p:cNvSpPr txBox="1">
            <a:spLocks noChangeArrowheads="1"/>
          </p:cNvSpPr>
          <p:nvPr/>
        </p:nvSpPr>
        <p:spPr bwMode="auto">
          <a:xfrm>
            <a:off x="755353" y="2185988"/>
            <a:ext cx="237648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b="1" dirty="0">
                <a:solidFill>
                  <a:srgbClr val="FF0000"/>
                </a:solidFill>
                <a:latin typeface="Verdana" pitchFamily="34" charset="0"/>
              </a:rPr>
              <a:t>MOD45</a:t>
            </a:r>
          </a:p>
        </p:txBody>
      </p:sp>
      <p:sp>
        <p:nvSpPr>
          <p:cNvPr id="27656" name="Text Box 21"/>
          <p:cNvSpPr txBox="1">
            <a:spLocks noChangeArrowheads="1"/>
          </p:cNvSpPr>
          <p:nvPr/>
        </p:nvSpPr>
        <p:spPr bwMode="auto">
          <a:xfrm>
            <a:off x="755353" y="2546350"/>
            <a:ext cx="23764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04813" eaLnBrk="0" hangingPunct="0">
              <a:lnSpc>
                <a:spcPct val="78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PT" b="1" dirty="0" err="1" smtClean="0">
                <a:solidFill>
                  <a:srgbClr val="FFFF00"/>
                </a:solidFill>
                <a:latin typeface="Verdana" pitchFamily="34" charset="0"/>
              </a:rPr>
              <a:t>Index</a:t>
            </a:r>
            <a:r>
              <a:rPr lang="pt-PT" b="1" dirty="0" smtClean="0">
                <a:solidFill>
                  <a:srgbClr val="FFFF00"/>
                </a:solidFill>
                <a:latin typeface="Verdana" pitchFamily="34" charset="0"/>
              </a:rPr>
              <a:t>(V,W</a:t>
            </a:r>
            <a:r>
              <a:rPr lang="pt-PT" b="1" dirty="0">
                <a:solidFill>
                  <a:srgbClr val="FFFF00"/>
                </a:solidFill>
                <a:latin typeface="Verdan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mtClean="0"/>
              <a:t>BACKGROUND</a:t>
            </a:r>
          </a:p>
        </p:txBody>
      </p:sp>
      <p:sp>
        <p:nvSpPr>
          <p:cNvPr id="19459" name="Content Placeholder 9"/>
          <p:cNvSpPr>
            <a:spLocks noGrp="1"/>
          </p:cNvSpPr>
          <p:nvPr>
            <p:ph idx="1"/>
          </p:nvPr>
        </p:nvSpPr>
        <p:spPr>
          <a:xfrm>
            <a:off x="533400" y="1312863"/>
            <a:ext cx="8153400" cy="4895850"/>
          </a:xfrm>
        </p:spPr>
        <p:txBody>
          <a:bodyPr/>
          <a:lstStyle/>
          <a:p>
            <a:r>
              <a:rPr lang="en-US" dirty="0" smtClean="0"/>
              <a:t>Let us recall that the</a:t>
            </a:r>
            <a:r>
              <a:rPr lang="en-US" dirty="0" smtClean="0"/>
              <a:t> </a:t>
            </a:r>
            <a:r>
              <a:rPr lang="en-US" dirty="0" smtClean="0"/>
              <a:t>LSA SAF is currently disseminating on an </a:t>
            </a:r>
            <a:r>
              <a:rPr lang="en-US" b="1" dirty="0" smtClean="0"/>
              <a:t>operational basis</a:t>
            </a:r>
            <a:r>
              <a:rPr lang="en-US" dirty="0" smtClean="0"/>
              <a:t> the following products:</a:t>
            </a:r>
          </a:p>
          <a:p>
            <a:pPr lvl="1"/>
            <a:r>
              <a:rPr lang="en-US" dirty="0" smtClean="0"/>
              <a:t>the  </a:t>
            </a:r>
            <a:r>
              <a:rPr lang="en-US" b="1" dirty="0" smtClean="0"/>
              <a:t>Fire Risk Mapping (FRM) product</a:t>
            </a:r>
            <a:r>
              <a:rPr lang="en-US" dirty="0" smtClean="0"/>
              <a:t>, that provides daily maps of meteorological fire risk over Mediterranean Europe;</a:t>
            </a:r>
          </a:p>
          <a:p>
            <a:pPr lvl="1"/>
            <a:r>
              <a:rPr lang="en-US" dirty="0" smtClean="0"/>
              <a:t>the  </a:t>
            </a:r>
            <a:r>
              <a:rPr lang="en-US" b="1" dirty="0" smtClean="0"/>
              <a:t>Fire Detection and Monitoring (FD&amp;M)</a:t>
            </a:r>
            <a:r>
              <a:rPr lang="en-US" dirty="0" smtClean="0"/>
              <a:t> product, that provides a continuous monitoring of fire activity over Africa and Europe;</a:t>
            </a:r>
          </a:p>
          <a:p>
            <a:pPr lvl="1"/>
            <a:r>
              <a:rPr lang="en-US" dirty="0" smtClean="0"/>
              <a:t>the </a:t>
            </a:r>
            <a:r>
              <a:rPr lang="en-US" b="1" dirty="0" smtClean="0"/>
              <a:t>Fire </a:t>
            </a:r>
            <a:r>
              <a:rPr lang="en-US" b="1" dirty="0" err="1" smtClean="0"/>
              <a:t>Radiative</a:t>
            </a:r>
            <a:r>
              <a:rPr lang="en-US" b="1" dirty="0" smtClean="0"/>
              <a:t> Power (FRP) product</a:t>
            </a:r>
            <a:r>
              <a:rPr lang="en-US" dirty="0" smtClean="0"/>
              <a:t> that allows the estimation of carbon emissions from the vegetation fires.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pt-PT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sz="3600" dirty="0" err="1" smtClean="0"/>
              <a:t>Pre-</a:t>
            </a:r>
            <a:r>
              <a:rPr lang="pt-PT" sz="3600" dirty="0" smtClean="0"/>
              <a:t> </a:t>
            </a:r>
            <a:r>
              <a:rPr lang="pt-PT" sz="3600" dirty="0" err="1" smtClean="0"/>
              <a:t>and</a:t>
            </a:r>
            <a:r>
              <a:rPr lang="pt-PT" sz="3600" dirty="0" smtClean="0"/>
              <a:t> </a:t>
            </a:r>
            <a:r>
              <a:rPr lang="pt-PT" sz="3600" dirty="0" err="1" smtClean="0"/>
              <a:t>post-fire</a:t>
            </a:r>
            <a:r>
              <a:rPr lang="pt-PT" sz="3600" dirty="0" smtClean="0"/>
              <a:t> </a:t>
            </a:r>
            <a:r>
              <a:rPr lang="pt-PT" sz="3600" dirty="0" err="1" smtClean="0"/>
              <a:t>vegetation</a:t>
            </a:r>
            <a:r>
              <a:rPr lang="pt-PT" sz="3600" dirty="0" smtClean="0"/>
              <a:t> </a:t>
            </a:r>
            <a:r>
              <a:rPr lang="pt-PT" sz="3600" dirty="0" err="1" smtClean="0"/>
              <a:t>dynamics</a:t>
            </a:r>
            <a:endParaRPr lang="pt-PT" sz="3600" dirty="0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40000" contrast="40000"/>
          </a:blip>
          <a:srcRect/>
          <a:stretch>
            <a:fillRect/>
          </a:stretch>
        </p:blipFill>
        <p:spPr bwMode="auto">
          <a:xfrm>
            <a:off x="395536" y="2132856"/>
            <a:ext cx="25717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455118" y="3501008"/>
            <a:ext cx="482352" cy="266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07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20000" contrast="40000"/>
          </a:blip>
          <a:srcRect/>
          <a:stretch>
            <a:fillRect/>
          </a:stretch>
        </p:blipFill>
        <p:spPr bwMode="auto">
          <a:xfrm>
            <a:off x="2915816" y="2809875"/>
            <a:ext cx="57721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72000" y="2060848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 smtClean="0"/>
              <a:t>Gorgeous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Year</a:t>
            </a:r>
            <a:r>
              <a:rPr lang="pt-PT" sz="1600" b="1" dirty="0" smtClean="0"/>
              <a:t> (GY)</a:t>
            </a:r>
            <a:endParaRPr lang="pt-PT" sz="16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076056" y="2492896"/>
            <a:ext cx="360040" cy="648072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7544" y="604277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dirty="0" err="1" smtClean="0"/>
              <a:t>Burnt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areas</a:t>
            </a:r>
            <a:r>
              <a:rPr lang="pt-PT" sz="1600" b="1" dirty="0" smtClean="0"/>
              <a:t> </a:t>
            </a:r>
            <a:r>
              <a:rPr lang="pt-PT" sz="1600" b="1" dirty="0" err="1" smtClean="0"/>
              <a:t>in</a:t>
            </a:r>
            <a:r>
              <a:rPr lang="pt-PT" sz="1600" b="1" dirty="0" smtClean="0"/>
              <a:t> 2005</a:t>
            </a:r>
            <a:endParaRPr lang="pt-PT" sz="1600" b="1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79712" y="3645024"/>
            <a:ext cx="4320480" cy="43204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sz="3600" dirty="0" smtClean="0"/>
              <a:t>Model of post-fire vegetation recovery</a:t>
            </a:r>
            <a:endParaRPr lang="pt-PT" sz="3600" dirty="0" smtClean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1331640" y="1772816"/>
            <a:ext cx="691655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5229200"/>
            <a:ext cx="3738335" cy="50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733257"/>
            <a:ext cx="17959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308304" y="41397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t</a:t>
            </a:r>
            <a:r>
              <a:rPr lang="pt-PT" b="1" baseline="-25000" dirty="0" err="1" smtClean="0"/>
              <a:t>R</a:t>
            </a:r>
            <a:endParaRPr lang="pt-PT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292080" y="5262299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smtClean="0"/>
              <a:t>a </a:t>
            </a:r>
            <a:r>
              <a:rPr lang="pt-PT" sz="2400" dirty="0" smtClean="0">
                <a:sym typeface="Wingdings" pitchFamily="2" charset="2"/>
              </a:rPr>
              <a:t></a:t>
            </a:r>
            <a:r>
              <a:rPr lang="pt-PT" sz="2400" dirty="0" smtClean="0"/>
              <a:t> </a:t>
            </a:r>
            <a:r>
              <a:rPr lang="pt-PT" sz="2400" dirty="0" err="1" smtClean="0"/>
              <a:t>recovery</a:t>
            </a:r>
            <a:r>
              <a:rPr lang="pt-PT" sz="2400" dirty="0" smtClean="0"/>
              <a:t> rate</a:t>
            </a:r>
            <a:endParaRPr lang="pt-PT" sz="2400" dirty="0" smtClean="0"/>
          </a:p>
          <a:p>
            <a:r>
              <a:rPr lang="pt-PT" sz="2400" dirty="0" err="1" smtClean="0"/>
              <a:t>t</a:t>
            </a:r>
            <a:r>
              <a:rPr lang="pt-PT" sz="2400" baseline="-25000" dirty="0" err="1" smtClean="0"/>
              <a:t>R</a:t>
            </a:r>
            <a:r>
              <a:rPr lang="pt-PT" sz="2400" dirty="0" smtClean="0"/>
              <a:t> </a:t>
            </a:r>
            <a:r>
              <a:rPr lang="pt-PT" sz="2400" dirty="0" smtClean="0">
                <a:sym typeface="Wingdings" pitchFamily="2" charset="2"/>
              </a:rPr>
              <a:t> </a:t>
            </a:r>
            <a:r>
              <a:rPr lang="pt-PT" sz="2400" dirty="0" err="1" smtClean="0"/>
              <a:t>recovery</a:t>
            </a:r>
            <a:r>
              <a:rPr lang="pt-PT" sz="2400" dirty="0" smtClean="0"/>
              <a:t> </a:t>
            </a:r>
            <a:r>
              <a:rPr lang="pt-PT" sz="2400" dirty="0" err="1" smtClean="0"/>
              <a:t>time</a:t>
            </a:r>
            <a:endParaRPr lang="pt-PT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sz="3600" dirty="0" smtClean="0"/>
              <a:t>An application</a:t>
            </a:r>
            <a:endParaRPr lang="pt-PT" sz="3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308304" y="41397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t</a:t>
            </a:r>
            <a:r>
              <a:rPr lang="pt-PT" b="1" baseline="-25000" dirty="0" err="1" smtClean="0"/>
              <a:t>R</a:t>
            </a:r>
            <a:endParaRPr lang="pt-PT" sz="16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 r="47411" b="26463"/>
          <a:stretch>
            <a:fillRect/>
          </a:stretch>
        </p:blipFill>
        <p:spPr bwMode="auto">
          <a:xfrm>
            <a:off x="1257840" y="1483420"/>
            <a:ext cx="3674200" cy="360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17785" y="1529082"/>
            <a:ext cx="34676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Post-fire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vegetation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dynamics</a:t>
            </a:r>
            <a:endParaRPr lang="pt-P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sz="3600" dirty="0" smtClean="0"/>
              <a:t>An application</a:t>
            </a:r>
            <a:endParaRPr lang="pt-PT" sz="3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308304" y="41397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t</a:t>
            </a:r>
            <a:r>
              <a:rPr lang="pt-PT" b="1" baseline="-25000" dirty="0" err="1" smtClean="0"/>
              <a:t>R</a:t>
            </a:r>
            <a:endParaRPr lang="pt-PT" sz="16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840" y="1483420"/>
            <a:ext cx="6986568" cy="489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17785" y="1529082"/>
            <a:ext cx="34676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Post-fire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vegetation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dynamics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1763524"/>
            <a:ext cx="154401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Fire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damage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9672" y="5157192"/>
            <a:ext cx="4464496" cy="10081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TextBox 11"/>
          <p:cNvSpPr txBox="1"/>
          <p:nvPr/>
        </p:nvSpPr>
        <p:spPr>
          <a:xfrm>
            <a:off x="1403648" y="5241974"/>
            <a:ext cx="4536504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Is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there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any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plausible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relationship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between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recovery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time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and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fire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damage</a:t>
            </a:r>
            <a:r>
              <a:rPr lang="pt-PT" b="1" dirty="0" smtClean="0">
                <a:solidFill>
                  <a:schemeClr val="bg1"/>
                </a:solidFill>
              </a:rPr>
              <a:t>?</a:t>
            </a:r>
            <a:endParaRPr lang="pt-P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sz="3600" dirty="0" smtClean="0"/>
              <a:t>An application</a:t>
            </a:r>
            <a:endParaRPr lang="pt-PT" sz="3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308304" y="413978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t</a:t>
            </a:r>
            <a:r>
              <a:rPr lang="pt-PT" b="1" baseline="-25000" dirty="0" err="1" smtClean="0"/>
              <a:t>R</a:t>
            </a:r>
            <a:endParaRPr lang="pt-PT" sz="16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840" y="1483420"/>
            <a:ext cx="6986568" cy="489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17785" y="1529082"/>
            <a:ext cx="346761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Post-fire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vegetation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dynamics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1763524"/>
            <a:ext cx="154401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Fire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damage</a:t>
            </a:r>
            <a:endParaRPr lang="pt-PT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5241974"/>
            <a:ext cx="3456384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PT" b="1" dirty="0" err="1" smtClean="0">
                <a:solidFill>
                  <a:schemeClr val="bg1"/>
                </a:solidFill>
              </a:rPr>
              <a:t>Spatial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patterns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of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recovery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time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seem</a:t>
            </a:r>
            <a:r>
              <a:rPr lang="pt-PT" b="1" dirty="0" smtClean="0">
                <a:solidFill>
                  <a:schemeClr val="bg1"/>
                </a:solidFill>
              </a:rPr>
              <a:t> to de </a:t>
            </a:r>
            <a:r>
              <a:rPr lang="pt-PT" b="1" dirty="0" err="1" smtClean="0">
                <a:solidFill>
                  <a:schemeClr val="bg1"/>
                </a:solidFill>
              </a:rPr>
              <a:t>determined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by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fire</a:t>
            </a:r>
            <a:r>
              <a:rPr lang="pt-PT" b="1" dirty="0" smtClean="0">
                <a:solidFill>
                  <a:schemeClr val="bg1"/>
                </a:solidFill>
              </a:rPr>
              <a:t> </a:t>
            </a:r>
            <a:r>
              <a:rPr lang="pt-PT" b="1" dirty="0" err="1" smtClean="0">
                <a:solidFill>
                  <a:schemeClr val="bg1"/>
                </a:solidFill>
              </a:rPr>
              <a:t>damage</a:t>
            </a:r>
            <a:r>
              <a:rPr lang="pt-PT" b="1" dirty="0" smtClean="0">
                <a:solidFill>
                  <a:schemeClr val="bg1"/>
                </a:solidFill>
              </a:rPr>
              <a:t>.</a:t>
            </a:r>
            <a:endParaRPr lang="pt-PT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pt-PT" b="1" smtClean="0"/>
              <a:t>LSA-SAF Event Week 2011</a:t>
            </a:r>
          </a:p>
        </p:txBody>
      </p:sp>
      <p:pic>
        <p:nvPicPr>
          <p:cNvPr id="20483" name="Content Placeholder 3" descr="Carlos_ms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412875"/>
            <a:ext cx="2376487" cy="3008313"/>
          </a:xfrm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3203575" y="4740275"/>
            <a:ext cx="439261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/>
              <a:t>Carlos C. DaCamara</a:t>
            </a:r>
          </a:p>
          <a:p>
            <a:r>
              <a:rPr lang="pt-PT" sz="2400"/>
              <a:t>Associate Professor</a:t>
            </a:r>
          </a:p>
          <a:p>
            <a:r>
              <a:rPr lang="pt-PT" sz="2400"/>
              <a:t>IDL – University of Lisbon</a:t>
            </a:r>
          </a:p>
          <a:p>
            <a:r>
              <a:rPr lang="pt-PT" sz="2400"/>
              <a:t>Email: cdcamara@fc.ul.pt</a:t>
            </a: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4675188"/>
            <a:ext cx="16573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5013325"/>
            <a:ext cx="244792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3348038" y="1700213"/>
            <a:ext cx="381635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 err="1"/>
              <a:t>Session</a:t>
            </a:r>
            <a:r>
              <a:rPr lang="pt-PT" b="1" dirty="0"/>
              <a:t> </a:t>
            </a:r>
            <a:r>
              <a:rPr lang="pt-PT" b="1" dirty="0" smtClean="0"/>
              <a:t>6</a:t>
            </a:r>
            <a:endParaRPr lang="pt-PT" b="1" dirty="0"/>
          </a:p>
          <a:p>
            <a:endParaRPr lang="pt-PT" b="1" dirty="0"/>
          </a:p>
          <a:p>
            <a:r>
              <a:rPr lang="pt-PT" b="1" dirty="0" err="1"/>
              <a:t>Part</a:t>
            </a:r>
            <a:r>
              <a:rPr lang="pt-PT" b="1" dirty="0"/>
              <a:t> 1</a:t>
            </a:r>
          </a:p>
          <a:p>
            <a:endParaRPr lang="pt-PT" b="1" dirty="0"/>
          </a:p>
          <a:p>
            <a:endParaRPr lang="pt-PT" b="1" dirty="0"/>
          </a:p>
          <a:p>
            <a:r>
              <a:rPr lang="pt-PT" b="1" dirty="0" smtClean="0"/>
              <a:t>THE FD&amp;M PRODUCT</a:t>
            </a:r>
            <a:endParaRPr lang="pt-PT" b="1" dirty="0"/>
          </a:p>
          <a:p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dirty="0" smtClean="0"/>
              <a:t>What is the 3.9 </a:t>
            </a:r>
            <a:r>
              <a:rPr lang="en-US" dirty="0" err="1" smtClean="0"/>
              <a:t>μm</a:t>
            </a:r>
            <a:r>
              <a:rPr lang="en-US" dirty="0" smtClean="0"/>
              <a:t> </a:t>
            </a:r>
            <a:r>
              <a:rPr lang="en-US" dirty="0" err="1" smtClean="0"/>
              <a:t>chanel</a:t>
            </a:r>
            <a:r>
              <a:rPr lang="en-US" dirty="0" smtClean="0"/>
              <a:t>?</a:t>
            </a:r>
            <a:endParaRPr lang="pt-PT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>
            <a:lum bright="20000" contrast="40000"/>
          </a:blip>
          <a:srcRect/>
          <a:stretch>
            <a:fillRect/>
          </a:stretch>
        </p:blipFill>
        <p:spPr bwMode="auto">
          <a:xfrm>
            <a:off x="539552" y="1418803"/>
            <a:ext cx="81915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dirty="0" smtClean="0"/>
              <a:t>Why is the 3.9 </a:t>
            </a:r>
            <a:r>
              <a:rPr lang="en-US" dirty="0" err="1" smtClean="0"/>
              <a:t>μm</a:t>
            </a:r>
            <a:r>
              <a:rPr lang="en-US" dirty="0" smtClean="0"/>
              <a:t> suitable?</a:t>
            </a:r>
            <a:endParaRPr lang="pt-PT" dirty="0" smtClean="0"/>
          </a:p>
        </p:txBody>
      </p:sp>
      <p:pic>
        <p:nvPicPr>
          <p:cNvPr id="4" name="Content Placeholder 3" descr="fahrenheit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95905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708053" y="5941020"/>
            <a:ext cx="3024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/>
              <a:t>451ºF = </a:t>
            </a:r>
            <a:r>
              <a:rPr lang="pt-PT" b="1" dirty="0" smtClean="0"/>
              <a:t>233ºC = 506 K</a:t>
            </a:r>
            <a:endParaRPr lang="pt-P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533400" y="333375"/>
            <a:ext cx="8153400" cy="722313"/>
          </a:xfrm>
        </p:spPr>
        <p:txBody>
          <a:bodyPr/>
          <a:lstStyle/>
          <a:p>
            <a:r>
              <a:rPr lang="en-US" dirty="0" smtClean="0"/>
              <a:t>Why is the 3.9 </a:t>
            </a:r>
            <a:r>
              <a:rPr lang="en-US" dirty="0" err="1" smtClean="0"/>
              <a:t>μm</a:t>
            </a:r>
            <a:r>
              <a:rPr lang="en-US" dirty="0" smtClean="0"/>
              <a:t> suitable?</a:t>
            </a:r>
            <a:endParaRPr lang="pt-PT" dirty="0" smtClean="0"/>
          </a:p>
        </p:txBody>
      </p:sp>
      <p:pic>
        <p:nvPicPr>
          <p:cNvPr id="4" name="Content Placeholder 3" descr="fahrenheit4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95905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708053" y="5941020"/>
            <a:ext cx="30241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/>
              <a:t>451ºF = </a:t>
            </a:r>
            <a:r>
              <a:rPr lang="pt-PT" b="1" dirty="0" smtClean="0"/>
              <a:t>233ºC = 506 K</a:t>
            </a:r>
            <a:endParaRPr lang="pt-PT" b="1" dirty="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709168" y="1619508"/>
            <a:ext cx="4967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 err="1" smtClean="0"/>
              <a:t>WIEN’s</a:t>
            </a:r>
            <a:r>
              <a:rPr lang="pt-PT" b="1" dirty="0" smtClean="0"/>
              <a:t> DISPLACEMENT LAW</a:t>
            </a:r>
            <a:endParaRPr lang="pt-PT" b="1" dirty="0"/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 cstate="print"/>
          <a:srcRect r="1839" b="12530"/>
          <a:stretch>
            <a:fillRect/>
          </a:stretch>
        </p:blipFill>
        <p:spPr bwMode="auto">
          <a:xfrm>
            <a:off x="4257625" y="2204864"/>
            <a:ext cx="384276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quintado">
  <a:themeElements>
    <a:clrScheme name="Requintado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quintado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quintado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quintado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quintado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quintado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2555</TotalTime>
  <Words>1874</Words>
  <Application>Microsoft Office PowerPoint</Application>
  <PresentationFormat>On-screen Show (4:3)</PresentationFormat>
  <Paragraphs>391</Paragraphs>
  <Slides>54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Arial</vt:lpstr>
      <vt:lpstr>Times New Roman</vt:lpstr>
      <vt:lpstr>Wingdings</vt:lpstr>
      <vt:lpstr>Calibri</vt:lpstr>
      <vt:lpstr>Requintado</vt:lpstr>
      <vt:lpstr>LSA-SAF Event Week 2011</vt:lpstr>
      <vt:lpstr>BACKGROUND</vt:lpstr>
      <vt:lpstr>BACKGROUND</vt:lpstr>
      <vt:lpstr>BACKGROUND</vt:lpstr>
      <vt:lpstr>BACKGROUND</vt:lpstr>
      <vt:lpstr>LSA-SAF Event Week 2011</vt:lpstr>
      <vt:lpstr>What is the 3.9 μm chanel?</vt:lpstr>
      <vt:lpstr>Why is the 3.9 μm suitable?</vt:lpstr>
      <vt:lpstr>Why is the 3.9 μm suitable?</vt:lpstr>
      <vt:lpstr>Why is the 3.9 μm suitable?</vt:lpstr>
      <vt:lpstr>Why is the 3.9 μm suitable?</vt:lpstr>
      <vt:lpstr>FiDAlgo</vt:lpstr>
      <vt:lpstr>FiDAlgo</vt:lpstr>
      <vt:lpstr>FiDAlgo</vt:lpstr>
      <vt:lpstr>FiDAlgo</vt:lpstr>
      <vt:lpstr>FiDAlgo</vt:lpstr>
      <vt:lpstr>FiDAlgo</vt:lpstr>
      <vt:lpstr>FiDAlgo</vt:lpstr>
      <vt:lpstr>FiDAlgo</vt:lpstr>
      <vt:lpstr>FiDAlgo</vt:lpstr>
      <vt:lpstr>FiDAlgo</vt:lpstr>
      <vt:lpstr>General results</vt:lpstr>
      <vt:lpstr>General results</vt:lpstr>
      <vt:lpstr>General results</vt:lpstr>
      <vt:lpstr>General results</vt:lpstr>
      <vt:lpstr>An unusual application: weekly fire activity… </vt:lpstr>
      <vt:lpstr>i.e. …</vt:lpstr>
      <vt:lpstr>RELIGIONS FROM SPACE!</vt:lpstr>
      <vt:lpstr>LSA-SAF Event Week 2011</vt:lpstr>
      <vt:lpstr>Why is MIR useful?</vt:lpstr>
      <vt:lpstr>Why is MIR useful?</vt:lpstr>
      <vt:lpstr>Why the MIR/NIR domain?</vt:lpstr>
      <vt:lpstr>Why the MIR/NIR domain?</vt:lpstr>
      <vt:lpstr>Why the MIR/NIR domain?</vt:lpstr>
      <vt:lpstr>Why the MIR/NIR domain?</vt:lpstr>
      <vt:lpstr>Why the MIR/NIR domain?</vt:lpstr>
      <vt:lpstr>Why MIR/NIR domain?</vt:lpstr>
      <vt:lpstr>Why MIR/NIR domain?</vt:lpstr>
      <vt:lpstr>Towards an optimal index</vt:lpstr>
      <vt:lpstr>Towards an optimal index</vt:lpstr>
      <vt:lpstr>Development of a new space </vt:lpstr>
      <vt:lpstr>Development of a new index</vt:lpstr>
      <vt:lpstr>Development of a new index</vt:lpstr>
      <vt:lpstr>Validation – study area</vt:lpstr>
      <vt:lpstr>Validation</vt:lpstr>
      <vt:lpstr>Validation</vt:lpstr>
      <vt:lpstr>Validation</vt:lpstr>
      <vt:lpstr>An Application</vt:lpstr>
      <vt:lpstr>An Application</vt:lpstr>
      <vt:lpstr>Pre- and post-fire vegetation dynamics</vt:lpstr>
      <vt:lpstr>Model of post-fire vegetation recovery</vt:lpstr>
      <vt:lpstr>An application</vt:lpstr>
      <vt:lpstr>An application</vt:lpstr>
      <vt:lpstr>An application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libonati</dc:creator>
  <cp:lastModifiedBy>Carlos da Camara</cp:lastModifiedBy>
  <cp:revision>146</cp:revision>
  <dcterms:created xsi:type="dcterms:W3CDTF">2011-10-04T17:48:10Z</dcterms:created>
  <dcterms:modified xsi:type="dcterms:W3CDTF">2011-11-22T19:47:02Z</dcterms:modified>
</cp:coreProperties>
</file>