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97" r:id="rId4"/>
    <p:sldId id="294" r:id="rId5"/>
    <p:sldId id="288" r:id="rId6"/>
    <p:sldId id="289" r:id="rId7"/>
    <p:sldId id="304" r:id="rId8"/>
    <p:sldId id="295" r:id="rId9"/>
    <p:sldId id="298" r:id="rId10"/>
    <p:sldId id="301" r:id="rId11"/>
    <p:sldId id="258" r:id="rId12"/>
    <p:sldId id="278" r:id="rId13"/>
    <p:sldId id="279" r:id="rId14"/>
    <p:sldId id="280" r:id="rId15"/>
    <p:sldId id="281" r:id="rId16"/>
    <p:sldId id="260" r:id="rId17"/>
    <p:sldId id="269" r:id="rId18"/>
    <p:sldId id="270" r:id="rId19"/>
    <p:sldId id="305" r:id="rId20"/>
    <p:sldId id="276" r:id="rId21"/>
    <p:sldId id="310" r:id="rId22"/>
    <p:sldId id="303" r:id="rId23"/>
    <p:sldId id="306" r:id="rId24"/>
    <p:sldId id="302" r:id="rId25"/>
    <p:sldId id="277" r:id="rId26"/>
    <p:sldId id="293" r:id="rId27"/>
    <p:sldId id="283" r:id="rId28"/>
    <p:sldId id="308" r:id="rId29"/>
    <p:sldId id="307" r:id="rId30"/>
    <p:sldId id="284" r:id="rId31"/>
    <p:sldId id="286" r:id="rId32"/>
    <p:sldId id="287" r:id="rId33"/>
    <p:sldId id="309" r:id="rId34"/>
  </p:sldIdLst>
  <p:sldSz cx="9906000" cy="6858000" type="A4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99"/>
    <a:srgbClr val="598CFD"/>
    <a:srgbClr val="FF99CC"/>
    <a:srgbClr val="FF6699"/>
    <a:srgbClr val="E1FFE1"/>
    <a:srgbClr val="FFFFCC"/>
    <a:srgbClr val="D4F49A"/>
    <a:srgbClr val="5DD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5" autoAdjust="0"/>
    <p:restoredTop sz="95693" autoAdjust="0"/>
  </p:normalViewPr>
  <p:slideViewPr>
    <p:cSldViewPr>
      <p:cViewPr>
        <p:scale>
          <a:sx n="70" d="100"/>
          <a:sy n="70" d="100"/>
        </p:scale>
        <p:origin x="-1188" y="-84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18" y="6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11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5825" y="865188"/>
            <a:ext cx="5024438" cy="347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4875"/>
            <a:ext cx="4979988" cy="4468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72" tIns="45179" rIns="91972" bIns="451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de texte du masque</a:t>
            </a:r>
          </a:p>
          <a:p>
            <a:pPr lvl="1"/>
            <a:r>
              <a:rPr lang="fr-FR" noProof="0" smtClean="0"/>
              <a:t>Second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ABFD74D-3601-44B4-B9C7-B8347EDA1E8A}" type="slidenum">
              <a:rPr lang="fr-FR">
                <a:latin typeface="Arial" charset="0"/>
              </a:rPr>
              <a:pPr/>
              <a:t>5</a:t>
            </a:fld>
            <a:endParaRPr lang="fr-FR">
              <a:latin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fr-FR" smtClean="0">
                <a:latin typeface="Arial" charset="0"/>
              </a:rPr>
              <a:t>À mettre à jour</a:t>
            </a:r>
          </a:p>
          <a:p>
            <a:pPr eaLnBrk="1" hangingPunct="1"/>
            <a:endParaRPr lang="fr-FR" smtClean="0">
              <a:latin typeface="Arial" charset="0"/>
            </a:endParaRPr>
          </a:p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068" tIns="46534" rIns="93068" bIns="46534"/>
          <a:lstStyle/>
          <a:p>
            <a:fld id="{99DFBB47-E98A-47BF-A917-8386FA9734F4}" type="slidenum">
              <a:rPr lang="en-GB">
                <a:latin typeface="Arial" charset="0"/>
              </a:rPr>
              <a:pPr/>
              <a:t>11</a:t>
            </a:fld>
            <a:endParaRPr lang="en-GB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6E7E73-D26E-479C-92FE-039E0211BEA4}" type="slidenum">
              <a:rPr lang="fr-FR"/>
              <a:pPr/>
              <a:t>17</a:t>
            </a:fld>
            <a:endParaRPr lang="fr-FR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E0BDFD2-C395-41CB-8776-D4C5EC4D411E}" type="slidenum">
              <a:rPr lang="fr-FR"/>
              <a:pPr/>
              <a:t>18</a:t>
            </a:fld>
            <a:endParaRPr lang="fr-FR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92840DC-7434-45C6-96DD-319133829469}" type="slidenum">
              <a:rPr lang="fr-FR"/>
              <a:pPr/>
              <a:t>20</a:t>
            </a:fld>
            <a:endParaRPr lang="fr-FR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52C0C24-80C0-4967-896E-F6F18B5A775A}" type="slidenum">
              <a:rPr lang="fr-FR"/>
              <a:pPr/>
              <a:t>27</a:t>
            </a:fld>
            <a:endParaRPr lang="fr-F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59BBB97-9903-41C5-9668-22155531D656}" type="slidenum">
              <a:rPr lang="fr-FR"/>
              <a:pPr/>
              <a:t>30</a:t>
            </a:fld>
            <a:endParaRPr lang="fr-FR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GB" smtClean="0"/>
              <a:t>Update : http://www.aviso.oceanobs.com/msl/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F839B11-CC9C-4B62-8EBD-B882748988AC}" type="slidenum">
              <a:rPr lang="fr-FR"/>
              <a:pPr/>
              <a:t>31</a:t>
            </a:fld>
            <a:endParaRPr lang="fr-FR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GB" smtClean="0"/>
              <a:t>Update : http://www.aviso.oceanobs.com/msl/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0913" y="196850"/>
            <a:ext cx="2379662" cy="59753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0338" y="196850"/>
            <a:ext cx="6988175" cy="59753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138" y="196850"/>
            <a:ext cx="9424987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0338" y="1447800"/>
            <a:ext cx="4683125" cy="4724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95863" y="1447800"/>
            <a:ext cx="4684712" cy="2286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995863" y="3886200"/>
            <a:ext cx="4684712" cy="2286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11138" y="196850"/>
            <a:ext cx="9424987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60340" y="1447800"/>
            <a:ext cx="4683125" cy="2286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95863" y="1447800"/>
            <a:ext cx="4684713" cy="2286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160340" y="3886200"/>
            <a:ext cx="4683125" cy="2286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995863" y="3886200"/>
            <a:ext cx="4684713" cy="2286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0338" y="1447800"/>
            <a:ext cx="46831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95863" y="1447800"/>
            <a:ext cx="4684712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1138" y="196850"/>
            <a:ext cx="9424987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de titre du masque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9850" y="82550"/>
            <a:ext cx="9747250" cy="6692900"/>
          </a:xfrm>
          <a:prstGeom prst="rect">
            <a:avLst/>
          </a:prstGeom>
          <a:noFill/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69850" y="6289675"/>
            <a:ext cx="974725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697413" y="6402388"/>
            <a:ext cx="407987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fld id="{A1CBF4D8-D1BF-44B6-A2D2-E376F2FC4265}" type="slidenum">
              <a:rPr lang="fr-FR" b="1">
                <a:solidFill>
                  <a:srgbClr val="F6BF69"/>
                </a:solidFill>
                <a:latin typeface="Avant Garde"/>
              </a:rPr>
              <a:pPr eaLnBrk="0" hangingPunct="0">
                <a:defRPr/>
              </a:pPr>
              <a:t>‹#›</a:t>
            </a:fld>
            <a:endParaRPr lang="fr-FR" b="1">
              <a:solidFill>
                <a:srgbClr val="F6BF69"/>
              </a:solidFill>
              <a:latin typeface="Avant Garde"/>
            </a:endParaRPr>
          </a:p>
        </p:txBody>
      </p:sp>
      <p:sp>
        <p:nvSpPr>
          <p:cNvPr id="103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338" y="1447800"/>
            <a:ext cx="9520237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Second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31" name="Picture 3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8588" y="6308725"/>
            <a:ext cx="633412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2" name="Picture 23" descr="LogoCLS2008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9356725" y="6335713"/>
            <a:ext cx="4206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C:\Documents and Settings\vrosmorduc\Galerie\Images\Logos\salp.jp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201025" y="6308725"/>
            <a:ext cx="10731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E9B0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E9B03"/>
          </a:solidFill>
          <a:latin typeface="CB Futura CondensedBold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E9B03"/>
          </a:solidFill>
          <a:latin typeface="CB Futura CondensedBold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E9B03"/>
          </a:solidFill>
          <a:latin typeface="CB Futura CondensedBold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E9B03"/>
          </a:solidFill>
          <a:latin typeface="CB Futura CondensedBold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E9B03"/>
          </a:solidFill>
          <a:latin typeface="CB Futura CondensedBold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E9B03"/>
          </a:solidFill>
          <a:latin typeface="CB Futura CondensedBold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E9B03"/>
          </a:solidFill>
          <a:latin typeface="CB Futura CondensedBold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E9B03"/>
          </a:solidFill>
          <a:latin typeface="CB Futura CondensedBold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E9B03"/>
        </a:buClr>
        <a:buSzPct val="100000"/>
        <a:buChar char="•"/>
        <a:defRPr sz="2200">
          <a:solidFill>
            <a:srgbClr val="00279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9B03"/>
        </a:buClr>
        <a:buSzPct val="100000"/>
        <a:buChar char="–"/>
        <a:defRPr sz="2000">
          <a:solidFill>
            <a:srgbClr val="00279F"/>
          </a:solidFill>
          <a:latin typeface="Avant Garde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9B03"/>
        </a:buClr>
        <a:buSzPct val="100000"/>
        <a:buChar char="•"/>
        <a:defRPr>
          <a:solidFill>
            <a:srgbClr val="00279F"/>
          </a:solidFill>
          <a:latin typeface="Avant Garde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E9B03"/>
        </a:buClr>
        <a:buSzPct val="100000"/>
        <a:buChar char="–"/>
        <a:defRPr sz="1600">
          <a:solidFill>
            <a:srgbClr val="00279F"/>
          </a:solidFill>
          <a:latin typeface="Avant Garde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E9B03"/>
        </a:buClr>
        <a:buSzPct val="100000"/>
        <a:buChar char="•"/>
        <a:defRPr sz="1600">
          <a:solidFill>
            <a:srgbClr val="00279F"/>
          </a:solidFill>
          <a:latin typeface="Avant Garde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E9B03"/>
        </a:buClr>
        <a:buSzPct val="100000"/>
        <a:buChar char="•"/>
        <a:defRPr sz="1600">
          <a:solidFill>
            <a:srgbClr val="00279F"/>
          </a:solidFill>
          <a:latin typeface="Avant Garde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E9B03"/>
        </a:buClr>
        <a:buSzPct val="100000"/>
        <a:buChar char="•"/>
        <a:defRPr sz="1600">
          <a:solidFill>
            <a:srgbClr val="00279F"/>
          </a:solidFill>
          <a:latin typeface="Avant Garde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E9B03"/>
        </a:buClr>
        <a:buSzPct val="100000"/>
        <a:buChar char="•"/>
        <a:defRPr sz="1600">
          <a:solidFill>
            <a:srgbClr val="00279F"/>
          </a:solidFill>
          <a:latin typeface="Avant Garde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E9B03"/>
        </a:buClr>
        <a:buSzPct val="100000"/>
        <a:buChar char="•"/>
        <a:defRPr sz="1600">
          <a:solidFill>
            <a:srgbClr val="00279F"/>
          </a:solidFill>
          <a:latin typeface="Avant Garde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so.oceanob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3050" y="549275"/>
            <a:ext cx="8420100" cy="1933575"/>
          </a:xfrm>
        </p:spPr>
        <p:txBody>
          <a:bodyPr/>
          <a:lstStyle/>
          <a:p>
            <a:pPr algn="l"/>
            <a:r>
              <a:rPr lang="en-US" smtClean="0"/>
              <a:t>Sea surface height variation &amp; mean sea level applications from radar altimetry</a:t>
            </a:r>
            <a:endParaRPr lang="fr-FR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8088" y="5662613"/>
            <a:ext cx="7246937" cy="719137"/>
          </a:xfrm>
        </p:spPr>
        <p:txBody>
          <a:bodyPr/>
          <a:lstStyle/>
          <a:p>
            <a:pPr eaLnBrk="1" hangingPunct="1"/>
            <a:r>
              <a:rPr lang="en-US" smtClean="0"/>
              <a:t>Vinca Rosmorduc, CLS / Aviso</a:t>
            </a:r>
          </a:p>
        </p:txBody>
      </p:sp>
      <p:pic>
        <p:nvPicPr>
          <p:cNvPr id="17412" name="Picture 4" descr="Argonautica-26-05-11-027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" y="2565400"/>
            <a:ext cx="2524125" cy="352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3" descr="TraSatsJ1E2TPG2"/>
          <p:cNvPicPr>
            <a:picLocks noChangeAspect="1" noChangeArrowheads="1"/>
          </p:cNvPicPr>
          <p:nvPr/>
        </p:nvPicPr>
        <p:blipFill>
          <a:blip r:embed="rId2"/>
          <a:srcRect t="13426" b="12083"/>
          <a:stretch>
            <a:fillRect/>
          </a:stretch>
        </p:blipFill>
        <p:spPr bwMode="auto">
          <a:xfrm>
            <a:off x="1168400" y="1169988"/>
            <a:ext cx="82296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Merging several satellites: why?</a:t>
            </a:r>
          </a:p>
        </p:txBody>
      </p:sp>
      <p:sp>
        <p:nvSpPr>
          <p:cNvPr id="28675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81750"/>
            <a:ext cx="5445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2938A93-07D1-4FC0-A986-9428B9A2B4E6}" type="slidenum">
              <a:rPr lang="fr-FR"/>
              <a:pPr/>
              <a:t>10</a:t>
            </a:fld>
            <a:endParaRPr lang="fr-FR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1817688" y="5730875"/>
            <a:ext cx="520065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77" name="AutoShape 10"/>
          <p:cNvSpPr>
            <a:spLocks noChangeArrowheads="1"/>
          </p:cNvSpPr>
          <p:nvPr/>
        </p:nvSpPr>
        <p:spPr bwMode="auto">
          <a:xfrm>
            <a:off x="1368425" y="5154613"/>
            <a:ext cx="8029575" cy="9191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190 h 21600"/>
              <a:gd name="T14" fmla="*/ 20887 w 21600"/>
              <a:gd name="T15" fmla="*/ 154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930" y="0"/>
                </a:moveTo>
                <a:lnTo>
                  <a:pt x="19930" y="6190"/>
                </a:lnTo>
                <a:lnTo>
                  <a:pt x="3375" y="6190"/>
                </a:lnTo>
                <a:lnTo>
                  <a:pt x="3375" y="15410"/>
                </a:lnTo>
                <a:lnTo>
                  <a:pt x="19930" y="15410"/>
                </a:lnTo>
                <a:lnTo>
                  <a:pt x="1993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190"/>
                </a:moveTo>
                <a:lnTo>
                  <a:pt x="1350" y="15410"/>
                </a:lnTo>
                <a:lnTo>
                  <a:pt x="2700" y="15410"/>
                </a:lnTo>
                <a:lnTo>
                  <a:pt x="2700" y="6190"/>
                </a:lnTo>
                <a:close/>
              </a:path>
              <a:path w="21600" h="21600">
                <a:moveTo>
                  <a:pt x="0" y="6190"/>
                </a:moveTo>
                <a:lnTo>
                  <a:pt x="0" y="15410"/>
                </a:lnTo>
                <a:lnTo>
                  <a:pt x="675" y="15410"/>
                </a:lnTo>
                <a:lnTo>
                  <a:pt x="675" y="6190"/>
                </a:lnTo>
                <a:close/>
              </a:path>
            </a:pathLst>
          </a:custGeom>
          <a:solidFill>
            <a:srgbClr val="CCECFF"/>
          </a:solidFill>
          <a:ln w="12700">
            <a:solidFill>
              <a:srgbClr val="CCE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8678" name="Group 38"/>
          <p:cNvGrpSpPr>
            <a:grpSpLocks/>
          </p:cNvGrpSpPr>
          <p:nvPr/>
        </p:nvGrpSpPr>
        <p:grpSpPr bwMode="auto">
          <a:xfrm>
            <a:off x="5603875" y="5076825"/>
            <a:ext cx="1414463" cy="1457325"/>
            <a:chOff x="3346" y="3243"/>
            <a:chExt cx="823" cy="918"/>
          </a:xfrm>
        </p:grpSpPr>
        <p:sp>
          <p:nvSpPr>
            <p:cNvPr id="28693" name="Text Box 6"/>
            <p:cNvSpPr txBox="1">
              <a:spLocks noChangeArrowheads="1"/>
            </p:cNvSpPr>
            <p:nvPr/>
          </p:nvSpPr>
          <p:spPr bwMode="auto">
            <a:xfrm>
              <a:off x="3533" y="3987"/>
              <a:ext cx="609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Helvetica" pitchFamily="34" charset="0"/>
                </a:rPr>
                <a:t>ERS/Envisat</a:t>
              </a:r>
              <a:endParaRPr lang="en-US" sz="1400">
                <a:latin typeface="Helvetica" pitchFamily="34" charset="0"/>
              </a:endParaRPr>
            </a:p>
          </p:txBody>
        </p:sp>
        <p:pic>
          <p:nvPicPr>
            <p:cNvPr id="28694" name="Picture 15" descr="ers"/>
            <p:cNvPicPr preferRelativeResize="0">
              <a:picLocks noChangeAspect="1" noChangeArrowheads="1"/>
            </p:cNvPicPr>
            <p:nvPr/>
          </p:nvPicPr>
          <p:blipFill>
            <a:blip r:embed="rId3"/>
            <a:srcRect t="10956" b="9860"/>
            <a:stretch>
              <a:fillRect/>
            </a:stretch>
          </p:blipFill>
          <p:spPr bwMode="auto">
            <a:xfrm>
              <a:off x="3346" y="3243"/>
              <a:ext cx="823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5" name="AutoShape 16"/>
            <p:cNvSpPr>
              <a:spLocks noChangeArrowheads="1"/>
            </p:cNvSpPr>
            <p:nvPr/>
          </p:nvSpPr>
          <p:spPr bwMode="auto">
            <a:xfrm>
              <a:off x="3682" y="3703"/>
              <a:ext cx="227" cy="226"/>
            </a:xfrm>
            <a:prstGeom prst="star16">
              <a:avLst>
                <a:gd name="adj" fmla="val 37500"/>
              </a:avLst>
            </a:prstGeom>
            <a:solidFill>
              <a:srgbClr val="33CC33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1F7A1F"/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8679" name="Group 39"/>
          <p:cNvGrpSpPr>
            <a:grpSpLocks/>
          </p:cNvGrpSpPr>
          <p:nvPr/>
        </p:nvGrpSpPr>
        <p:grpSpPr bwMode="auto">
          <a:xfrm>
            <a:off x="3386138" y="5099050"/>
            <a:ext cx="1587500" cy="1452563"/>
            <a:chOff x="2057" y="3257"/>
            <a:chExt cx="923" cy="915"/>
          </a:xfrm>
        </p:grpSpPr>
        <p:sp>
          <p:nvSpPr>
            <p:cNvPr id="28690" name="Text Box 8"/>
            <p:cNvSpPr txBox="1">
              <a:spLocks noChangeArrowheads="1"/>
            </p:cNvSpPr>
            <p:nvPr/>
          </p:nvSpPr>
          <p:spPr bwMode="auto">
            <a:xfrm>
              <a:off x="2397" y="3998"/>
              <a:ext cx="222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Helvetica" pitchFamily="34" charset="0"/>
                </a:rPr>
                <a:t>TP</a:t>
              </a:r>
              <a:endParaRPr lang="en-US" sz="1400">
                <a:latin typeface="Helvetica" pitchFamily="34" charset="0"/>
              </a:endParaRPr>
            </a:p>
          </p:txBody>
        </p:sp>
        <p:pic>
          <p:nvPicPr>
            <p:cNvPr id="28691" name="Picture 12" descr="Topex_seul1"/>
            <p:cNvPicPr preferRelativeResize="0">
              <a:picLocks noChangeAspect="1" noChangeArrowheads="1"/>
            </p:cNvPicPr>
            <p:nvPr/>
          </p:nvPicPr>
          <p:blipFill>
            <a:blip r:embed="rId4"/>
            <a:srcRect t="13522" b="12170"/>
            <a:stretch>
              <a:fillRect/>
            </a:stretch>
          </p:blipFill>
          <p:spPr bwMode="auto">
            <a:xfrm>
              <a:off x="2057" y="3257"/>
              <a:ext cx="923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2" name="AutoShape 17"/>
            <p:cNvSpPr>
              <a:spLocks noChangeArrowheads="1"/>
            </p:cNvSpPr>
            <p:nvPr/>
          </p:nvSpPr>
          <p:spPr bwMode="auto">
            <a:xfrm>
              <a:off x="2620" y="3703"/>
              <a:ext cx="227" cy="226"/>
            </a:xfrm>
            <a:prstGeom prst="star16">
              <a:avLst>
                <a:gd name="adj" fmla="val 37500"/>
              </a:avLst>
            </a:prstGeom>
            <a:solidFill>
              <a:srgbClr val="DA24DE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831685"/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8680" name="Group 40"/>
          <p:cNvGrpSpPr>
            <a:grpSpLocks/>
          </p:cNvGrpSpPr>
          <p:nvPr/>
        </p:nvGrpSpPr>
        <p:grpSpPr bwMode="auto">
          <a:xfrm>
            <a:off x="1960563" y="5043488"/>
            <a:ext cx="1058862" cy="1508125"/>
            <a:chOff x="1228" y="3222"/>
            <a:chExt cx="616" cy="950"/>
          </a:xfrm>
        </p:grpSpPr>
        <p:sp>
          <p:nvSpPr>
            <p:cNvPr id="28687" name="Text Box 9"/>
            <p:cNvSpPr txBox="1">
              <a:spLocks noChangeArrowheads="1"/>
            </p:cNvSpPr>
            <p:nvPr/>
          </p:nvSpPr>
          <p:spPr bwMode="auto">
            <a:xfrm>
              <a:off x="1473" y="3998"/>
              <a:ext cx="302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Helvetica" pitchFamily="34" charset="0"/>
                </a:rPr>
                <a:t>GFO</a:t>
              </a:r>
              <a:endParaRPr lang="en-US" sz="1400">
                <a:latin typeface="Helvetica" pitchFamily="34" charset="0"/>
              </a:endParaRPr>
            </a:p>
          </p:txBody>
        </p:sp>
        <p:pic>
          <p:nvPicPr>
            <p:cNvPr id="28688" name="Picture 13" descr="gfo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28" y="3222"/>
              <a:ext cx="610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9" name="AutoShape 18"/>
            <p:cNvSpPr>
              <a:spLocks noChangeArrowheads="1"/>
            </p:cNvSpPr>
            <p:nvPr/>
          </p:nvSpPr>
          <p:spPr bwMode="auto">
            <a:xfrm>
              <a:off x="1617" y="3681"/>
              <a:ext cx="227" cy="226"/>
            </a:xfrm>
            <a:prstGeom prst="star16">
              <a:avLst>
                <a:gd name="adj" fmla="val 37500"/>
              </a:avLst>
            </a:prstGeom>
            <a:solidFill>
              <a:srgbClr val="3365FB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1F3D97"/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8681" name="Group 37"/>
          <p:cNvGrpSpPr>
            <a:grpSpLocks/>
          </p:cNvGrpSpPr>
          <p:nvPr/>
        </p:nvGrpSpPr>
        <p:grpSpPr bwMode="auto">
          <a:xfrm>
            <a:off x="7550150" y="4768850"/>
            <a:ext cx="915988" cy="1782763"/>
            <a:chOff x="4478" y="3049"/>
            <a:chExt cx="533" cy="1123"/>
          </a:xfrm>
        </p:grpSpPr>
        <p:sp>
          <p:nvSpPr>
            <p:cNvPr id="28684" name="Text Box 7"/>
            <p:cNvSpPr txBox="1">
              <a:spLocks noChangeArrowheads="1"/>
            </p:cNvSpPr>
            <p:nvPr/>
          </p:nvSpPr>
          <p:spPr bwMode="auto">
            <a:xfrm>
              <a:off x="4605" y="3998"/>
              <a:ext cx="406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Helvetica" pitchFamily="34" charset="0"/>
                </a:rPr>
                <a:t>JASON</a:t>
              </a:r>
              <a:endParaRPr lang="en-US" sz="1400">
                <a:latin typeface="Helvetica" pitchFamily="34" charset="0"/>
              </a:endParaRPr>
            </a:p>
          </p:txBody>
        </p:sp>
        <p:pic>
          <p:nvPicPr>
            <p:cNvPr id="28685" name="Picture 14" descr="Jason_seul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2066222">
              <a:off x="4478" y="3049"/>
              <a:ext cx="486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6" name="AutoShape 20"/>
            <p:cNvSpPr>
              <a:spLocks noChangeArrowheads="1"/>
            </p:cNvSpPr>
            <p:nvPr/>
          </p:nvSpPr>
          <p:spPr bwMode="auto">
            <a:xfrm>
              <a:off x="4758" y="3703"/>
              <a:ext cx="227" cy="22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990000"/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682" name="Text Box 48"/>
          <p:cNvSpPr txBox="1">
            <a:spLocks noChangeArrowheads="1"/>
          </p:cNvSpPr>
          <p:nvPr/>
        </p:nvSpPr>
        <p:spPr bwMode="auto">
          <a:xfrm>
            <a:off x="6099175" y="4419600"/>
            <a:ext cx="3094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latin typeface="Comic Sans MS" pitchFamily="66" charset="0"/>
              </a:rPr>
              <a:t>Track selection for 4-19 Nov 2002</a:t>
            </a:r>
          </a:p>
        </p:txBody>
      </p:sp>
      <p:sp>
        <p:nvSpPr>
          <p:cNvPr id="28683" name="Text Box 49"/>
          <p:cNvSpPr txBox="1">
            <a:spLocks noChangeArrowheads="1"/>
          </p:cNvSpPr>
          <p:nvPr/>
        </p:nvSpPr>
        <p:spPr bwMode="auto">
          <a:xfrm>
            <a:off x="2173288" y="6589713"/>
            <a:ext cx="185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0" y="163513"/>
            <a:ext cx="7410450" cy="457200"/>
          </a:xfrm>
        </p:spPr>
        <p:txBody>
          <a:bodyPr/>
          <a:lstStyle/>
          <a:p>
            <a:pPr eaLnBrk="1" hangingPunct="1"/>
            <a:r>
              <a:rPr lang="en-GB" smtClean="0"/>
              <a:t>The principle of Altimetry</a:t>
            </a:r>
            <a:endParaRPr lang="en-GB" sz="1200" smtClean="0"/>
          </a:p>
        </p:txBody>
      </p:sp>
      <p:sp>
        <p:nvSpPr>
          <p:cNvPr id="29698" name="Text Box 15"/>
          <p:cNvSpPr txBox="1">
            <a:spLocks noChangeArrowheads="1"/>
          </p:cNvSpPr>
          <p:nvPr/>
        </p:nvSpPr>
        <p:spPr bwMode="auto">
          <a:xfrm>
            <a:off x="1209675" y="5995988"/>
            <a:ext cx="70167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rtl="1" eaLnBrk="0" hangingPunct="0"/>
            <a:r>
              <a:rPr lang="en-GB" sz="600" b="1" i="1">
                <a:solidFill>
                  <a:schemeClr val="accent2"/>
                </a:solidFill>
              </a:rPr>
              <a:t>Animation</a:t>
            </a:r>
          </a:p>
        </p:txBody>
      </p:sp>
      <p:sp>
        <p:nvSpPr>
          <p:cNvPr id="29699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6321425" y="836613"/>
            <a:ext cx="3041650" cy="3313112"/>
          </a:xfrm>
        </p:spPr>
        <p:txBody>
          <a:bodyPr/>
          <a:lstStyle/>
          <a:p>
            <a:pPr marL="0" indent="0" eaLnBrk="1" hangingPunct="1">
              <a:buFont typeface="Wingdings"/>
              <a:buNone/>
            </a:pPr>
            <a:r>
              <a:rPr lang="en-GB" sz="1800" smtClean="0"/>
              <a:t>Satellite altimetry enables ocean topography (relief) and its variations to be determined to within a few centimetres.</a:t>
            </a:r>
          </a:p>
          <a:p>
            <a:pPr marL="0" indent="0" eaLnBrk="1" hangingPunct="1">
              <a:buFont typeface="Wingdings"/>
              <a:buNone/>
            </a:pPr>
            <a:endParaRPr lang="en-GB" sz="1800" smtClean="0"/>
          </a:p>
          <a:p>
            <a:pPr marL="0" indent="0" eaLnBrk="1" hangingPunct="1">
              <a:buFont typeface="Wingdings"/>
              <a:buNone/>
            </a:pPr>
            <a:r>
              <a:rPr lang="en-GB" sz="1800" smtClean="0"/>
              <a:t>Ocean topography , or “</a:t>
            </a:r>
            <a:r>
              <a:rPr lang="en-US" sz="1800" b="1" smtClean="0"/>
              <a:t>Sea Surface Height</a:t>
            </a:r>
            <a:r>
              <a:rPr lang="en-US" sz="1800" smtClean="0"/>
              <a:t>” is the difference between the </a:t>
            </a:r>
            <a:r>
              <a:rPr lang="en-US" sz="1800" b="1" smtClean="0"/>
              <a:t>satellite-to-ocean range</a:t>
            </a:r>
            <a:r>
              <a:rPr lang="en-US" sz="1800" smtClean="0"/>
              <a:t> (calculated by measuring the signal’s round-trip time) and the </a:t>
            </a:r>
            <a:r>
              <a:rPr lang="en-US" sz="1800" b="1" smtClean="0"/>
              <a:t>satellite’s position on orbit </a:t>
            </a:r>
            <a:r>
              <a:rPr lang="en-US" sz="1800" smtClean="0"/>
              <a:t>with respect to an arbitrary reference surface (a raw approximation of the Earth’s surface, called the </a:t>
            </a:r>
            <a:r>
              <a:rPr lang="en-US" sz="1800" b="1" smtClean="0"/>
              <a:t>reference ellipsoid</a:t>
            </a:r>
            <a:r>
              <a:rPr lang="en-US" sz="1800" smtClean="0"/>
              <a:t>)</a:t>
            </a:r>
          </a:p>
        </p:txBody>
      </p:sp>
      <p:pic>
        <p:nvPicPr>
          <p:cNvPr id="29700" name="Picture 7" descr="C:\Documents and Settings\vrosmorduc\Galerie\Images\Alti\principle\methode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971550"/>
            <a:ext cx="5927725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" descr="C:\Documents and Settings\vrosmorduc\Galerie\Images\Alti\principle\methode_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5" y="971550"/>
            <a:ext cx="5927725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AutoShape 6" descr="Principe de l'altimétrie"/>
          <p:cNvSpPr>
            <a:spLocks noChangeAspect="1" noChangeArrowheads="1"/>
          </p:cNvSpPr>
          <p:nvPr/>
        </p:nvSpPr>
        <p:spPr bwMode="auto">
          <a:xfrm>
            <a:off x="9366250" y="4840288"/>
            <a:ext cx="3811588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47" name="AutoShape 8" descr="Principe de l'altimétrie"/>
          <p:cNvSpPr>
            <a:spLocks noChangeAspect="1" noChangeArrowheads="1"/>
          </p:cNvSpPr>
          <p:nvPr/>
        </p:nvSpPr>
        <p:spPr bwMode="auto">
          <a:xfrm>
            <a:off x="9688513" y="3344863"/>
            <a:ext cx="3811587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48" name="AutoShape 12" descr="Principe de l'altimétrie"/>
          <p:cNvSpPr>
            <a:spLocks noChangeAspect="1" noChangeArrowheads="1"/>
          </p:cNvSpPr>
          <p:nvPr/>
        </p:nvSpPr>
        <p:spPr bwMode="auto">
          <a:xfrm>
            <a:off x="6556375" y="3779838"/>
            <a:ext cx="3810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49" name="AutoShape 14" descr="Principe de l'altimétrie"/>
          <p:cNvSpPr>
            <a:spLocks noChangeAspect="1" noChangeArrowheads="1"/>
          </p:cNvSpPr>
          <p:nvPr/>
        </p:nvSpPr>
        <p:spPr bwMode="auto">
          <a:xfrm>
            <a:off x="9010650" y="4873625"/>
            <a:ext cx="3810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50" name="AutoShape 10" descr="Principe de l'altimétrie"/>
          <p:cNvSpPr>
            <a:spLocks noChangeAspect="1" noChangeArrowheads="1"/>
          </p:cNvSpPr>
          <p:nvPr/>
        </p:nvSpPr>
        <p:spPr bwMode="auto">
          <a:xfrm>
            <a:off x="3594100" y="2632075"/>
            <a:ext cx="3810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51" name="AutoShape 16" descr="Principe de l'altimétrie"/>
          <p:cNvSpPr>
            <a:spLocks noChangeAspect="1" noChangeArrowheads="1"/>
          </p:cNvSpPr>
          <p:nvPr/>
        </p:nvSpPr>
        <p:spPr bwMode="auto">
          <a:xfrm>
            <a:off x="1370013" y="1673225"/>
            <a:ext cx="3811587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52" name="Freeform 19"/>
          <p:cNvSpPr>
            <a:spLocks/>
          </p:cNvSpPr>
          <p:nvPr/>
        </p:nvSpPr>
        <p:spPr bwMode="auto">
          <a:xfrm>
            <a:off x="128588" y="4772025"/>
            <a:ext cx="5929312" cy="376238"/>
          </a:xfrm>
          <a:custGeom>
            <a:avLst/>
            <a:gdLst>
              <a:gd name="T0" fmla="*/ 0 w 3927"/>
              <a:gd name="T1" fmla="*/ 2927640 h 311"/>
              <a:gd name="T2" fmla="*/ 1641711910 w 3927"/>
              <a:gd name="T3" fmla="*/ 33661804 h 311"/>
              <a:gd name="T4" fmla="*/ 1921645080 w 3927"/>
              <a:gd name="T5" fmla="*/ 105374461 h 311"/>
              <a:gd name="T6" fmla="*/ 2147483647 w 3927"/>
              <a:gd name="T7" fmla="*/ 238556650 h 311"/>
              <a:gd name="T8" fmla="*/ 2147483647 w 3927"/>
              <a:gd name="T9" fmla="*/ 269290806 h 311"/>
              <a:gd name="T10" fmla="*/ 2147483647 w 3927"/>
              <a:gd name="T11" fmla="*/ 218068019 h 311"/>
              <a:gd name="T12" fmla="*/ 2147483647 w 3927"/>
              <a:gd name="T13" fmla="*/ 218068019 h 311"/>
              <a:gd name="T14" fmla="*/ 2147483647 w 3927"/>
              <a:gd name="T15" fmla="*/ 279536332 h 311"/>
              <a:gd name="T16" fmla="*/ 2147483647 w 3927"/>
              <a:gd name="T17" fmla="*/ 310270488 h 311"/>
              <a:gd name="T18" fmla="*/ 2147483647 w 3927"/>
              <a:gd name="T19" fmla="*/ 279536332 h 311"/>
              <a:gd name="T20" fmla="*/ 2147483647 w 3927"/>
              <a:gd name="T21" fmla="*/ 320514879 h 311"/>
              <a:gd name="T22" fmla="*/ 2147483647 w 3927"/>
              <a:gd name="T23" fmla="*/ 362958380 h 311"/>
              <a:gd name="T24" fmla="*/ 2147483647 w 3927"/>
              <a:gd name="T25" fmla="*/ 393692536 h 311"/>
              <a:gd name="T26" fmla="*/ 2147483647 w 3927"/>
              <a:gd name="T27" fmla="*/ 455160849 h 311"/>
              <a:gd name="T28" fmla="*/ 2147483647 w 3927"/>
              <a:gd name="T29" fmla="*/ 434671008 h 31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927"/>
              <a:gd name="T46" fmla="*/ 0 h 311"/>
              <a:gd name="T47" fmla="*/ 3927 w 3927"/>
              <a:gd name="T48" fmla="*/ 311 h 31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927" h="311">
                <a:moveTo>
                  <a:pt x="0" y="2"/>
                </a:moveTo>
                <a:cubicBezTo>
                  <a:pt x="245" y="84"/>
                  <a:pt x="521" y="0"/>
                  <a:pt x="780" y="23"/>
                </a:cubicBezTo>
                <a:cubicBezTo>
                  <a:pt x="828" y="35"/>
                  <a:pt x="868" y="55"/>
                  <a:pt x="913" y="72"/>
                </a:cubicBezTo>
                <a:cubicBezTo>
                  <a:pt x="1020" y="112"/>
                  <a:pt x="1128" y="152"/>
                  <a:pt x="1243" y="163"/>
                </a:cubicBezTo>
                <a:cubicBezTo>
                  <a:pt x="1320" y="182"/>
                  <a:pt x="1280" y="175"/>
                  <a:pt x="1363" y="184"/>
                </a:cubicBezTo>
                <a:cubicBezTo>
                  <a:pt x="1528" y="180"/>
                  <a:pt x="1666" y="169"/>
                  <a:pt x="1826" y="149"/>
                </a:cubicBezTo>
                <a:cubicBezTo>
                  <a:pt x="1933" y="113"/>
                  <a:pt x="1969" y="140"/>
                  <a:pt x="2128" y="149"/>
                </a:cubicBezTo>
                <a:cubicBezTo>
                  <a:pt x="2218" y="159"/>
                  <a:pt x="2292" y="182"/>
                  <a:pt x="2381" y="191"/>
                </a:cubicBezTo>
                <a:cubicBezTo>
                  <a:pt x="2466" y="212"/>
                  <a:pt x="2468" y="207"/>
                  <a:pt x="2599" y="212"/>
                </a:cubicBezTo>
                <a:cubicBezTo>
                  <a:pt x="2692" y="210"/>
                  <a:pt x="2913" y="234"/>
                  <a:pt x="3049" y="191"/>
                </a:cubicBezTo>
                <a:cubicBezTo>
                  <a:pt x="3146" y="196"/>
                  <a:pt x="3217" y="206"/>
                  <a:pt x="3308" y="219"/>
                </a:cubicBezTo>
                <a:cubicBezTo>
                  <a:pt x="3337" y="237"/>
                  <a:pt x="3367" y="240"/>
                  <a:pt x="3400" y="248"/>
                </a:cubicBezTo>
                <a:cubicBezTo>
                  <a:pt x="3443" y="277"/>
                  <a:pt x="3395" y="249"/>
                  <a:pt x="3456" y="269"/>
                </a:cubicBezTo>
                <a:cubicBezTo>
                  <a:pt x="3498" y="283"/>
                  <a:pt x="3538" y="300"/>
                  <a:pt x="3582" y="311"/>
                </a:cubicBezTo>
                <a:cubicBezTo>
                  <a:pt x="3685" y="308"/>
                  <a:pt x="3815" y="297"/>
                  <a:pt x="3927" y="297"/>
                </a:cubicBezTo>
              </a:path>
            </a:pathLst>
          </a:custGeom>
          <a:noFill/>
          <a:ln w="50800" cap="flat" cmpd="sng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1753" name="Line 20"/>
          <p:cNvSpPr>
            <a:spLocks noChangeShapeType="1"/>
          </p:cNvSpPr>
          <p:nvPr/>
        </p:nvSpPr>
        <p:spPr bwMode="auto">
          <a:xfrm>
            <a:off x="3130550" y="4932363"/>
            <a:ext cx="0" cy="863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1754" name="Text Box 21"/>
          <p:cNvSpPr txBox="1">
            <a:spLocks noChangeArrowheads="1"/>
          </p:cNvSpPr>
          <p:nvPr/>
        </p:nvSpPr>
        <p:spPr bwMode="auto">
          <a:xfrm>
            <a:off x="3087688" y="4954588"/>
            <a:ext cx="942975" cy="738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solidFill>
                  <a:srgbClr val="FFFF00"/>
                </a:solidFill>
                <a:cs typeface="Arial" charset="0"/>
              </a:rPr>
              <a:t>Mean</a:t>
            </a:r>
          </a:p>
          <a:p>
            <a:r>
              <a:rPr lang="fr-FR" sz="1400">
                <a:solidFill>
                  <a:srgbClr val="FFFF00"/>
                </a:solidFill>
                <a:cs typeface="Arial" charset="0"/>
              </a:rPr>
              <a:t>Sea</a:t>
            </a:r>
          </a:p>
          <a:p>
            <a:r>
              <a:rPr lang="fr-FR" sz="1400">
                <a:solidFill>
                  <a:srgbClr val="FFFF00"/>
                </a:solidFill>
                <a:cs typeface="Arial" charset="0"/>
              </a:rPr>
              <a:t>Surface</a:t>
            </a:r>
          </a:p>
        </p:txBody>
      </p:sp>
      <p:sp>
        <p:nvSpPr>
          <p:cNvPr id="31755" name="Line 22"/>
          <p:cNvSpPr>
            <a:spLocks noChangeShapeType="1"/>
          </p:cNvSpPr>
          <p:nvPr/>
        </p:nvSpPr>
        <p:spPr bwMode="auto">
          <a:xfrm>
            <a:off x="677863" y="4572000"/>
            <a:ext cx="0" cy="2159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1756" name="Text Box 23"/>
          <p:cNvSpPr txBox="1">
            <a:spLocks noChangeArrowheads="1"/>
          </p:cNvSpPr>
          <p:nvPr/>
        </p:nvSpPr>
        <p:spPr bwMode="auto">
          <a:xfrm>
            <a:off x="677863" y="4552950"/>
            <a:ext cx="11620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solidFill>
                  <a:srgbClr val="FFFF00"/>
                </a:solidFill>
                <a:cs typeface="Arial" charset="0"/>
              </a:rPr>
              <a:t>SLA</a:t>
            </a:r>
          </a:p>
        </p:txBody>
      </p:sp>
      <p:sp>
        <p:nvSpPr>
          <p:cNvPr id="31757" name="Oval 24"/>
          <p:cNvSpPr>
            <a:spLocks noChangeArrowheads="1"/>
          </p:cNvSpPr>
          <p:nvPr/>
        </p:nvSpPr>
        <p:spPr bwMode="auto">
          <a:xfrm>
            <a:off x="442913" y="4438650"/>
            <a:ext cx="879475" cy="493713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6"/>
          <p:cNvSpPr>
            <a:spLocks noChangeArrowheads="1"/>
          </p:cNvSpPr>
          <p:nvPr/>
        </p:nvSpPr>
        <p:spPr bwMode="auto">
          <a:xfrm>
            <a:off x="7215188" y="476250"/>
            <a:ext cx="2952750" cy="5832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rgbClr val="FE9B03"/>
              </a:buClr>
              <a:buSzPct val="100000"/>
              <a:buFontTx/>
              <a:buChar char="•"/>
              <a:defRPr/>
            </a:pPr>
            <a:endParaRPr lang="fr-FR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759" name="Text Box 28"/>
          <p:cNvSpPr txBox="1">
            <a:spLocks noChangeArrowheads="1"/>
          </p:cNvSpPr>
          <p:nvPr/>
        </p:nvSpPr>
        <p:spPr bwMode="auto">
          <a:xfrm>
            <a:off x="5435600" y="5364163"/>
            <a:ext cx="8270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solidFill>
                  <a:srgbClr val="FFFF00"/>
                </a:solidFill>
                <a:cs typeface="Arial" charset="0"/>
              </a:rPr>
              <a:t>(SSH)</a:t>
            </a:r>
          </a:p>
        </p:txBody>
      </p:sp>
      <p:sp>
        <p:nvSpPr>
          <p:cNvPr id="31760" name="Titre 19"/>
          <p:cNvSpPr>
            <a:spLocks noGrp="1"/>
          </p:cNvSpPr>
          <p:nvPr>
            <p:ph type="title"/>
          </p:nvPr>
        </p:nvSpPr>
        <p:spPr>
          <a:xfrm>
            <a:off x="211138" y="115888"/>
            <a:ext cx="9424987" cy="641350"/>
          </a:xfrm>
        </p:spPr>
        <p:txBody>
          <a:bodyPr/>
          <a:lstStyle/>
          <a:p>
            <a:r>
              <a:rPr lang="fr-FR" smtClean="0"/>
              <a:t>Sea Level Anomalies</a:t>
            </a:r>
          </a:p>
        </p:txBody>
      </p:sp>
      <p:sp>
        <p:nvSpPr>
          <p:cNvPr id="31761" name="Espace réservé du contenu 18"/>
          <p:cNvSpPr>
            <a:spLocks noGrp="1"/>
          </p:cNvSpPr>
          <p:nvPr>
            <p:ph sz="half" idx="2"/>
          </p:nvPr>
        </p:nvSpPr>
        <p:spPr>
          <a:xfrm>
            <a:off x="6176963" y="981075"/>
            <a:ext cx="3729037" cy="5003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/>
              <a:buNone/>
            </a:pPr>
            <a:r>
              <a:rPr lang="fr-FR" sz="1800" smtClean="0"/>
              <a:t>Sea Level Anomalies = </a:t>
            </a:r>
          </a:p>
          <a:p>
            <a:pPr>
              <a:buClr>
                <a:schemeClr val="bg1"/>
              </a:buClr>
              <a:buFont typeface="Wingdings"/>
              <a:buNone/>
            </a:pPr>
            <a:r>
              <a:rPr lang="fr-FR" sz="1800" smtClean="0"/>
              <a:t>SSH – SSH</a:t>
            </a:r>
            <a:r>
              <a:rPr lang="fr-FR" sz="1800" baseline="-25000" smtClean="0"/>
              <a:t>mean</a:t>
            </a:r>
          </a:p>
          <a:p>
            <a:pPr>
              <a:buClr>
                <a:schemeClr val="bg1"/>
              </a:buClr>
              <a:buFont typeface="Wingdings"/>
              <a:buNone/>
            </a:pPr>
            <a:r>
              <a:rPr lang="fr-FR" sz="1800" smtClean="0"/>
              <a:t>SSH – MSS</a:t>
            </a:r>
          </a:p>
          <a:p>
            <a:pPr>
              <a:buClr>
                <a:schemeClr val="bg1"/>
              </a:buClr>
              <a:buFont typeface="Wingdings"/>
              <a:buNone/>
            </a:pPr>
            <a:r>
              <a:rPr lang="fr-FR" sz="1800" smtClean="0"/>
              <a:t>SSH – (Mean Dynamic Topography + geoid)</a:t>
            </a:r>
          </a:p>
          <a:p>
            <a:pPr>
              <a:buClr>
                <a:schemeClr val="bg1"/>
              </a:buClr>
              <a:buFont typeface="Wingdings"/>
              <a:buNone/>
            </a:pPr>
            <a:r>
              <a:rPr lang="fr-FR" sz="1800" smtClean="0">
                <a:sym typeface="Wingdings"/>
              </a:rPr>
              <a:t> = 	Sea surface height variations</a:t>
            </a:r>
          </a:p>
          <a:p>
            <a:pPr>
              <a:buClr>
                <a:schemeClr val="bg1"/>
              </a:buClr>
              <a:buFont typeface="Wingdings"/>
              <a:buNone/>
            </a:pPr>
            <a:endParaRPr lang="fr-FR" sz="1800" smtClean="0">
              <a:sym typeface="Wingdings"/>
            </a:endParaRPr>
          </a:p>
          <a:p>
            <a:pPr>
              <a:buClr>
                <a:schemeClr val="bg1"/>
              </a:buClr>
              <a:buFont typeface="Wingdings"/>
              <a:buNone/>
            </a:pPr>
            <a:r>
              <a:rPr lang="fr-FR" sz="1800" smtClean="0">
                <a:sym typeface="Wingdings"/>
              </a:rPr>
              <a:t>Which reflects:</a:t>
            </a:r>
          </a:p>
          <a:p>
            <a:pPr>
              <a:buClr>
                <a:schemeClr val="bg1"/>
              </a:buClr>
              <a:buFont typeface="Wingdings"/>
              <a:buChar char="è"/>
            </a:pPr>
            <a:r>
              <a:rPr lang="fr-FR" sz="1800" smtClean="0">
                <a:sym typeface="Wingdings"/>
              </a:rPr>
              <a:t>Temperature variations</a:t>
            </a:r>
          </a:p>
          <a:p>
            <a:pPr>
              <a:buClr>
                <a:schemeClr val="bg1"/>
              </a:buClr>
              <a:buFont typeface="Wingdings"/>
              <a:buChar char="è"/>
            </a:pPr>
            <a:r>
              <a:rPr lang="fr-FR" sz="1800" smtClean="0"/>
              <a:t>Salinity variations</a:t>
            </a:r>
          </a:p>
          <a:p>
            <a:pPr>
              <a:buClr>
                <a:schemeClr val="bg1"/>
              </a:buClr>
              <a:buFont typeface="Wingdings"/>
              <a:buChar char="è"/>
            </a:pPr>
            <a:r>
              <a:rPr lang="fr-FR" sz="1800" smtClean="0"/>
              <a:t>Currents variations</a:t>
            </a:r>
          </a:p>
          <a:p>
            <a:pPr>
              <a:buClr>
                <a:schemeClr val="bg1"/>
              </a:buClr>
              <a:buFont typeface="Wingdings"/>
              <a:buChar char="è"/>
            </a:pPr>
            <a:r>
              <a:rPr lang="fr-FR" sz="1800" smtClean="0"/>
              <a:t>El Niño</a:t>
            </a:r>
          </a:p>
          <a:p>
            <a:pPr>
              <a:buClr>
                <a:schemeClr val="bg1"/>
              </a:buClr>
              <a:buFont typeface="Wingdings"/>
              <a:buChar char="è"/>
            </a:pPr>
            <a:r>
              <a:rPr lang="fr-FR" sz="1800" smtClean="0"/>
              <a:t>Eddies and ocean circulation variations</a:t>
            </a:r>
          </a:p>
          <a:p>
            <a:pPr>
              <a:buClr>
                <a:schemeClr val="bg1"/>
              </a:buClr>
              <a:buFont typeface="Wingdings"/>
              <a:buChar char="è"/>
            </a:pPr>
            <a:r>
              <a:rPr lang="fr-FR" sz="1800" smtClean="0"/>
              <a:t>Seasons</a:t>
            </a:r>
            <a:br>
              <a:rPr lang="fr-FR" sz="1800" smtClean="0"/>
            </a:br>
            <a:r>
              <a:rPr lang="fr-FR" sz="1800" smtClean="0"/>
              <a:t>…</a:t>
            </a:r>
          </a:p>
          <a:p>
            <a:pPr>
              <a:buClr>
                <a:schemeClr val="bg1"/>
              </a:buClr>
            </a:pPr>
            <a:endParaRPr lang="fr-F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5"/>
          <p:cNvSpPr>
            <a:spLocks noGrp="1"/>
          </p:cNvSpPr>
          <p:nvPr>
            <p:ph type="title" sz="quarter"/>
          </p:nvPr>
        </p:nvSpPr>
        <p:spPr>
          <a:xfrm>
            <a:off x="895350" y="188913"/>
            <a:ext cx="8450263" cy="504825"/>
          </a:xfrm>
        </p:spPr>
        <p:txBody>
          <a:bodyPr/>
          <a:lstStyle/>
          <a:p>
            <a:r>
              <a:rPr lang="fr-FR" smtClean="0"/>
              <a:t>What can Sea Level Anomalies show?</a:t>
            </a:r>
          </a:p>
        </p:txBody>
      </p:sp>
      <p:pic>
        <p:nvPicPr>
          <p:cNvPr id="32770" name="Picture 11" descr="globe_tourbillons_Kuroshi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5350" y="981075"/>
            <a:ext cx="3079750" cy="2840038"/>
          </a:xfrm>
        </p:spPr>
      </p:pic>
      <p:pic>
        <p:nvPicPr>
          <p:cNvPr id="32771" name="Picture 16" descr="nino_1998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93675" y="4076700"/>
            <a:ext cx="3863975" cy="2063750"/>
          </a:xfrm>
        </p:spPr>
      </p:pic>
      <p:pic>
        <p:nvPicPr>
          <p:cNvPr id="32772" name="Picture 23" descr="200210_mousson_jul-ja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094163" y="981075"/>
            <a:ext cx="4832350" cy="5111750"/>
          </a:xfrm>
        </p:spPr>
      </p:pic>
      <p:sp>
        <p:nvSpPr>
          <p:cNvPr id="32773" name="Text Box 30"/>
          <p:cNvSpPr txBox="1">
            <a:spLocks noChangeArrowheads="1"/>
          </p:cNvSpPr>
          <p:nvPr/>
        </p:nvSpPr>
        <p:spPr bwMode="auto">
          <a:xfrm>
            <a:off x="895350" y="981075"/>
            <a:ext cx="21082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chemeClr val="bg1"/>
                </a:solidFill>
                <a:cs typeface="Arial" charset="0"/>
              </a:rPr>
              <a:t>Eddies (e.g. Kuroshio)</a:t>
            </a:r>
          </a:p>
        </p:txBody>
      </p:sp>
      <p:sp>
        <p:nvSpPr>
          <p:cNvPr id="32774" name="Text Box 31"/>
          <p:cNvSpPr txBox="1">
            <a:spLocks noChangeArrowheads="1"/>
          </p:cNvSpPr>
          <p:nvPr/>
        </p:nvSpPr>
        <p:spPr bwMode="auto">
          <a:xfrm>
            <a:off x="7100888" y="1195388"/>
            <a:ext cx="1903412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chemeClr val="bg1"/>
                </a:solidFill>
                <a:cs typeface="Arial" charset="0"/>
              </a:rPr>
              <a:t>Monsoon-linked changes</a:t>
            </a:r>
          </a:p>
        </p:txBody>
      </p:sp>
      <p:sp>
        <p:nvSpPr>
          <p:cNvPr id="32775" name="Text Box 32"/>
          <p:cNvSpPr txBox="1">
            <a:spLocks noChangeArrowheads="1"/>
          </p:cNvSpPr>
          <p:nvPr/>
        </p:nvSpPr>
        <p:spPr bwMode="auto">
          <a:xfrm>
            <a:off x="193675" y="4076700"/>
            <a:ext cx="1169988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cs typeface="Arial" charset="0"/>
              </a:rPr>
              <a:t>El Niño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7" descr="courbe_tempore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5163" y="0"/>
            <a:ext cx="4160837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5" descr="variance_zo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75" y="3214688"/>
            <a:ext cx="431958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6" descr="AnimationA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888" y="115888"/>
            <a:ext cx="3468687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9" descr="2003-52_hovmoller_moy_s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9625" y="3573463"/>
            <a:ext cx="3871913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3584575" y="260350"/>
            <a:ext cx="15303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cs typeface="Arial" charset="0"/>
              </a:rPr>
              <a:t>Eddies and buoys</a:t>
            </a:r>
          </a:p>
        </p:txBody>
      </p:sp>
      <p:sp>
        <p:nvSpPr>
          <p:cNvPr id="33798" name="Text Box 12"/>
          <p:cNvSpPr txBox="1">
            <a:spLocks noChangeArrowheads="1"/>
          </p:cNvSpPr>
          <p:nvPr/>
        </p:nvSpPr>
        <p:spPr bwMode="auto">
          <a:xfrm>
            <a:off x="7113588" y="188913"/>
            <a:ext cx="1944687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cs typeface="Arial" charset="0"/>
              </a:rPr>
              <a:t>El Niño year after year</a:t>
            </a:r>
          </a:p>
        </p:txBody>
      </p:sp>
      <p:sp>
        <p:nvSpPr>
          <p:cNvPr id="33799" name="Text Box 13"/>
          <p:cNvSpPr txBox="1">
            <a:spLocks noChangeArrowheads="1"/>
          </p:cNvSpPr>
          <p:nvPr/>
        </p:nvSpPr>
        <p:spPr bwMode="auto">
          <a:xfrm>
            <a:off x="1785938" y="3429000"/>
            <a:ext cx="233680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cs typeface="Arial" charset="0"/>
              </a:rPr>
              <a:t>Variance in the Gulf Stream</a:t>
            </a:r>
          </a:p>
        </p:txBody>
      </p:sp>
      <p:sp>
        <p:nvSpPr>
          <p:cNvPr id="33800" name="Text Box 14"/>
          <p:cNvSpPr txBox="1">
            <a:spLocks noChangeArrowheads="1"/>
          </p:cNvSpPr>
          <p:nvPr/>
        </p:nvSpPr>
        <p:spPr bwMode="auto">
          <a:xfrm>
            <a:off x="5170488" y="3429000"/>
            <a:ext cx="3665537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cs typeface="Arial" charset="0"/>
              </a:rPr>
              <a:t>El Niño 2001-2003 : longitude – time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msla_197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0313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5" descr="200410_ssh_leeuwin_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0338" y="404813"/>
            <a:ext cx="44116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 descr="ierapetra_sum94_f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9263" y="3429000"/>
            <a:ext cx="37004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 descr="anim_tortue_lut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388" y="3429000"/>
            <a:ext cx="2681287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3254375" y="4221163"/>
            <a:ext cx="1884363" cy="738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cs typeface="Arial" charset="0"/>
              </a:rPr>
              <a:t>A  leatherback turtle </a:t>
            </a:r>
            <a:br>
              <a:rPr lang="fr-FR" sz="1400" b="1">
                <a:cs typeface="Arial" charset="0"/>
              </a:rPr>
            </a:br>
            <a:r>
              <a:rPr lang="fr-FR" sz="1400" b="1">
                <a:cs typeface="Arial" charset="0"/>
              </a:rPr>
              <a:t>follows the</a:t>
            </a:r>
          </a:p>
          <a:p>
            <a:r>
              <a:rPr lang="fr-FR" sz="1400" b="1">
                <a:cs typeface="Arial" charset="0"/>
              </a:rPr>
              <a:t>Gulf Streameddies</a:t>
            </a:r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273050" y="260350"/>
            <a:ext cx="2219325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cs typeface="Arial" charset="0"/>
              </a:rPr>
              <a:t>Eddies in the Gulf Stream </a:t>
            </a:r>
            <a:br>
              <a:rPr lang="fr-FR" sz="1400" b="1">
                <a:cs typeface="Arial" charset="0"/>
              </a:rPr>
            </a:br>
            <a:r>
              <a:rPr lang="fr-FR" sz="1400" b="1">
                <a:cs typeface="Arial" charset="0"/>
              </a:rPr>
              <a:t>February 11, 2004</a:t>
            </a:r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6105525" y="549275"/>
            <a:ext cx="2808288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cs typeface="Arial" charset="0"/>
              </a:rPr>
              <a:t>Eddies along the Australian coasts</a:t>
            </a:r>
          </a:p>
          <a:p>
            <a:r>
              <a:rPr lang="fr-FR" sz="1400" b="1">
                <a:cs typeface="Arial" charset="0"/>
              </a:rPr>
              <a:t>(mean over July)</a:t>
            </a:r>
          </a:p>
        </p:txBody>
      </p:sp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7040563" y="3429000"/>
            <a:ext cx="1782762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cs typeface="Arial" charset="0"/>
              </a:rPr>
              <a:t>Ierapetra eddy(gyre)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ENSO seen from altimetry</a:t>
            </a:r>
          </a:p>
        </p:txBody>
      </p:sp>
      <p:sp>
        <p:nvSpPr>
          <p:cNvPr id="35842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ENSO: El Niño Southern Oscillation </a:t>
            </a:r>
          </a:p>
        </p:txBody>
      </p:sp>
      <p:sp>
        <p:nvSpPr>
          <p:cNvPr id="21508" name="Rectangle 34"/>
          <p:cNvSpPr>
            <a:spLocks noGrp="1" noChangeArrowheads="1"/>
          </p:cNvSpPr>
          <p:nvPr>
            <p:ph type="body" sz="half" idx="1"/>
          </p:nvPr>
        </p:nvSpPr>
        <p:spPr>
          <a:xfrm>
            <a:off x="271463" y="1341438"/>
            <a:ext cx="9434512" cy="2016125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GB" sz="2000" dirty="0" smtClean="0"/>
              <a:t>Under normal weather conditions, the trade winds, which blow from east to west, push the surface waters of the Pacific towards Australia and the Philippines. </a:t>
            </a:r>
            <a:br>
              <a:rPr lang="en-GB" sz="2000" dirty="0" smtClean="0"/>
            </a:br>
            <a:r>
              <a:rPr lang="en-GB" sz="2000" dirty="0" smtClean="0"/>
              <a:t>This situation creates a reservoir of warm water in the western Pacific (the red area in the image) where the temperature and sea level are higher than in the eastern part of the basin.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GB" dirty="0" smtClean="0"/>
          </a:p>
        </p:txBody>
      </p:sp>
      <p:pic>
        <p:nvPicPr>
          <p:cNvPr id="36867" name="Picture 21" descr="C:\Documents and Settings\vrosmorduc\Galerie\Images\Applis\climate\enso\nino_explication_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9713" y="2416175"/>
            <a:ext cx="742950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El Niño works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73050" y="1268413"/>
            <a:ext cx="9407525" cy="4724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000" dirty="0" smtClean="0"/>
              <a:t>When El Niño awakes, the reservoir of warm water flows back towards the east. </a:t>
            </a:r>
            <a:br>
              <a:rPr lang="en-GB" sz="2000" dirty="0" smtClean="0"/>
            </a:br>
            <a:r>
              <a:rPr lang="en-GB" sz="2000" dirty="0" smtClean="0"/>
              <a:t>At the same time, triggered by this reservoir, the region of atmospheric convection also shifts.</a:t>
            </a:r>
          </a:p>
          <a:p>
            <a:pPr>
              <a:buFontTx/>
              <a:buNone/>
              <a:defRPr/>
            </a:pPr>
            <a:r>
              <a:rPr lang="en-GB" sz="2000" dirty="0" smtClean="0"/>
              <a:t>This phenomenon causes the trade winds to weaken.</a:t>
            </a:r>
          </a:p>
          <a:p>
            <a:pPr>
              <a:buFontTx/>
              <a:buNone/>
              <a:defRPr/>
            </a:pPr>
            <a:endParaRPr lang="en-GB" sz="2000" dirty="0" smtClean="0"/>
          </a:p>
        </p:txBody>
      </p:sp>
      <p:sp>
        <p:nvSpPr>
          <p:cNvPr id="22532" name="Rectangle 47"/>
          <p:cNvSpPr>
            <a:spLocks noChangeArrowheads="1"/>
          </p:cNvSpPr>
          <p:nvPr/>
        </p:nvSpPr>
        <p:spPr bwMode="auto">
          <a:xfrm>
            <a:off x="1568450" y="692150"/>
            <a:ext cx="75676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indent="-185738">
              <a:lnSpc>
                <a:spcPct val="110000"/>
              </a:lnSpc>
              <a:spcBef>
                <a:spcPct val="20000"/>
              </a:spcBef>
              <a:buSzPct val="55000"/>
              <a:buFont typeface="Wingdings" pitchFamily="2" charset="2"/>
              <a:buChar char="n"/>
              <a:defRPr/>
            </a:pPr>
            <a:endParaRPr lang="en-GB" sz="2200" dirty="0">
              <a:solidFill>
                <a:srgbClr val="00279F"/>
              </a:solidFill>
              <a:latin typeface="+mn-lt"/>
            </a:endParaRPr>
          </a:p>
        </p:txBody>
      </p:sp>
      <p:pic>
        <p:nvPicPr>
          <p:cNvPr id="38916" name="Picture 22" descr="C:\Documents and Settings\vrosmorduc\Galerie\Images\Applis\climate\enso\nino_explication_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0975" y="2278063"/>
            <a:ext cx="7412038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u conten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How does this translate in sea level anomalies??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Aviso?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60338" y="1447800"/>
            <a:ext cx="9745662" cy="4724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>
                <a:solidFill>
                  <a:srgbClr val="FF9B03"/>
                </a:solidFill>
              </a:rPr>
              <a:t>A</a:t>
            </a:r>
            <a:r>
              <a:rPr lang="en-US" smtClean="0"/>
              <a:t>rchiving, </a:t>
            </a:r>
            <a:r>
              <a:rPr lang="en-US" smtClean="0">
                <a:solidFill>
                  <a:srgbClr val="FF9B03"/>
                </a:solidFill>
              </a:rPr>
              <a:t>V</a:t>
            </a:r>
            <a:r>
              <a:rPr lang="en-US" smtClean="0"/>
              <a:t>alidation and </a:t>
            </a:r>
            <a:r>
              <a:rPr lang="en-US" smtClean="0">
                <a:solidFill>
                  <a:srgbClr val="FF9B03"/>
                </a:solidFill>
              </a:rPr>
              <a:t>I</a:t>
            </a:r>
            <a:r>
              <a:rPr lang="en-US" smtClean="0"/>
              <a:t>nterpretation of </a:t>
            </a:r>
            <a:r>
              <a:rPr lang="en-US" smtClean="0">
                <a:solidFill>
                  <a:srgbClr val="FF9B03"/>
                </a:solidFill>
              </a:rPr>
              <a:t>S</a:t>
            </a:r>
            <a:r>
              <a:rPr lang="en-US" smtClean="0"/>
              <a:t>atellite </a:t>
            </a:r>
            <a:r>
              <a:rPr lang="en-US" smtClean="0">
                <a:solidFill>
                  <a:srgbClr val="FF9B03"/>
                </a:solidFill>
              </a:rPr>
              <a:t>O</a:t>
            </a:r>
            <a:r>
              <a:rPr lang="en-US" smtClean="0"/>
              <a:t>ceanographic data</a:t>
            </a:r>
            <a:br>
              <a:rPr lang="en-US" smtClean="0"/>
            </a:br>
            <a:r>
              <a:rPr lang="en-US" i="1" smtClean="0"/>
              <a:t>French Distributing and Archiving center for satellite altimetry data since 1992 (Topex/Poseidon launch)</a:t>
            </a:r>
          </a:p>
          <a:p>
            <a:pPr marL="0" indent="0">
              <a:buFontTx/>
              <a:buNone/>
            </a:pPr>
            <a:endParaRPr lang="en-US" i="1" smtClean="0"/>
          </a:p>
          <a:p>
            <a:pPr marL="0" indent="0"/>
            <a:r>
              <a:rPr lang="en-US" smtClean="0"/>
              <a:t> Distribution of Altimetry &amp; Doris precise location data</a:t>
            </a:r>
          </a:p>
          <a:p>
            <a:pPr marL="0" indent="0"/>
            <a:r>
              <a:rPr lang="en-US" smtClean="0"/>
              <a:t> User Helpdesk</a:t>
            </a:r>
          </a:p>
          <a:p>
            <a:pPr marL="0" indent="0"/>
            <a:r>
              <a:rPr lang="en-US" smtClean="0"/>
              <a:t> Information about Altimetry &amp; Doris, </a:t>
            </a:r>
          </a:p>
          <a:p>
            <a:pPr marL="0" indent="0"/>
            <a:r>
              <a:rPr lang="en-US" smtClean="0"/>
              <a:t> Promotion of users’ work</a:t>
            </a:r>
          </a:p>
          <a:p>
            <a:pPr marL="0" indent="0"/>
            <a:r>
              <a:rPr lang="en-US" smtClean="0"/>
              <a:t> Outreach </a:t>
            </a:r>
          </a:p>
          <a:p>
            <a:pPr marL="0" indent="0"/>
            <a:endParaRPr lang="en-US" smtClean="0"/>
          </a:p>
          <a:p>
            <a:pPr marL="0" indent="0"/>
            <a:r>
              <a:rPr lang="en-US" smtClean="0"/>
              <a:t> </a:t>
            </a:r>
            <a:r>
              <a:rPr lang="en-US" smtClean="0">
                <a:hlinkClick r:id="rId3"/>
              </a:rPr>
              <a:t>http://www.aviso.oceanobs.com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aviso@oceanobs.com</a:t>
            </a:r>
          </a:p>
          <a:p>
            <a:pPr marL="0" indent="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1" descr="EL NI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650" y="1268413"/>
            <a:ext cx="78406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12"/>
          <p:cNvSpPr>
            <a:spLocks noChangeArrowheads="1"/>
          </p:cNvSpPr>
          <p:nvPr/>
        </p:nvSpPr>
        <p:spPr bwMode="auto">
          <a:xfrm>
            <a:off x="5257800" y="2103438"/>
            <a:ext cx="1223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1000"/>
              <a:t>Feb.18,1997</a:t>
            </a:r>
          </a:p>
        </p:txBody>
      </p:sp>
      <p:sp>
        <p:nvSpPr>
          <p:cNvPr id="41987" name="Rectangle 14"/>
          <p:cNvSpPr>
            <a:spLocks noChangeArrowheads="1"/>
          </p:cNvSpPr>
          <p:nvPr/>
        </p:nvSpPr>
        <p:spPr bwMode="auto">
          <a:xfrm>
            <a:off x="8990013" y="2006600"/>
            <a:ext cx="611187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800"/>
              <a:t>15.0</a:t>
            </a:r>
          </a:p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800"/>
              <a:t>13.5</a:t>
            </a:r>
          </a:p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800"/>
              <a:t>12.0</a:t>
            </a:r>
          </a:p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800"/>
              <a:t>10.5</a:t>
            </a:r>
          </a:p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800"/>
              <a:t> 9.0</a:t>
            </a:r>
          </a:p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800"/>
              <a:t> 7.5</a:t>
            </a:r>
          </a:p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800"/>
              <a:t> 6.0</a:t>
            </a:r>
          </a:p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800"/>
              <a:t> 4.5</a:t>
            </a:r>
          </a:p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800"/>
              <a:t> 3.0</a:t>
            </a:r>
          </a:p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800"/>
              <a:t> 1.5</a:t>
            </a:r>
          </a:p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800"/>
              <a:t>0.0</a:t>
            </a:r>
          </a:p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800"/>
              <a:t>-1.5</a:t>
            </a:r>
          </a:p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800"/>
              <a:t>-3.0</a:t>
            </a:r>
          </a:p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800"/>
              <a:t>-4.5</a:t>
            </a:r>
          </a:p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800"/>
              <a:t>-6.0</a:t>
            </a:r>
          </a:p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800"/>
              <a:t>-7.5</a:t>
            </a:r>
          </a:p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800"/>
              <a:t>-9.0</a:t>
            </a:r>
          </a:p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800"/>
              <a:t>-10.5</a:t>
            </a:r>
          </a:p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800"/>
              <a:t>-12.0</a:t>
            </a:r>
          </a:p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800"/>
              <a:t>-13.5</a:t>
            </a:r>
          </a:p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800"/>
              <a:t>-15.0</a:t>
            </a:r>
          </a:p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endParaRPr lang="en-GB" sz="800"/>
          </a:p>
        </p:txBody>
      </p:sp>
      <p:sp>
        <p:nvSpPr>
          <p:cNvPr id="41988" name="Rectangle 15"/>
          <p:cNvSpPr>
            <a:spLocks noChangeArrowheads="1"/>
          </p:cNvSpPr>
          <p:nvPr/>
        </p:nvSpPr>
        <p:spPr bwMode="auto">
          <a:xfrm>
            <a:off x="5883275" y="3040063"/>
            <a:ext cx="1222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1000"/>
              <a:t>Oct.16,1997</a:t>
            </a:r>
          </a:p>
        </p:txBody>
      </p:sp>
      <p:sp>
        <p:nvSpPr>
          <p:cNvPr id="41989" name="Rectangle 17"/>
          <p:cNvSpPr>
            <a:spLocks noChangeArrowheads="1"/>
          </p:cNvSpPr>
          <p:nvPr/>
        </p:nvSpPr>
        <p:spPr bwMode="auto">
          <a:xfrm>
            <a:off x="5181600" y="3400425"/>
            <a:ext cx="1222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1000"/>
              <a:t>Apr.29,1997</a:t>
            </a:r>
          </a:p>
        </p:txBody>
      </p:sp>
      <p:sp>
        <p:nvSpPr>
          <p:cNvPr id="41990" name="Rectangle 18"/>
          <p:cNvSpPr>
            <a:spLocks noChangeArrowheads="1"/>
          </p:cNvSpPr>
          <p:nvPr/>
        </p:nvSpPr>
        <p:spPr bwMode="auto">
          <a:xfrm>
            <a:off x="5181600" y="4695825"/>
            <a:ext cx="1222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1000"/>
              <a:t>Jul. 08,1997</a:t>
            </a:r>
          </a:p>
        </p:txBody>
      </p:sp>
      <p:sp>
        <p:nvSpPr>
          <p:cNvPr id="41991" name="Rectangle 19"/>
          <p:cNvSpPr>
            <a:spLocks noChangeArrowheads="1"/>
          </p:cNvSpPr>
          <p:nvPr/>
        </p:nvSpPr>
        <p:spPr bwMode="auto">
          <a:xfrm>
            <a:off x="5883275" y="4337050"/>
            <a:ext cx="1222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1000"/>
              <a:t>Jan. 14,1998</a:t>
            </a:r>
          </a:p>
        </p:txBody>
      </p:sp>
      <p:sp>
        <p:nvSpPr>
          <p:cNvPr id="41992" name="Rectangle 20"/>
          <p:cNvSpPr>
            <a:spLocks noChangeArrowheads="1"/>
          </p:cNvSpPr>
          <p:nvPr/>
        </p:nvSpPr>
        <p:spPr bwMode="auto">
          <a:xfrm>
            <a:off x="5883275" y="5703888"/>
            <a:ext cx="1222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1000"/>
              <a:t>Apr. 08, 1998</a:t>
            </a:r>
          </a:p>
        </p:txBody>
      </p:sp>
      <p:sp>
        <p:nvSpPr>
          <p:cNvPr id="41993" name="Rectangle 21"/>
          <p:cNvSpPr>
            <a:spLocks noChangeArrowheads="1"/>
          </p:cNvSpPr>
          <p:nvPr/>
        </p:nvSpPr>
        <p:spPr bwMode="auto">
          <a:xfrm>
            <a:off x="8913813" y="5487988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r>
              <a:rPr lang="en-GB" sz="800"/>
              <a:t>cm</a:t>
            </a:r>
          </a:p>
          <a:p>
            <a:pPr marL="185738" indent="-185738" algn="r">
              <a:spcBef>
                <a:spcPct val="20000"/>
              </a:spcBef>
              <a:buSzPct val="55000"/>
              <a:buFont typeface="Wingdings"/>
              <a:buNone/>
            </a:pPr>
            <a:endParaRPr lang="en-GB" sz="800"/>
          </a:p>
        </p:txBody>
      </p:sp>
      <p:sp>
        <p:nvSpPr>
          <p:cNvPr id="41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El Niño 1997-1998 seen by altimetry</a:t>
            </a:r>
          </a:p>
        </p:txBody>
      </p:sp>
      <p:sp>
        <p:nvSpPr>
          <p:cNvPr id="41995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200025" y="1125538"/>
            <a:ext cx="2376488" cy="49704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mtClean="0"/>
              <a:t>Feb., Apr. 1997: </a:t>
            </a:r>
            <a:br>
              <a:rPr lang="en-GB" smtClean="0"/>
            </a:br>
            <a:r>
              <a:rPr lang="en-GB" smtClean="0"/>
              <a:t>Topex/Poseidon revealed a considerable swelling in the waters of the central Pacific</a:t>
            </a:r>
            <a:br>
              <a:rPr lang="en-GB" smtClean="0"/>
            </a:br>
            <a:endParaRPr lang="en-GB" smtClean="0"/>
          </a:p>
          <a:p>
            <a:pPr marL="0" indent="0">
              <a:buFontTx/>
              <a:buNone/>
            </a:pPr>
            <a:r>
              <a:rPr lang="en-GB" smtClean="0"/>
              <a:t>by Nov. 1997, more than 30 cm elevation with respect to mean sea surface over a surface ~North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Chronology</a:t>
            </a:r>
          </a:p>
        </p:txBody>
      </p:sp>
      <p:sp>
        <p:nvSpPr>
          <p:cNvPr id="44034" name="Espace réservé du contenu 2"/>
          <p:cNvSpPr>
            <a:spLocks noGrp="1"/>
          </p:cNvSpPr>
          <p:nvPr>
            <p:ph idx="1"/>
          </p:nvPr>
        </p:nvSpPr>
        <p:spPr>
          <a:xfrm>
            <a:off x="160338" y="1447800"/>
            <a:ext cx="4505325" cy="4724400"/>
          </a:xfrm>
        </p:spPr>
        <p:txBody>
          <a:bodyPr/>
          <a:lstStyle/>
          <a:p>
            <a:r>
              <a:rPr lang="en-US" smtClean="0"/>
              <a:t>Geosat first saw an El Niño/La Niña event sequence (1987-88)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First seen by Topex/Poseidon in 1993-94</a:t>
            </a:r>
          </a:p>
          <a:p>
            <a:r>
              <a:rPr lang="en-US" smtClean="0"/>
              <a:t>1997-98 first real monitoring of the phenomena from its first stages (Feb-April) and on </a:t>
            </a:r>
          </a:p>
          <a:p>
            <a:r>
              <a:rPr lang="en-US" smtClean="0"/>
              <a:t>Several episodes monitored since, including atypical ones (a.k.a. “El Niño Modokis”)</a:t>
            </a:r>
          </a:p>
        </p:txBody>
      </p:sp>
      <p:pic>
        <p:nvPicPr>
          <p:cNvPr id="44035" name="Picture 2" descr="C:\Documents and Settings\vrosmorduc\Galerie\Images\Applis\climate\enso\geosat_nin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5663" y="1268413"/>
            <a:ext cx="2519362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 descr="C:\Documents and Settings\vrosmorduc\Galerie\Images\Applis\climate\enso\geosat_nin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8050" y="1268413"/>
            <a:ext cx="2519363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/>
          <a:srcRect l="28349" t="22321" r="24400" b="7751"/>
          <a:stretch>
            <a:fillRect/>
          </a:stretch>
        </p:blipFill>
        <p:spPr bwMode="auto">
          <a:xfrm>
            <a:off x="5716588" y="3284538"/>
            <a:ext cx="32686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Past events and planetary waves</a:t>
            </a:r>
          </a:p>
        </p:txBody>
      </p:sp>
      <p:pic>
        <p:nvPicPr>
          <p:cNvPr id="45058" name="Picture 2" descr="C:\Users\vrosmorduc\Desktop\EumetTrain\200911_3D_1997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5" y="1052513"/>
            <a:ext cx="57594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C:\Users\vrosmorduc\Desktop\EumetTrain\200911_3D_2004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" y="2781300"/>
            <a:ext cx="57594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C:\Users\vrosmorduc\Desktop\EumetTrain\200911_3D_2009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8" y="4437063"/>
            <a:ext cx="57578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C:\Users\vrosmorduc\Desktop\EumetTrain\200911_hovmoller_199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1788" y="1052513"/>
            <a:ext cx="251936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C:\Users\vrosmorduc\Desktop\EumetTrain\200911_hovmoller_200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1788" y="2781300"/>
            <a:ext cx="251936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C:\Users\vrosmorduc\Desktop\EumetTrain\200911_hovmoller_2009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81788" y="4508500"/>
            <a:ext cx="251936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C:\Users\vrosmorduc\Desktop\EumetTrain\200911_3D_echell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92413" y="5949950"/>
            <a:ext cx="37449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ZoneTexte 10"/>
          <p:cNvSpPr txBox="1">
            <a:spLocks noChangeArrowheads="1"/>
          </p:cNvSpPr>
          <p:nvPr/>
        </p:nvSpPr>
        <p:spPr bwMode="auto">
          <a:xfrm>
            <a:off x="200025" y="1412875"/>
            <a:ext cx="792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Oct. 1997</a:t>
            </a:r>
          </a:p>
        </p:txBody>
      </p:sp>
      <p:sp>
        <p:nvSpPr>
          <p:cNvPr id="45066" name="ZoneTexte 11"/>
          <p:cNvSpPr txBox="1">
            <a:spLocks noChangeArrowheads="1"/>
          </p:cNvSpPr>
          <p:nvPr/>
        </p:nvSpPr>
        <p:spPr bwMode="auto">
          <a:xfrm>
            <a:off x="273050" y="4724400"/>
            <a:ext cx="7921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Oct. 2009</a:t>
            </a:r>
          </a:p>
        </p:txBody>
      </p:sp>
      <p:sp>
        <p:nvSpPr>
          <p:cNvPr id="45067" name="ZoneTexte 12"/>
          <p:cNvSpPr txBox="1">
            <a:spLocks noChangeArrowheads="1"/>
          </p:cNvSpPr>
          <p:nvPr/>
        </p:nvSpPr>
        <p:spPr bwMode="auto">
          <a:xfrm>
            <a:off x="273050" y="3141663"/>
            <a:ext cx="792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Oct. 2004</a:t>
            </a:r>
          </a:p>
        </p:txBody>
      </p:sp>
      <p:sp>
        <p:nvSpPr>
          <p:cNvPr id="45068" name="ZoneTexte 13"/>
          <p:cNvSpPr txBox="1">
            <a:spLocks noChangeArrowheads="1"/>
          </p:cNvSpPr>
          <p:nvPr/>
        </p:nvSpPr>
        <p:spPr bwMode="auto">
          <a:xfrm>
            <a:off x="6261100" y="1052513"/>
            <a:ext cx="492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1997</a:t>
            </a:r>
          </a:p>
        </p:txBody>
      </p:sp>
      <p:sp>
        <p:nvSpPr>
          <p:cNvPr id="45069" name="ZoneTexte 14"/>
          <p:cNvSpPr txBox="1">
            <a:spLocks noChangeArrowheads="1"/>
          </p:cNvSpPr>
          <p:nvPr/>
        </p:nvSpPr>
        <p:spPr bwMode="auto">
          <a:xfrm>
            <a:off x="6248400" y="4437063"/>
            <a:ext cx="4937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2009</a:t>
            </a:r>
          </a:p>
        </p:txBody>
      </p:sp>
      <p:sp>
        <p:nvSpPr>
          <p:cNvPr id="45070" name="ZoneTexte 15"/>
          <p:cNvSpPr txBox="1">
            <a:spLocks noChangeArrowheads="1"/>
          </p:cNvSpPr>
          <p:nvPr/>
        </p:nvSpPr>
        <p:spPr bwMode="auto">
          <a:xfrm>
            <a:off x="6248400" y="2781300"/>
            <a:ext cx="493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Past events and planetary waves</a:t>
            </a:r>
          </a:p>
        </p:txBody>
      </p:sp>
      <p:sp>
        <p:nvSpPr>
          <p:cNvPr id="46082" name="Espace réservé du contenu 2"/>
          <p:cNvSpPr>
            <a:spLocks noGrp="1"/>
          </p:cNvSpPr>
          <p:nvPr>
            <p:ph idx="1"/>
          </p:nvPr>
        </p:nvSpPr>
        <p:spPr>
          <a:xfrm>
            <a:off x="160338" y="1447800"/>
            <a:ext cx="4505325" cy="4724400"/>
          </a:xfrm>
        </p:spPr>
        <p:txBody>
          <a:bodyPr/>
          <a:lstStyle/>
          <a:p>
            <a:r>
              <a:rPr lang="en-US" smtClean="0"/>
              <a:t>Longitude-time (or Hovmoller) diagram put in evidence the train of planetary waves crossing the Pacific </a:t>
            </a:r>
          </a:p>
          <a:p>
            <a:r>
              <a:rPr lang="en-US" smtClean="0"/>
              <a:t>Such waves play a major role in ENSO </a:t>
            </a:r>
          </a:p>
        </p:txBody>
      </p:sp>
      <p:pic>
        <p:nvPicPr>
          <p:cNvPr id="46083" name="Picture 7" descr="C:\Users\vrosmorduc\Desktop\EumetTrain\200911_hovmoller_200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8188" y="1412875"/>
            <a:ext cx="51371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084" name="Connecteur droit 5"/>
          <p:cNvCxnSpPr>
            <a:cxnSpLocks noChangeShapeType="1"/>
          </p:cNvCxnSpPr>
          <p:nvPr/>
        </p:nvCxnSpPr>
        <p:spPr bwMode="auto">
          <a:xfrm flipV="1">
            <a:off x="5816600" y="1700213"/>
            <a:ext cx="2952750" cy="5048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85" name="Connecteur droit 6"/>
          <p:cNvCxnSpPr>
            <a:cxnSpLocks noChangeShapeType="1"/>
          </p:cNvCxnSpPr>
          <p:nvPr/>
        </p:nvCxnSpPr>
        <p:spPr bwMode="auto">
          <a:xfrm flipV="1">
            <a:off x="6176963" y="2349500"/>
            <a:ext cx="2952750" cy="5032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86" name="Connecteur droit 7"/>
          <p:cNvCxnSpPr>
            <a:cxnSpLocks noChangeShapeType="1"/>
          </p:cNvCxnSpPr>
          <p:nvPr/>
        </p:nvCxnSpPr>
        <p:spPr bwMode="auto">
          <a:xfrm flipV="1">
            <a:off x="6121400" y="3141663"/>
            <a:ext cx="2952750" cy="50323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87" name="Connecteur droit 8"/>
          <p:cNvCxnSpPr>
            <a:cxnSpLocks noChangeShapeType="1"/>
          </p:cNvCxnSpPr>
          <p:nvPr/>
        </p:nvCxnSpPr>
        <p:spPr bwMode="auto">
          <a:xfrm flipV="1">
            <a:off x="6273800" y="2708275"/>
            <a:ext cx="2952750" cy="5048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88" name="Connecteur droit avec flèche 10"/>
          <p:cNvCxnSpPr>
            <a:cxnSpLocks noChangeShapeType="1"/>
          </p:cNvCxnSpPr>
          <p:nvPr/>
        </p:nvCxnSpPr>
        <p:spPr bwMode="auto">
          <a:xfrm flipV="1">
            <a:off x="4592638" y="1484313"/>
            <a:ext cx="0" cy="32400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Last ENSO episode (2009-2010)</a:t>
            </a:r>
          </a:p>
        </p:txBody>
      </p:sp>
      <p:sp>
        <p:nvSpPr>
          <p:cNvPr id="4710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47107" name="Picture 2" descr="C:\Users\vrosmorduc\Documents\En cours\Outreach\dépliant_maj2011\images\p11_1_nino_mai2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" y="1052513"/>
            <a:ext cx="37528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 descr="C:\Users\vrosmorduc\Documents\En cours\Outreach\dépliant_maj2011\images\p11_2_nino_novembre2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9400" y="1052513"/>
            <a:ext cx="37528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C:\Users\vrosmorduc\Documents\En cours\Outreach\dépliant_maj2011\images\p11supplement_3_nina_print_mars2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113" y="3708400"/>
            <a:ext cx="3751262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5" descr="C:\Users\vrosmorduc\Documents\En cours\Outreach\dépliant_maj2011\images\p11_4_nina_print_sep2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9400" y="3727450"/>
            <a:ext cx="37512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ZoneTexte 7"/>
          <p:cNvSpPr txBox="1">
            <a:spLocks noChangeArrowheads="1"/>
          </p:cNvSpPr>
          <p:nvPr/>
        </p:nvSpPr>
        <p:spPr bwMode="auto">
          <a:xfrm>
            <a:off x="3224213" y="3357563"/>
            <a:ext cx="814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May 2009</a:t>
            </a:r>
          </a:p>
        </p:txBody>
      </p:sp>
      <p:sp>
        <p:nvSpPr>
          <p:cNvPr id="47112" name="ZoneTexte 8"/>
          <p:cNvSpPr txBox="1">
            <a:spLocks noChangeArrowheads="1"/>
          </p:cNvSpPr>
          <p:nvPr/>
        </p:nvSpPr>
        <p:spPr bwMode="auto">
          <a:xfrm>
            <a:off x="6681788" y="6092825"/>
            <a:ext cx="1190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September 2010</a:t>
            </a:r>
          </a:p>
        </p:txBody>
      </p:sp>
      <p:sp>
        <p:nvSpPr>
          <p:cNvPr id="47113" name="ZoneTexte 9"/>
          <p:cNvSpPr txBox="1">
            <a:spLocks noChangeArrowheads="1"/>
          </p:cNvSpPr>
          <p:nvPr/>
        </p:nvSpPr>
        <p:spPr bwMode="auto">
          <a:xfrm>
            <a:off x="3081338" y="6103938"/>
            <a:ext cx="933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March 2010</a:t>
            </a:r>
          </a:p>
        </p:txBody>
      </p:sp>
      <p:sp>
        <p:nvSpPr>
          <p:cNvPr id="47114" name="ZoneTexte 10"/>
          <p:cNvSpPr txBox="1">
            <a:spLocks noChangeArrowheads="1"/>
          </p:cNvSpPr>
          <p:nvPr/>
        </p:nvSpPr>
        <p:spPr bwMode="auto">
          <a:xfrm>
            <a:off x="6681788" y="3440113"/>
            <a:ext cx="1181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November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ENSO index computed from altimetry</a:t>
            </a:r>
          </a:p>
        </p:txBody>
      </p:sp>
      <p:pic>
        <p:nvPicPr>
          <p:cNvPr id="48130" name="Picture 3" descr="C:\Users\vrosmorduc\Desktop\EumetTrain\Msla_nino34_StzdF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1196975"/>
            <a:ext cx="72183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1"/>
          <p:cNvSpPr txBox="1">
            <a:spLocks noChangeArrowheads="1"/>
          </p:cNvSpPr>
          <p:nvPr/>
        </p:nvSpPr>
        <p:spPr bwMode="auto">
          <a:xfrm>
            <a:off x="7329488" y="1052513"/>
            <a:ext cx="2376487" cy="4970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>
              <a:spcBef>
                <a:spcPct val="20000"/>
              </a:spcBef>
              <a:buClr>
                <a:srgbClr val="FE9B03"/>
              </a:buClr>
              <a:buSzPct val="100000"/>
              <a:defRPr/>
            </a:pPr>
            <a:r>
              <a:rPr lang="en-GB" sz="2200" kern="0" dirty="0">
                <a:solidFill>
                  <a:srgbClr val="00279F"/>
                </a:solidFill>
                <a:latin typeface="+mn-lt"/>
              </a:rPr>
              <a:t>Index computed from merged Sea Level Anomalies and normalized.</a:t>
            </a:r>
          </a:p>
          <a:p>
            <a:pPr eaLnBrk="0" hangingPunct="0">
              <a:spcBef>
                <a:spcPct val="20000"/>
              </a:spcBef>
              <a:buClr>
                <a:srgbClr val="FE9B03"/>
              </a:buClr>
              <a:buSzPct val="100000"/>
              <a:defRPr/>
            </a:pPr>
            <a:r>
              <a:rPr lang="en-GB" sz="2200" kern="0" dirty="0">
                <a:solidFill>
                  <a:srgbClr val="00279F"/>
                </a:solidFill>
                <a:latin typeface="+mn-lt"/>
              </a:rPr>
              <a:t>(Nino3.4 region)</a:t>
            </a:r>
          </a:p>
          <a:p>
            <a:pPr eaLnBrk="0" hangingPunct="0">
              <a:spcBef>
                <a:spcPct val="20000"/>
              </a:spcBef>
              <a:buClr>
                <a:srgbClr val="FE9B03"/>
              </a:buClr>
              <a:buSzPct val="100000"/>
              <a:defRPr/>
            </a:pPr>
            <a:endParaRPr lang="en-GB" sz="2200" kern="0" dirty="0">
              <a:solidFill>
                <a:srgbClr val="00279F"/>
              </a:solidFill>
              <a:latin typeface="+mn-lt"/>
            </a:endParaRPr>
          </a:p>
          <a:p>
            <a:pPr eaLnBrk="0" hangingPunct="0">
              <a:spcBef>
                <a:spcPct val="20000"/>
              </a:spcBef>
              <a:buClr>
                <a:srgbClr val="FE9B03"/>
              </a:buClr>
              <a:buSzPct val="100000"/>
              <a:defRPr/>
            </a:pPr>
            <a:r>
              <a:rPr lang="en-GB" sz="2200" kern="0" dirty="0">
                <a:solidFill>
                  <a:srgbClr val="00279F"/>
                </a:solidFill>
                <a:latin typeface="+mn-lt"/>
              </a:rPr>
              <a:t>It matches well the classical index for ENSO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Global Mean Sea Level</a:t>
            </a:r>
          </a:p>
        </p:txBody>
      </p:sp>
      <p:sp>
        <p:nvSpPr>
          <p:cNvPr id="49154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Global sea level: an indicator of climate change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125538"/>
            <a:ext cx="7924800" cy="536575"/>
          </a:xfrm>
        </p:spPr>
        <p:txBody>
          <a:bodyPr/>
          <a:lstStyle/>
          <a:p>
            <a:pPr eaLnBrk="1" hangingPunct="1"/>
            <a:r>
              <a:rPr lang="en-GB" smtClean="0"/>
              <a:t>What factors trigger changes in average sea level?</a:t>
            </a:r>
          </a:p>
        </p:txBody>
      </p:sp>
      <p:grpSp>
        <p:nvGrpSpPr>
          <p:cNvPr id="50179" name="Groupe 43"/>
          <p:cNvGrpSpPr>
            <a:grpSpLocks/>
          </p:cNvGrpSpPr>
          <p:nvPr/>
        </p:nvGrpSpPr>
        <p:grpSpPr bwMode="auto">
          <a:xfrm>
            <a:off x="-6350" y="1557338"/>
            <a:ext cx="9567863" cy="4679950"/>
            <a:chOff x="-108520" y="2060848"/>
            <a:chExt cx="8101408" cy="4176464"/>
          </a:xfrm>
        </p:grpSpPr>
        <p:pic>
          <p:nvPicPr>
            <p:cNvPr id="50180" name="Picture 36" descr="04"/>
            <p:cNvPicPr>
              <a:picLocks noChangeAspect="1" noChangeArrowheads="1"/>
            </p:cNvPicPr>
            <p:nvPr/>
          </p:nvPicPr>
          <p:blipFill>
            <a:blip r:embed="rId3"/>
            <a:srcRect l="5901" t="13364" r="6688" b="22044"/>
            <a:stretch>
              <a:fillRect/>
            </a:stretch>
          </p:blipFill>
          <p:spPr bwMode="auto">
            <a:xfrm>
              <a:off x="0" y="2060848"/>
              <a:ext cx="7992888" cy="417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1" name="Text Box 76"/>
            <p:cNvSpPr txBox="1">
              <a:spLocks noChangeArrowheads="1"/>
            </p:cNvSpPr>
            <p:nvPr/>
          </p:nvSpPr>
          <p:spPr bwMode="auto">
            <a:xfrm>
              <a:off x="-108520" y="5942608"/>
              <a:ext cx="1001712" cy="27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</a:rPr>
                <a:t> ©</a:t>
              </a:r>
              <a:r>
                <a:rPr lang="fr-FR" sz="800">
                  <a:solidFill>
                    <a:schemeClr val="bg1"/>
                  </a:solidFill>
                </a:rPr>
                <a:t> WMO/UNEP</a:t>
              </a:r>
              <a:r>
                <a:rPr lang="fr-FR">
                  <a:solidFill>
                    <a:schemeClr val="bg1"/>
                  </a:solidFill>
                </a:rPr>
                <a:t> 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Image 16" descr="projections_ipcc_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0"/>
            <a:ext cx="950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5"/>
          <p:cNvSpPr>
            <a:spLocks noChangeArrowheads="1"/>
          </p:cNvSpPr>
          <p:nvPr/>
        </p:nvSpPr>
        <p:spPr bwMode="auto">
          <a:xfrm flipH="1">
            <a:off x="9674225" y="1571625"/>
            <a:ext cx="77788" cy="24288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27" name="Rectangle 7"/>
          <p:cNvSpPr>
            <a:spLocks noChangeArrowheads="1"/>
          </p:cNvSpPr>
          <p:nvPr/>
        </p:nvSpPr>
        <p:spPr bwMode="auto">
          <a:xfrm>
            <a:off x="9364663" y="714375"/>
            <a:ext cx="77787" cy="3000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28" name="Text Box 9"/>
          <p:cNvSpPr txBox="1">
            <a:spLocks noChangeArrowheads="1"/>
          </p:cNvSpPr>
          <p:nvPr/>
        </p:nvSpPr>
        <p:spPr bwMode="auto">
          <a:xfrm>
            <a:off x="3498850" y="1700213"/>
            <a:ext cx="2078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>
                <a:latin typeface="Arial Narrow" pitchFamily="34" charset="0"/>
              </a:rPr>
              <a:t>Mean sea level measured</a:t>
            </a:r>
            <a:br>
              <a:rPr lang="fr-FR" b="1">
                <a:latin typeface="Arial Narrow" pitchFamily="34" charset="0"/>
              </a:rPr>
            </a:br>
            <a:r>
              <a:rPr lang="fr-FR" b="1">
                <a:latin typeface="Arial Narrow" pitchFamily="34" charset="0"/>
              </a:rPr>
              <a:t>by satellite altimetry since 1993</a:t>
            </a:r>
          </a:p>
        </p:txBody>
      </p:sp>
      <p:sp>
        <p:nvSpPr>
          <p:cNvPr id="52229" name="Text Box 10"/>
          <p:cNvSpPr txBox="1">
            <a:spLocks noChangeArrowheads="1"/>
          </p:cNvSpPr>
          <p:nvPr/>
        </p:nvSpPr>
        <p:spPr bwMode="auto">
          <a:xfrm>
            <a:off x="7059613" y="2708275"/>
            <a:ext cx="2341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Arial Narrow" pitchFamily="34" charset="0"/>
              </a:rPr>
              <a:t>Projections (semi-empirical </a:t>
            </a:r>
            <a:br>
              <a:rPr lang="fr-FR" b="1">
                <a:latin typeface="Arial Narrow" pitchFamily="34" charset="0"/>
              </a:rPr>
            </a:br>
            <a:r>
              <a:rPr lang="fr-FR" b="1">
                <a:latin typeface="Arial Narrow" pitchFamily="34" charset="0"/>
              </a:rPr>
              <a:t>methods)</a:t>
            </a:r>
          </a:p>
        </p:txBody>
      </p:sp>
      <p:sp>
        <p:nvSpPr>
          <p:cNvPr id="52230" name="Rectangle 11"/>
          <p:cNvSpPr>
            <a:spLocks noChangeArrowheads="1"/>
          </p:cNvSpPr>
          <p:nvPr/>
        </p:nvSpPr>
        <p:spPr bwMode="auto">
          <a:xfrm flipH="1">
            <a:off x="9132888" y="1785938"/>
            <a:ext cx="76200" cy="235743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31" name="Line 15"/>
          <p:cNvSpPr>
            <a:spLocks noChangeShapeType="1"/>
          </p:cNvSpPr>
          <p:nvPr/>
        </p:nvSpPr>
        <p:spPr bwMode="auto">
          <a:xfrm>
            <a:off x="1084263" y="6143625"/>
            <a:ext cx="623887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32" name="Rectangle 7"/>
          <p:cNvSpPr>
            <a:spLocks noChangeArrowheads="1"/>
          </p:cNvSpPr>
          <p:nvPr/>
        </p:nvSpPr>
        <p:spPr bwMode="auto">
          <a:xfrm>
            <a:off x="9286875" y="2857500"/>
            <a:ext cx="77788" cy="13573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33" name="Rectangle 7"/>
          <p:cNvSpPr>
            <a:spLocks noChangeArrowheads="1"/>
          </p:cNvSpPr>
          <p:nvPr/>
        </p:nvSpPr>
        <p:spPr bwMode="auto">
          <a:xfrm>
            <a:off x="9518650" y="1285875"/>
            <a:ext cx="77788" cy="3357563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52234" name="Picture 16" descr="GMSL_CLS_1993_oct2010"/>
          <p:cNvPicPr>
            <a:picLocks noChangeAspect="1" noChangeArrowheads="1"/>
          </p:cNvPicPr>
          <p:nvPr/>
        </p:nvPicPr>
        <p:blipFill>
          <a:blip r:embed="rId3"/>
          <a:srcRect l="3952" t="2606" r="5428"/>
          <a:stretch>
            <a:fillRect/>
          </a:stretch>
        </p:blipFill>
        <p:spPr bwMode="auto">
          <a:xfrm>
            <a:off x="2846388" y="2133600"/>
            <a:ext cx="3589337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5" name="Line 13"/>
          <p:cNvSpPr>
            <a:spLocks noChangeShapeType="1"/>
          </p:cNvSpPr>
          <p:nvPr/>
        </p:nvSpPr>
        <p:spPr bwMode="auto">
          <a:xfrm>
            <a:off x="3159125" y="4652963"/>
            <a:ext cx="2708275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36" name="Line 14"/>
          <p:cNvSpPr>
            <a:spLocks noChangeShapeType="1"/>
          </p:cNvSpPr>
          <p:nvPr/>
        </p:nvSpPr>
        <p:spPr bwMode="auto">
          <a:xfrm>
            <a:off x="6278563" y="4652963"/>
            <a:ext cx="231775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37" name="Text Box 18"/>
          <p:cNvSpPr txBox="1">
            <a:spLocks noChangeArrowheads="1"/>
          </p:cNvSpPr>
          <p:nvPr/>
        </p:nvSpPr>
        <p:spPr bwMode="auto">
          <a:xfrm>
            <a:off x="3527425" y="2370138"/>
            <a:ext cx="1765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i="1">
                <a:solidFill>
                  <a:srgbClr val="0000FF"/>
                </a:solidFill>
                <a:latin typeface="Arial Narrow" pitchFamily="34" charset="0"/>
              </a:rPr>
              <a:t>increase: 3.2 +/- 0.6 mm/yr</a:t>
            </a:r>
          </a:p>
        </p:txBody>
      </p:sp>
      <p:sp>
        <p:nvSpPr>
          <p:cNvPr id="52238" name="Text Box 19"/>
          <p:cNvSpPr txBox="1">
            <a:spLocks noChangeArrowheads="1"/>
          </p:cNvSpPr>
          <p:nvPr/>
        </p:nvSpPr>
        <p:spPr bwMode="auto">
          <a:xfrm>
            <a:off x="8385175" y="4437063"/>
            <a:ext cx="1030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0000FF"/>
                </a:solidFill>
                <a:latin typeface="Arial Narrow" pitchFamily="34" charset="0"/>
              </a:rPr>
              <a:t>IPCC 2007</a:t>
            </a:r>
            <a:br>
              <a:rPr lang="fr-FR" sz="1400" b="1">
                <a:solidFill>
                  <a:srgbClr val="0000FF"/>
                </a:solidFill>
                <a:latin typeface="Arial Narrow" pitchFamily="34" charset="0"/>
              </a:rPr>
            </a:br>
            <a:r>
              <a:rPr lang="fr-FR" sz="1400" b="1">
                <a:solidFill>
                  <a:srgbClr val="0000FF"/>
                </a:solidFill>
                <a:latin typeface="Arial Narrow" pitchFamily="34" charset="0"/>
              </a:rPr>
              <a:t>Projections </a:t>
            </a:r>
          </a:p>
        </p:txBody>
      </p:sp>
      <p:sp>
        <p:nvSpPr>
          <p:cNvPr id="52239" name="Line 20"/>
          <p:cNvSpPr>
            <a:spLocks noChangeShapeType="1"/>
          </p:cNvSpPr>
          <p:nvPr/>
        </p:nvSpPr>
        <p:spPr bwMode="auto">
          <a:xfrm>
            <a:off x="8072438" y="3068638"/>
            <a:ext cx="7810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2240" name="Text Box 21"/>
          <p:cNvSpPr txBox="1">
            <a:spLocks noChangeArrowheads="1"/>
          </p:cNvSpPr>
          <p:nvPr/>
        </p:nvSpPr>
        <p:spPr bwMode="auto">
          <a:xfrm>
            <a:off x="7370763" y="6583363"/>
            <a:ext cx="2220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 Narrow" pitchFamily="34" charset="0"/>
              </a:rPr>
              <a:t>Nicholls &amp; Cazenave, </a:t>
            </a:r>
            <a:r>
              <a:rPr lang="fr-FR" i="1">
                <a:latin typeface="Arial Narrow" pitchFamily="34" charset="0"/>
              </a:rPr>
              <a:t>Science</a:t>
            </a:r>
            <a:r>
              <a:rPr lang="fr-FR">
                <a:latin typeface="Arial Narrow" pitchFamily="34" charset="0"/>
              </a:rPr>
              <a:t>, 2010</a:t>
            </a:r>
          </a:p>
        </p:txBody>
      </p:sp>
      <p:sp>
        <p:nvSpPr>
          <p:cNvPr id="52241" name="Text Box 22"/>
          <p:cNvSpPr txBox="1">
            <a:spLocks noChangeArrowheads="1"/>
          </p:cNvSpPr>
          <p:nvPr/>
        </p:nvSpPr>
        <p:spPr bwMode="auto">
          <a:xfrm>
            <a:off x="1676400" y="5516563"/>
            <a:ext cx="2625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Arial Narrow" pitchFamily="34" charset="0"/>
              </a:rPr>
              <a:t>Mean sea level measured by tide gauges</a:t>
            </a:r>
          </a:p>
          <a:p>
            <a:r>
              <a:rPr lang="fr-FR" b="1">
                <a:solidFill>
                  <a:srgbClr val="FF0000"/>
                </a:solidFill>
                <a:latin typeface="Arial Narrow" pitchFamily="34" charset="0"/>
              </a:rPr>
              <a:t>(Church &amp; White, 2006)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Sea Level: a sensitive index for climate change </a:t>
            </a:r>
            <a:br>
              <a:rPr lang="fr-FR" smtClean="0"/>
            </a:br>
            <a:endParaRPr lang="fr-FR" smtClean="0"/>
          </a:p>
        </p:txBody>
      </p:sp>
      <p:sp>
        <p:nvSpPr>
          <p:cNvPr id="5325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situ and satellite observations indicate that sea level is currently rising,</a:t>
            </a:r>
          </a:p>
          <a:p>
            <a:r>
              <a:rPr lang="en-US" smtClean="0"/>
              <a:t>Models predict sea level will continue to rise in the future decades,</a:t>
            </a:r>
          </a:p>
          <a:p>
            <a:r>
              <a:rPr lang="en-US" smtClean="0"/>
              <a:t>But how much ? We don’t know</a:t>
            </a:r>
          </a:p>
          <a:p>
            <a:endParaRPr lang="en-US" smtClean="0"/>
          </a:p>
          <a:p>
            <a:r>
              <a:rPr lang="en-US" smtClean="0"/>
              <a:t>Coastal impacts of sea level rise are among the most threatening consequences of global warming,</a:t>
            </a:r>
          </a:p>
          <a:p>
            <a:endParaRPr lang="en-US" smtClean="0"/>
          </a:p>
          <a:p>
            <a:r>
              <a:rPr lang="en-US" smtClean="0"/>
              <a:t>Continuous and accurate monitoring of sea level change (globally and regionally) is a high priority objective</a:t>
            </a:r>
          </a:p>
          <a:p>
            <a:r>
              <a:rPr lang="en-US" smtClean="0"/>
              <a:t>satellite altimetry enable this!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Altimetry applications</a:t>
            </a:r>
          </a:p>
        </p:txBody>
      </p:sp>
      <p:sp>
        <p:nvSpPr>
          <p:cNvPr id="20482" name="Espace réservé du contenu 2"/>
          <p:cNvSpPr>
            <a:spLocks noGrp="1"/>
          </p:cNvSpPr>
          <p:nvPr>
            <p:ph sz="half" idx="1"/>
          </p:nvPr>
        </p:nvSpPr>
        <p:spPr>
          <a:xfrm>
            <a:off x="285750" y="1263650"/>
            <a:ext cx="4678363" cy="4724400"/>
          </a:xfrm>
        </p:spPr>
        <p:txBody>
          <a:bodyPr/>
          <a:lstStyle/>
          <a:p>
            <a:pPr eaLnBrk="1" hangingPunct="1"/>
            <a:r>
              <a:rPr lang="en-US" sz="2200" smtClean="0"/>
              <a:t>Geodesy &amp; geophysics</a:t>
            </a:r>
          </a:p>
          <a:p>
            <a:pPr lvl="1" eaLnBrk="1" hangingPunct="1"/>
            <a:r>
              <a:rPr lang="en-US" sz="2000" smtClean="0"/>
              <a:t>Bathymetry</a:t>
            </a:r>
          </a:p>
          <a:p>
            <a:pPr lvl="1" eaLnBrk="1" hangingPunct="1"/>
            <a:r>
              <a:rPr lang="en-US" sz="2000" smtClean="0"/>
              <a:t>Geodesy</a:t>
            </a:r>
          </a:p>
          <a:p>
            <a:pPr lvl="1" eaLnBrk="1" hangingPunct="1"/>
            <a:r>
              <a:rPr lang="en-US" sz="2000" smtClean="0"/>
              <a:t>Tsunami</a:t>
            </a:r>
          </a:p>
          <a:p>
            <a:pPr eaLnBrk="1" hangingPunct="1"/>
            <a:r>
              <a:rPr lang="en-US" sz="2200" smtClean="0"/>
              <a:t>Ocean</a:t>
            </a:r>
          </a:p>
          <a:p>
            <a:pPr lvl="1" eaLnBrk="1" hangingPunct="1"/>
            <a:r>
              <a:rPr lang="en-US" sz="2000" smtClean="0"/>
              <a:t>Large-scale circulation</a:t>
            </a:r>
          </a:p>
          <a:p>
            <a:pPr lvl="1" eaLnBrk="1" hangingPunct="1"/>
            <a:r>
              <a:rPr lang="en-US" sz="2000" smtClean="0"/>
              <a:t>Ocean currents and eddies</a:t>
            </a:r>
          </a:p>
          <a:p>
            <a:pPr lvl="1" eaLnBrk="1" hangingPunct="1"/>
            <a:r>
              <a:rPr lang="en-US" sz="2000" smtClean="0"/>
              <a:t>Operational oceanography</a:t>
            </a:r>
          </a:p>
          <a:p>
            <a:pPr lvl="1" eaLnBrk="1" hangingPunct="1"/>
            <a:r>
              <a:rPr lang="en-US" sz="2000" smtClean="0"/>
              <a:t>Tides</a:t>
            </a:r>
          </a:p>
          <a:p>
            <a:pPr lvl="1" eaLnBrk="1" hangingPunct="1"/>
            <a:r>
              <a:rPr lang="en-US" sz="2000" smtClean="0"/>
              <a:t>Mean Sea Level </a:t>
            </a:r>
          </a:p>
          <a:p>
            <a:pPr eaLnBrk="1" hangingPunct="1"/>
            <a:r>
              <a:rPr lang="en-US" sz="2200" smtClean="0"/>
              <a:t>Ice</a:t>
            </a:r>
          </a:p>
          <a:p>
            <a:pPr lvl="1" eaLnBrk="1" hangingPunct="1"/>
            <a:r>
              <a:rPr lang="en-US" sz="2000" smtClean="0"/>
              <a:t>Ice sheets</a:t>
            </a:r>
          </a:p>
          <a:p>
            <a:pPr lvl="1" eaLnBrk="1" hangingPunct="1"/>
            <a:r>
              <a:rPr lang="en-US" sz="2000" smtClean="0"/>
              <a:t>Sea ice</a:t>
            </a:r>
          </a:p>
        </p:txBody>
      </p:sp>
      <p:sp>
        <p:nvSpPr>
          <p:cNvPr id="20483" name="Espace réservé du contenu 5"/>
          <p:cNvSpPr>
            <a:spLocks noGrp="1"/>
          </p:cNvSpPr>
          <p:nvPr>
            <p:ph sz="half" idx="2"/>
          </p:nvPr>
        </p:nvSpPr>
        <p:spPr>
          <a:xfrm>
            <a:off x="4964113" y="1273175"/>
            <a:ext cx="4676775" cy="4724400"/>
          </a:xfrm>
        </p:spPr>
        <p:txBody>
          <a:bodyPr/>
          <a:lstStyle/>
          <a:p>
            <a:pPr eaLnBrk="1" hangingPunct="1"/>
            <a:r>
              <a:rPr lang="en-US" sz="2200" smtClean="0"/>
              <a:t>Climate</a:t>
            </a:r>
          </a:p>
          <a:p>
            <a:pPr lvl="1" eaLnBrk="1" hangingPunct="1"/>
            <a:r>
              <a:rPr lang="en-US" sz="2000" smtClean="0"/>
              <a:t>ENSO</a:t>
            </a:r>
          </a:p>
          <a:p>
            <a:pPr lvl="1" eaLnBrk="1" hangingPunct="1"/>
            <a:r>
              <a:rPr lang="en-US" sz="2000" smtClean="0"/>
              <a:t>NAO</a:t>
            </a:r>
          </a:p>
          <a:p>
            <a:pPr lvl="1" eaLnBrk="1" hangingPunct="1"/>
            <a:r>
              <a:rPr lang="en-US" sz="2000" smtClean="0"/>
              <a:t>Decadal oscillations</a:t>
            </a:r>
          </a:p>
          <a:p>
            <a:pPr eaLnBrk="1" hangingPunct="1"/>
            <a:r>
              <a:rPr lang="en-US" sz="2200" smtClean="0"/>
              <a:t>Atmosphere, wind &amp; waves</a:t>
            </a:r>
          </a:p>
          <a:p>
            <a:pPr lvl="1" eaLnBrk="1" hangingPunct="1"/>
            <a:r>
              <a:rPr lang="en-US" sz="1800" smtClean="0"/>
              <a:t>Wind &amp; waves</a:t>
            </a:r>
          </a:p>
          <a:p>
            <a:pPr lvl="1" eaLnBrk="1" hangingPunct="1"/>
            <a:r>
              <a:rPr lang="en-US" sz="1800" smtClean="0"/>
              <a:t>Cyclones</a:t>
            </a:r>
          </a:p>
          <a:p>
            <a:pPr lvl="1" eaLnBrk="1" hangingPunct="1"/>
            <a:r>
              <a:rPr lang="en-US" sz="1800" smtClean="0"/>
              <a:t>Rain</a:t>
            </a:r>
          </a:p>
          <a:p>
            <a:pPr eaLnBrk="1" hangingPunct="1"/>
            <a:r>
              <a:rPr lang="en-US" sz="2200" smtClean="0"/>
              <a:t>Hydrology &amp; land</a:t>
            </a:r>
          </a:p>
          <a:p>
            <a:pPr lvl="1" eaLnBrk="1" hangingPunct="1"/>
            <a:r>
              <a:rPr lang="en-US" sz="1800" smtClean="0"/>
              <a:t>Lake level</a:t>
            </a:r>
          </a:p>
          <a:p>
            <a:pPr lvl="1" eaLnBrk="1" hangingPunct="1"/>
            <a:r>
              <a:rPr lang="en-US" sz="1800" smtClean="0"/>
              <a:t>Land</a:t>
            </a:r>
          </a:p>
          <a:p>
            <a:pPr lvl="1" eaLnBrk="1" hangingPunct="1"/>
            <a:r>
              <a:rPr lang="en-US" sz="1800" smtClean="0"/>
              <a:t>River level</a:t>
            </a:r>
            <a:endParaRPr lang="en-US" sz="2200" smtClean="0"/>
          </a:p>
          <a:p>
            <a:pPr eaLnBrk="1" hangingPunct="1"/>
            <a:r>
              <a:rPr lang="en-US" sz="2200" smtClean="0"/>
              <a:t>Coastal</a:t>
            </a:r>
            <a:endParaRPr lang="fr-FR" sz="2200" smtClean="0"/>
          </a:p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Users\vrosmorduc\Desktop\EumetTrain\MSL_Serie_MERGED_Global_IB_RWT_GIA_Adjust.png"/>
          <p:cNvPicPr>
            <a:picLocks noChangeAspect="1" noChangeArrowheads="1"/>
          </p:cNvPicPr>
          <p:nvPr/>
        </p:nvPicPr>
        <p:blipFill>
          <a:blip r:embed="rId3"/>
          <a:srcRect l="3664" t="8450" r="1871" b="5634"/>
          <a:stretch>
            <a:fillRect/>
          </a:stretch>
        </p:blipFill>
        <p:spPr bwMode="auto">
          <a:xfrm>
            <a:off x="200025" y="1341438"/>
            <a:ext cx="72739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Mean Sea Level since 1992 as seen by altimeters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3950" y="1338263"/>
            <a:ext cx="2309813" cy="4394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mtClean="0"/>
              <a:t>Altimetry </a:t>
            </a:r>
            <a:r>
              <a:rPr lang="en-GB" smtClean="0">
                <a:sym typeface="Wingdings"/>
              </a:rPr>
              <a:t></a:t>
            </a:r>
            <a:r>
              <a:rPr lang="en-GB" smtClean="0"/>
              <a:t> global, synthetic, homogeneous measurements</a:t>
            </a:r>
          </a:p>
          <a:p>
            <a:pPr marL="0" indent="0">
              <a:buFontTx/>
              <a:buNone/>
            </a:pPr>
            <a:r>
              <a:rPr lang="en-GB" smtClean="0"/>
              <a:t>Removing </a:t>
            </a:r>
            <a:r>
              <a:rPr lang="fr-FR" smtClean="0"/>
              <a:t>annual and semi-annual signals, Glacial Isostatic Ajustment</a:t>
            </a:r>
          </a:p>
          <a:p>
            <a:pPr marL="0" indent="0">
              <a:buFontTx/>
              <a:buNone/>
            </a:pPr>
            <a:r>
              <a:rPr lang="en-GB" smtClean="0"/>
              <a:t>Correcting the data as best as possible</a:t>
            </a:r>
          </a:p>
          <a:p>
            <a:pPr marL="0" indent="0">
              <a:buFontTx/>
              <a:buNone/>
            </a:pPr>
            <a:endParaRPr lang="en-GB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0025" y="5803900"/>
            <a:ext cx="6624638" cy="439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>
              <a:spcBef>
                <a:spcPct val="20000"/>
              </a:spcBef>
              <a:buClr>
                <a:srgbClr val="FE9B03"/>
              </a:buClr>
              <a:buSzPct val="100000"/>
              <a:defRPr/>
            </a:pPr>
            <a:r>
              <a:rPr lang="en-GB" sz="2200" kern="0" dirty="0">
                <a:solidFill>
                  <a:srgbClr val="00279F"/>
                </a:solidFill>
                <a:latin typeface="+mn-lt"/>
                <a:sym typeface="Wingdings" pitchFamily="2" charset="2"/>
              </a:rPr>
              <a:t> +3.2 +/- 0.6 mm/yr since late 1992</a:t>
            </a:r>
            <a:r>
              <a:rPr lang="en-GB" sz="2200" kern="0" dirty="0">
                <a:solidFill>
                  <a:srgbClr val="00279F"/>
                </a:solidFill>
                <a:latin typeface="+mn-lt"/>
              </a:rPr>
              <a:t> </a:t>
            </a:r>
          </a:p>
          <a:p>
            <a:pPr eaLnBrk="0" hangingPunct="0">
              <a:spcBef>
                <a:spcPct val="20000"/>
              </a:spcBef>
              <a:buClr>
                <a:srgbClr val="FE9B03"/>
              </a:buClr>
              <a:buSzPct val="100000"/>
              <a:defRPr/>
            </a:pPr>
            <a:endParaRPr lang="en-GB" sz="2200" kern="0" dirty="0">
              <a:solidFill>
                <a:srgbClr val="00279F"/>
              </a:solidFill>
              <a:latin typeface="+mn-lt"/>
            </a:endParaRPr>
          </a:p>
          <a:p>
            <a:pPr eaLnBrk="0" hangingPunct="0">
              <a:spcBef>
                <a:spcPct val="20000"/>
              </a:spcBef>
              <a:buClr>
                <a:srgbClr val="FE9B03"/>
              </a:buClr>
              <a:buSzPct val="100000"/>
              <a:defRPr/>
            </a:pPr>
            <a:endParaRPr lang="en-GB" sz="2200" kern="0" dirty="0">
              <a:solidFill>
                <a:srgbClr val="00279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Mean Sea Level: geographical trends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050925"/>
            <a:ext cx="9291638" cy="5114925"/>
          </a:xfrm>
        </p:spPr>
        <p:txBody>
          <a:bodyPr/>
          <a:lstStyle/>
          <a:p>
            <a:r>
              <a:rPr lang="en-GB" smtClean="0"/>
              <a:t>Mapping the mean variation in sea level over a long period reveals the complexity of the phenomena involved.</a:t>
            </a:r>
          </a:p>
          <a:p>
            <a:r>
              <a:rPr lang="en-GB" b="1" smtClean="0"/>
              <a:t>Most</a:t>
            </a:r>
            <a:r>
              <a:rPr lang="en-GB" smtClean="0"/>
              <a:t> of the variations seen on the map are for now from interannual variability rather than from climate change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825" y="2565400"/>
            <a:ext cx="660241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256463" y="2636838"/>
            <a:ext cx="2433637" cy="331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>
              <a:spcBef>
                <a:spcPct val="20000"/>
              </a:spcBef>
              <a:buClr>
                <a:srgbClr val="FE9B03"/>
              </a:buClr>
              <a:buSzPct val="100000"/>
              <a:defRPr/>
            </a:pPr>
            <a:r>
              <a:rPr lang="en-US" sz="2200" kern="0" dirty="0">
                <a:solidFill>
                  <a:srgbClr val="00279F"/>
                </a:solidFill>
                <a:latin typeface="+mn-lt"/>
              </a:rPr>
              <a:t>Even longer time series, </a:t>
            </a:r>
          </a:p>
          <a:p>
            <a:pPr eaLnBrk="0" hangingPunct="0">
              <a:spcBef>
                <a:spcPct val="20000"/>
              </a:spcBef>
              <a:buClr>
                <a:srgbClr val="FE9B03"/>
              </a:buClr>
              <a:buSzPct val="100000"/>
              <a:defRPr/>
            </a:pPr>
            <a:r>
              <a:rPr lang="en-US" sz="2200" kern="0" dirty="0">
                <a:solidFill>
                  <a:srgbClr val="00279F"/>
                </a:solidFill>
                <a:latin typeface="+mn-lt"/>
              </a:rPr>
              <a:t>more regional to local studies</a:t>
            </a:r>
          </a:p>
          <a:p>
            <a:pPr eaLnBrk="0" hangingPunct="0">
              <a:spcBef>
                <a:spcPct val="20000"/>
              </a:spcBef>
              <a:buClr>
                <a:srgbClr val="FE9B03"/>
              </a:buClr>
              <a:buSzPct val="100000"/>
              <a:defRPr/>
            </a:pPr>
            <a:r>
              <a:rPr lang="en-US" sz="2200" kern="0" dirty="0">
                <a:solidFill>
                  <a:srgbClr val="00279F"/>
                </a:solidFill>
                <a:latin typeface="+mn-lt"/>
              </a:rPr>
              <a:t>are needed!</a:t>
            </a:r>
          </a:p>
          <a:p>
            <a:pPr eaLnBrk="0" hangingPunct="0">
              <a:spcBef>
                <a:spcPct val="20000"/>
              </a:spcBef>
              <a:buClr>
                <a:srgbClr val="FE9B03"/>
              </a:buClr>
              <a:buSzPct val="100000"/>
              <a:defRPr/>
            </a:pPr>
            <a:endParaRPr lang="en-US" sz="2200" kern="0" dirty="0">
              <a:solidFill>
                <a:srgbClr val="00279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Mean Sea Level: geographical trends</a:t>
            </a:r>
            <a:endParaRPr 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NOTICE: </a:t>
            </a:r>
            <a:br>
              <a:rPr lang="en-US" dirty="0" smtClean="0"/>
            </a:br>
            <a:r>
              <a:rPr lang="en-US" dirty="0" smtClean="0"/>
              <a:t>local conditions can’t be inferred from this map</a:t>
            </a:r>
          </a:p>
          <a:p>
            <a:pPr lvl="1">
              <a:defRPr/>
            </a:pPr>
            <a:r>
              <a:rPr lang="en-US" dirty="0" smtClean="0"/>
              <a:t>Subsidence</a:t>
            </a:r>
          </a:p>
          <a:p>
            <a:pPr lvl="1">
              <a:defRPr/>
            </a:pPr>
            <a:r>
              <a:rPr lang="en-US" dirty="0" smtClean="0"/>
              <a:t>Sediment transport</a:t>
            </a:r>
          </a:p>
          <a:p>
            <a:pPr lvl="1">
              <a:defRPr/>
            </a:pPr>
            <a:r>
              <a:rPr lang="en-US" dirty="0" smtClean="0"/>
              <a:t>Regional variation of glacial </a:t>
            </a:r>
            <a:r>
              <a:rPr lang="en-US" dirty="0" err="1" smtClean="0"/>
              <a:t>isostatic</a:t>
            </a:r>
            <a:r>
              <a:rPr lang="en-US" dirty="0" smtClean="0"/>
              <a:t> adjustment</a:t>
            </a:r>
          </a:p>
          <a:p>
            <a:pPr lvl="1">
              <a:defRPr/>
            </a:pPr>
            <a:r>
              <a:rPr lang="en-US" dirty="0" smtClean="0"/>
              <a:t>Etc.</a:t>
            </a:r>
          </a:p>
          <a:p>
            <a:pPr marL="450850" lvl="1" indent="6350">
              <a:buFontTx/>
              <a:buNone/>
              <a:defRPr/>
            </a:pPr>
            <a:r>
              <a:rPr lang="en-US" dirty="0" smtClean="0"/>
              <a:t>Must be taken into account. Studies to evaluate risk at local scale must be local!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Such global data give boundary conditions and general trend.</a:t>
            </a:r>
          </a:p>
          <a:p>
            <a:pPr lvl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More information</a:t>
            </a:r>
            <a:br>
              <a:rPr lang="fr-FR" smtClean="0"/>
            </a:br>
            <a:r>
              <a:rPr lang="fr-FR" smtClean="0"/>
              <a:t>www.aviso.oceanobs.com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Altimetry applications</a:t>
            </a:r>
          </a:p>
        </p:txBody>
      </p:sp>
      <p:sp>
        <p:nvSpPr>
          <p:cNvPr id="21506" name="Espace réservé du contenu 2"/>
          <p:cNvSpPr>
            <a:spLocks noGrp="1"/>
          </p:cNvSpPr>
          <p:nvPr>
            <p:ph sz="half" idx="1"/>
          </p:nvPr>
        </p:nvSpPr>
        <p:spPr>
          <a:xfrm>
            <a:off x="285750" y="1263650"/>
            <a:ext cx="4678363" cy="4724400"/>
          </a:xfrm>
        </p:spPr>
        <p:txBody>
          <a:bodyPr/>
          <a:lstStyle/>
          <a:p>
            <a:pPr eaLnBrk="1" hangingPunct="1"/>
            <a:r>
              <a:rPr lang="en-US" sz="2200" smtClean="0"/>
              <a:t>Geodesy &amp; geophysics</a:t>
            </a:r>
          </a:p>
          <a:p>
            <a:pPr lvl="1" eaLnBrk="1" hangingPunct="1"/>
            <a:r>
              <a:rPr lang="en-US" sz="2000" smtClean="0"/>
              <a:t>Bathymetry</a:t>
            </a:r>
          </a:p>
          <a:p>
            <a:pPr lvl="1" eaLnBrk="1" hangingPunct="1"/>
            <a:r>
              <a:rPr lang="en-US" sz="2000" smtClean="0"/>
              <a:t>Geodesy</a:t>
            </a:r>
          </a:p>
          <a:p>
            <a:pPr lvl="1" eaLnBrk="1" hangingPunct="1"/>
            <a:r>
              <a:rPr lang="en-US" sz="2000" smtClean="0"/>
              <a:t>Tsunami</a:t>
            </a:r>
          </a:p>
          <a:p>
            <a:pPr eaLnBrk="1" hangingPunct="1"/>
            <a:r>
              <a:rPr lang="en-US" sz="2200" smtClean="0"/>
              <a:t>Ocean</a:t>
            </a:r>
          </a:p>
          <a:p>
            <a:pPr lvl="1" eaLnBrk="1" hangingPunct="1"/>
            <a:r>
              <a:rPr lang="en-US" sz="2000" smtClean="0"/>
              <a:t>Large-scale circulation</a:t>
            </a:r>
          </a:p>
          <a:p>
            <a:pPr lvl="1" eaLnBrk="1" hangingPunct="1"/>
            <a:r>
              <a:rPr lang="en-US" sz="2000" smtClean="0"/>
              <a:t>Ocean currents and eddies</a:t>
            </a:r>
          </a:p>
          <a:p>
            <a:pPr lvl="1" eaLnBrk="1" hangingPunct="1"/>
            <a:r>
              <a:rPr lang="en-US" sz="2000" smtClean="0"/>
              <a:t>Operational oceanography</a:t>
            </a:r>
          </a:p>
          <a:p>
            <a:pPr lvl="1" eaLnBrk="1" hangingPunct="1"/>
            <a:r>
              <a:rPr lang="en-US" sz="2000" smtClean="0"/>
              <a:t>Tides</a:t>
            </a:r>
          </a:p>
          <a:p>
            <a:pPr lvl="1" eaLnBrk="1" hangingPunct="1"/>
            <a:r>
              <a:rPr lang="en-US" sz="2000" smtClean="0">
                <a:solidFill>
                  <a:srgbClr val="FF0000"/>
                </a:solidFill>
              </a:rPr>
              <a:t>Mean Sea Level</a:t>
            </a:r>
            <a:r>
              <a:rPr lang="en-US" sz="2000" smtClean="0"/>
              <a:t> </a:t>
            </a:r>
          </a:p>
          <a:p>
            <a:pPr eaLnBrk="1" hangingPunct="1"/>
            <a:r>
              <a:rPr lang="en-US" sz="2200" smtClean="0"/>
              <a:t>Ice</a:t>
            </a:r>
          </a:p>
          <a:p>
            <a:pPr lvl="1" eaLnBrk="1" hangingPunct="1"/>
            <a:r>
              <a:rPr lang="en-US" sz="2000" smtClean="0"/>
              <a:t>Ice sheets</a:t>
            </a:r>
          </a:p>
          <a:p>
            <a:pPr lvl="1" eaLnBrk="1" hangingPunct="1"/>
            <a:r>
              <a:rPr lang="en-US" sz="2000" smtClean="0"/>
              <a:t>Sea ice</a:t>
            </a:r>
          </a:p>
        </p:txBody>
      </p:sp>
      <p:sp>
        <p:nvSpPr>
          <p:cNvPr id="21507" name="Espace réservé du contenu 5"/>
          <p:cNvSpPr>
            <a:spLocks noGrp="1"/>
          </p:cNvSpPr>
          <p:nvPr>
            <p:ph sz="half" idx="2"/>
          </p:nvPr>
        </p:nvSpPr>
        <p:spPr>
          <a:xfrm>
            <a:off x="4964113" y="1273175"/>
            <a:ext cx="4676775" cy="4724400"/>
          </a:xfrm>
        </p:spPr>
        <p:txBody>
          <a:bodyPr/>
          <a:lstStyle/>
          <a:p>
            <a:pPr eaLnBrk="1" hangingPunct="1"/>
            <a:r>
              <a:rPr lang="en-US" sz="2200" smtClean="0">
                <a:solidFill>
                  <a:srgbClr val="FF0000"/>
                </a:solidFill>
              </a:rPr>
              <a:t>Climate</a:t>
            </a:r>
          </a:p>
          <a:p>
            <a:pPr lvl="1" eaLnBrk="1" hangingPunct="1"/>
            <a:r>
              <a:rPr lang="en-US" sz="2000" smtClean="0"/>
              <a:t>ENSO</a:t>
            </a:r>
          </a:p>
          <a:p>
            <a:pPr lvl="1" eaLnBrk="1" hangingPunct="1"/>
            <a:r>
              <a:rPr lang="en-US" sz="2000" smtClean="0"/>
              <a:t>NAO</a:t>
            </a:r>
          </a:p>
          <a:p>
            <a:pPr lvl="1" eaLnBrk="1" hangingPunct="1"/>
            <a:r>
              <a:rPr lang="en-US" sz="2000" smtClean="0"/>
              <a:t>Decadal oscillations</a:t>
            </a:r>
          </a:p>
          <a:p>
            <a:pPr eaLnBrk="1" hangingPunct="1"/>
            <a:r>
              <a:rPr lang="en-US" sz="2200" smtClean="0"/>
              <a:t>Atmosphere, wind &amp; waves</a:t>
            </a:r>
          </a:p>
          <a:p>
            <a:pPr lvl="1" eaLnBrk="1" hangingPunct="1"/>
            <a:r>
              <a:rPr lang="en-US" sz="1800" smtClean="0"/>
              <a:t>Wind &amp; waves</a:t>
            </a:r>
          </a:p>
          <a:p>
            <a:pPr lvl="1" eaLnBrk="1" hangingPunct="1"/>
            <a:r>
              <a:rPr lang="en-US" sz="1800" smtClean="0"/>
              <a:t>Cyclones</a:t>
            </a:r>
          </a:p>
          <a:p>
            <a:pPr lvl="1" eaLnBrk="1" hangingPunct="1"/>
            <a:r>
              <a:rPr lang="en-US" sz="1800" smtClean="0"/>
              <a:t>Rain</a:t>
            </a:r>
          </a:p>
          <a:p>
            <a:pPr eaLnBrk="1" hangingPunct="1"/>
            <a:r>
              <a:rPr lang="en-US" sz="2200" smtClean="0"/>
              <a:t>Hydrology &amp; land</a:t>
            </a:r>
          </a:p>
          <a:p>
            <a:pPr lvl="1" eaLnBrk="1" hangingPunct="1"/>
            <a:r>
              <a:rPr lang="en-US" sz="1800" smtClean="0"/>
              <a:t>Lake level</a:t>
            </a:r>
          </a:p>
          <a:p>
            <a:pPr lvl="1" eaLnBrk="1" hangingPunct="1"/>
            <a:r>
              <a:rPr lang="en-US" sz="1800" smtClean="0"/>
              <a:t>Land</a:t>
            </a:r>
          </a:p>
          <a:p>
            <a:pPr lvl="1" eaLnBrk="1" hangingPunct="1"/>
            <a:r>
              <a:rPr lang="en-US" sz="1800" smtClean="0"/>
              <a:t>River level</a:t>
            </a:r>
            <a:endParaRPr lang="en-US" sz="2200" smtClean="0"/>
          </a:p>
          <a:p>
            <a:pPr eaLnBrk="1" hangingPunct="1"/>
            <a:r>
              <a:rPr lang="en-US" sz="2200" smtClean="0"/>
              <a:t>Coastal</a:t>
            </a:r>
            <a:endParaRPr lang="fr-FR" sz="2200" smtClean="0"/>
          </a:p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1046"/>
          <p:cNvSpPr>
            <a:spLocks noChangeShapeType="1"/>
          </p:cNvSpPr>
          <p:nvPr/>
        </p:nvSpPr>
        <p:spPr bwMode="auto">
          <a:xfrm>
            <a:off x="4044950" y="31242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30" name="Picture 1043" descr="fleche2"/>
          <p:cNvPicPr>
            <a:picLocks noChangeAspect="1" noChangeArrowheads="1"/>
          </p:cNvPicPr>
          <p:nvPr/>
        </p:nvPicPr>
        <p:blipFill>
          <a:blip r:embed="rId3"/>
          <a:srcRect l="4529" r="10100" b="15218"/>
          <a:stretch>
            <a:fillRect/>
          </a:stretch>
        </p:blipFill>
        <p:spPr bwMode="auto">
          <a:xfrm>
            <a:off x="0" y="3352800"/>
            <a:ext cx="99885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95350" y="457200"/>
            <a:ext cx="7802563" cy="163513"/>
          </a:xfrm>
        </p:spPr>
        <p:txBody>
          <a:bodyPr/>
          <a:lstStyle/>
          <a:p>
            <a:pPr eaLnBrk="1" hangingPunct="1"/>
            <a:r>
              <a:rPr lang="en-GB" smtClean="0"/>
              <a:t>Past &amp; current altimetry missions</a:t>
            </a:r>
          </a:p>
        </p:txBody>
      </p:sp>
      <p:sp>
        <p:nvSpPr>
          <p:cNvPr id="410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9906000" cy="30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</a:rPr>
              <a:t>1973          1978          1985           1991       1992        1995        1998          2001    2002      2008    2010  2011</a:t>
            </a:r>
            <a:endParaRPr lang="en-GB" sz="600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02" name="Rectangle 1040"/>
          <p:cNvSpPr>
            <a:spLocks noChangeArrowheads="1"/>
          </p:cNvSpPr>
          <p:nvPr/>
        </p:nvSpPr>
        <p:spPr bwMode="auto">
          <a:xfrm>
            <a:off x="0" y="3962400"/>
            <a:ext cx="91297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Skylab    Geos-3           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n-GB" i="1" dirty="0" err="1">
                <a:solidFill>
                  <a:schemeClr val="accent6">
                    <a:lumMod val="75000"/>
                  </a:schemeClr>
                </a:solidFill>
              </a:rPr>
              <a:t>Geosat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            ERS-1      </a:t>
            </a:r>
            <a:r>
              <a:rPr lang="en-GB" i="1" dirty="0" err="1">
                <a:solidFill>
                  <a:schemeClr val="accent6">
                    <a:lumMod val="75000"/>
                  </a:schemeClr>
                </a:solidFill>
              </a:rPr>
              <a:t>Topex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          ERS-2           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GFO     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Jason-1     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GB" i="1" dirty="0" err="1">
                <a:solidFill>
                  <a:schemeClr val="accent6">
                    <a:lumMod val="75000"/>
                  </a:schemeClr>
                </a:solidFill>
              </a:rPr>
              <a:t>Envisat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    Jason-2     </a:t>
            </a:r>
            <a:r>
              <a:rPr lang="en-GB" i="1" dirty="0" err="1">
                <a:solidFill>
                  <a:schemeClr val="accent6">
                    <a:lumMod val="75000"/>
                  </a:schemeClr>
                </a:solidFill>
              </a:rPr>
              <a:t>Cryosat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  HY-2A </a:t>
            </a:r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03" name="Line 1051"/>
          <p:cNvSpPr>
            <a:spLocks noChangeShapeType="1"/>
          </p:cNvSpPr>
          <p:nvPr/>
        </p:nvSpPr>
        <p:spPr bwMode="auto">
          <a:xfrm>
            <a:off x="3219450" y="31242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04" name="Line 1052"/>
          <p:cNvSpPr>
            <a:spLocks noChangeShapeType="1"/>
          </p:cNvSpPr>
          <p:nvPr/>
        </p:nvSpPr>
        <p:spPr bwMode="auto">
          <a:xfrm>
            <a:off x="2228850" y="31242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05" name="Line 1053"/>
          <p:cNvSpPr>
            <a:spLocks noChangeShapeType="1"/>
          </p:cNvSpPr>
          <p:nvPr/>
        </p:nvSpPr>
        <p:spPr bwMode="auto">
          <a:xfrm>
            <a:off x="1320800" y="31242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06" name="Line 1054"/>
          <p:cNvSpPr>
            <a:spLocks noChangeShapeType="1"/>
          </p:cNvSpPr>
          <p:nvPr/>
        </p:nvSpPr>
        <p:spPr bwMode="auto">
          <a:xfrm>
            <a:off x="330200" y="31242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07" name="Line 1055"/>
          <p:cNvSpPr>
            <a:spLocks noChangeShapeType="1"/>
          </p:cNvSpPr>
          <p:nvPr/>
        </p:nvSpPr>
        <p:spPr bwMode="auto">
          <a:xfrm>
            <a:off x="4870450" y="31242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08" name="Line 1056"/>
          <p:cNvSpPr>
            <a:spLocks noChangeShapeType="1"/>
          </p:cNvSpPr>
          <p:nvPr/>
        </p:nvSpPr>
        <p:spPr bwMode="auto">
          <a:xfrm>
            <a:off x="5778500" y="31242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09" name="Line 1058"/>
          <p:cNvSpPr>
            <a:spLocks noChangeShapeType="1"/>
          </p:cNvSpPr>
          <p:nvPr/>
        </p:nvSpPr>
        <p:spPr bwMode="auto">
          <a:xfrm>
            <a:off x="6686550" y="31242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10" name="Line 1059"/>
          <p:cNvSpPr>
            <a:spLocks noChangeShapeType="1"/>
          </p:cNvSpPr>
          <p:nvPr/>
        </p:nvSpPr>
        <p:spPr bwMode="auto">
          <a:xfrm>
            <a:off x="7594600" y="31242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11" name="Line 1060"/>
          <p:cNvSpPr>
            <a:spLocks noChangeShapeType="1"/>
          </p:cNvSpPr>
          <p:nvPr/>
        </p:nvSpPr>
        <p:spPr bwMode="auto">
          <a:xfrm>
            <a:off x="8337550" y="31242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12" name="Rectangle 1061"/>
          <p:cNvSpPr>
            <a:spLocks noChangeArrowheads="1"/>
          </p:cNvSpPr>
          <p:nvPr/>
        </p:nvSpPr>
        <p:spPr bwMode="auto">
          <a:xfrm>
            <a:off x="330200" y="4191000"/>
            <a:ext cx="3635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GB" i="1" dirty="0" err="1">
                <a:solidFill>
                  <a:schemeClr val="accent6">
                    <a:lumMod val="75000"/>
                  </a:schemeClr>
                </a:solidFill>
              </a:rPr>
              <a:t>Seasat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Poseidon  </a:t>
            </a:r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14" name="Line 1087"/>
          <p:cNvSpPr>
            <a:spLocks noChangeShapeType="1"/>
          </p:cNvSpPr>
          <p:nvPr/>
        </p:nvSpPr>
        <p:spPr bwMode="auto">
          <a:xfrm>
            <a:off x="3657600" y="4508500"/>
            <a:ext cx="0" cy="455613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15" name="Line 1088"/>
          <p:cNvSpPr>
            <a:spLocks noChangeShapeType="1"/>
          </p:cNvSpPr>
          <p:nvPr/>
        </p:nvSpPr>
        <p:spPr bwMode="auto">
          <a:xfrm>
            <a:off x="2936875" y="4508500"/>
            <a:ext cx="0" cy="455613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16" name="Line 1089"/>
          <p:cNvSpPr>
            <a:spLocks noChangeShapeType="1"/>
          </p:cNvSpPr>
          <p:nvPr/>
        </p:nvSpPr>
        <p:spPr bwMode="auto">
          <a:xfrm>
            <a:off x="2228850" y="4508500"/>
            <a:ext cx="0" cy="455613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17" name="Line 1090"/>
          <p:cNvSpPr>
            <a:spLocks noChangeShapeType="1"/>
          </p:cNvSpPr>
          <p:nvPr/>
        </p:nvSpPr>
        <p:spPr bwMode="auto">
          <a:xfrm>
            <a:off x="819150" y="4508500"/>
            <a:ext cx="0" cy="455613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18" name="Line 1091"/>
          <p:cNvSpPr>
            <a:spLocks noChangeShapeType="1"/>
          </p:cNvSpPr>
          <p:nvPr/>
        </p:nvSpPr>
        <p:spPr bwMode="auto">
          <a:xfrm>
            <a:off x="330200" y="4292600"/>
            <a:ext cx="0" cy="712788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19" name="Line 1092"/>
          <p:cNvSpPr>
            <a:spLocks noChangeShapeType="1"/>
          </p:cNvSpPr>
          <p:nvPr/>
        </p:nvSpPr>
        <p:spPr bwMode="auto">
          <a:xfrm>
            <a:off x="4305300" y="4486275"/>
            <a:ext cx="0" cy="455613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20" name="Rectangle 1097"/>
          <p:cNvSpPr>
            <a:spLocks noChangeArrowheads="1"/>
          </p:cNvSpPr>
          <p:nvPr/>
        </p:nvSpPr>
        <p:spPr bwMode="auto">
          <a:xfrm>
            <a:off x="344488" y="4870450"/>
            <a:ext cx="85534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indent="-185738">
              <a:spcBef>
                <a:spcPct val="20000"/>
              </a:spcBef>
              <a:buSzPct val="55000"/>
              <a:buFont typeface="Wingdings" pitchFamily="2" charset="2"/>
              <a:buNone/>
              <a:defRPr/>
            </a:pPr>
            <a:r>
              <a:rPr lang="en-GB" sz="1000" dirty="0">
                <a:solidFill>
                  <a:schemeClr val="accent6">
                    <a:lumMod val="75000"/>
                  </a:schemeClr>
                </a:solidFill>
              </a:rPr>
              <a:t>1974          1978                           1989                 1996              2006              </a:t>
            </a:r>
            <a:r>
              <a:rPr lang="en-GB" sz="1000" dirty="0">
                <a:solidFill>
                  <a:schemeClr val="accent6">
                    <a:lumMod val="75000"/>
                  </a:schemeClr>
                </a:solidFill>
              </a:rPr>
              <a:t>2011               2008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21" name="Rectangle 1099"/>
          <p:cNvSpPr>
            <a:spLocks noChangeArrowheads="1"/>
          </p:cNvSpPr>
          <p:nvPr/>
        </p:nvSpPr>
        <p:spPr bwMode="auto">
          <a:xfrm>
            <a:off x="8853488" y="2708275"/>
            <a:ext cx="1052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GB" sz="1000" i="1">
                <a:solidFill>
                  <a:schemeClr val="accent6">
                    <a:lumMod val="75000"/>
                  </a:schemeClr>
                </a:solidFill>
              </a:rPr>
              <a:t>Launches</a:t>
            </a:r>
          </a:p>
        </p:txBody>
      </p:sp>
      <p:sp>
        <p:nvSpPr>
          <p:cNvPr id="4122" name="Rectangle 1100"/>
          <p:cNvSpPr>
            <a:spLocks noChangeArrowheads="1"/>
          </p:cNvSpPr>
          <p:nvPr/>
        </p:nvSpPr>
        <p:spPr bwMode="auto">
          <a:xfrm>
            <a:off x="0" y="5135563"/>
            <a:ext cx="124618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1000" i="1" dirty="0">
                <a:solidFill>
                  <a:schemeClr val="accent6">
                    <a:lumMod val="75000"/>
                  </a:schemeClr>
                </a:solidFill>
              </a:rPr>
              <a:t>Mission ends</a:t>
            </a:r>
            <a:endParaRPr lang="en-GB" sz="1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23" name="Line 1101"/>
          <p:cNvSpPr>
            <a:spLocks noChangeShapeType="1"/>
          </p:cNvSpPr>
          <p:nvPr/>
        </p:nvSpPr>
        <p:spPr bwMode="auto">
          <a:xfrm>
            <a:off x="1052513" y="4292600"/>
            <a:ext cx="0" cy="712788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2554" name="Group 1118"/>
          <p:cNvGrpSpPr>
            <a:grpSpLocks/>
          </p:cNvGrpSpPr>
          <p:nvPr/>
        </p:nvGrpSpPr>
        <p:grpSpPr bwMode="auto">
          <a:xfrm>
            <a:off x="1981200" y="3500438"/>
            <a:ext cx="5797550" cy="571500"/>
            <a:chOff x="1152" y="2205"/>
            <a:chExt cx="3904" cy="301"/>
          </a:xfrm>
        </p:grpSpPr>
        <p:pic>
          <p:nvPicPr>
            <p:cNvPr id="22559" name="Picture 1032" descr="TOPEX1 copi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1148001" flipV="1">
              <a:off x="2208" y="2230"/>
              <a:ext cx="384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0" name="Picture 1033" descr="JASON copi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00" y="2256"/>
              <a:ext cx="528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1" name="Picture 1034" descr="gfo_t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16" y="2256"/>
              <a:ext cx="28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2" name="Picture 1035" descr="geosat copi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52" y="2208"/>
              <a:ext cx="38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3" name="Picture 1036" descr="ers copier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28" y="2249"/>
              <a:ext cx="28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4" name="Picture 1037" descr="envisat_c copie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76" y="2252"/>
              <a:ext cx="38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5" name="Picture 1039" descr="ers copier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88" y="2249"/>
              <a:ext cx="28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6" name="Picture 1117" descr="Jason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511" y="2205"/>
              <a:ext cx="545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Line 1092"/>
          <p:cNvSpPr>
            <a:spLocks noChangeShapeType="1"/>
          </p:cNvSpPr>
          <p:nvPr/>
        </p:nvSpPr>
        <p:spPr bwMode="auto">
          <a:xfrm>
            <a:off x="5097463" y="4437063"/>
            <a:ext cx="0" cy="455612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56" name="Picture 2" descr="C:\Documents and Settings\vrosmorduc\Galerie\Images\Missions\satellites\Cryosat_detoure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61288" y="3597275"/>
            <a:ext cx="5762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7" name="Picture 3" descr="C:\Users\vrosmorduc\Desktop\EumetTrain\p03_2011_hy-2A_CAST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08988" y="357346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Espace réservé du contenu 2"/>
          <p:cNvSpPr txBox="1">
            <a:spLocks/>
          </p:cNvSpPr>
          <p:nvPr/>
        </p:nvSpPr>
        <p:spPr bwMode="auto">
          <a:xfrm>
            <a:off x="160338" y="981075"/>
            <a:ext cx="9520237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rgbClr val="FE9B03"/>
              </a:buClr>
              <a:buSzPct val="100000"/>
              <a:buFontTx/>
              <a:buChar char="•"/>
              <a:defRPr/>
            </a:pPr>
            <a:r>
              <a:rPr lang="en-US" sz="2200" kern="0" dirty="0">
                <a:solidFill>
                  <a:srgbClr val="00279F"/>
                </a:solidFill>
                <a:latin typeface="+mn-lt"/>
              </a:rPr>
              <a:t>First missions as early as the 70s: proof of concept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E9B03"/>
              </a:buClr>
              <a:buSzPct val="100000"/>
              <a:buFontTx/>
              <a:buChar char="•"/>
              <a:defRPr/>
            </a:pPr>
            <a:r>
              <a:rPr lang="en-US" sz="2200" kern="0" dirty="0" err="1">
                <a:solidFill>
                  <a:srgbClr val="00279F"/>
                </a:solidFill>
                <a:latin typeface="+mn-lt"/>
              </a:rPr>
              <a:t>Geosat</a:t>
            </a:r>
            <a:r>
              <a:rPr lang="en-US" sz="2200" kern="0" dirty="0">
                <a:solidFill>
                  <a:srgbClr val="00279F"/>
                </a:solidFill>
                <a:latin typeface="+mn-lt"/>
              </a:rPr>
              <a:t> (1985-1989) first conclusive one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E9B03"/>
              </a:buClr>
              <a:buSzPct val="100000"/>
              <a:buFontTx/>
              <a:buChar char="•"/>
              <a:defRPr/>
            </a:pPr>
            <a:r>
              <a:rPr lang="en-US" sz="2200" kern="0" dirty="0">
                <a:solidFill>
                  <a:srgbClr val="00279F"/>
                </a:solidFill>
                <a:latin typeface="+mn-lt"/>
              </a:rPr>
              <a:t>Since 1991-92, two continuous time series (ERS-1, ERS-2 &amp; </a:t>
            </a:r>
            <a:r>
              <a:rPr lang="en-US" sz="2200" kern="0" dirty="0" err="1">
                <a:solidFill>
                  <a:srgbClr val="00279F"/>
                </a:solidFill>
                <a:latin typeface="+mn-lt"/>
              </a:rPr>
              <a:t>Envisat</a:t>
            </a:r>
            <a:r>
              <a:rPr lang="en-US" sz="2200" kern="0" dirty="0">
                <a:solidFill>
                  <a:srgbClr val="00279F"/>
                </a:solidFill>
                <a:latin typeface="+mn-lt"/>
              </a:rPr>
              <a:t>;</a:t>
            </a:r>
            <a:br>
              <a:rPr lang="en-US" sz="2200" kern="0" dirty="0">
                <a:solidFill>
                  <a:srgbClr val="00279F"/>
                </a:solidFill>
                <a:latin typeface="+mn-lt"/>
              </a:rPr>
            </a:br>
            <a:r>
              <a:rPr lang="en-US" sz="2200" kern="0" dirty="0" err="1">
                <a:solidFill>
                  <a:srgbClr val="00279F"/>
                </a:solidFill>
                <a:latin typeface="+mn-lt"/>
              </a:rPr>
              <a:t>Topex</a:t>
            </a:r>
            <a:r>
              <a:rPr lang="en-US" sz="2200" kern="0" dirty="0">
                <a:solidFill>
                  <a:srgbClr val="00279F"/>
                </a:solidFill>
                <a:latin typeface="+mn-lt"/>
              </a:rPr>
              <a:t>/Poseidon, Jason-1, Jason-2)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E9B03"/>
              </a:buClr>
              <a:buSzPct val="100000"/>
              <a:buFontTx/>
              <a:buChar char="•"/>
              <a:defRPr/>
            </a:pPr>
            <a:endParaRPr lang="en-US" sz="2200" kern="0" dirty="0">
              <a:solidFill>
                <a:srgbClr val="00279F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E9B03"/>
              </a:buClr>
              <a:buSzPct val="100000"/>
              <a:buFontTx/>
              <a:buChar char="•"/>
              <a:defRPr/>
            </a:pPr>
            <a:endParaRPr lang="en-US" sz="2200" kern="0" dirty="0">
              <a:solidFill>
                <a:srgbClr val="00279F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E9B03"/>
              </a:buClr>
              <a:buSzPct val="100000"/>
              <a:buFontTx/>
              <a:buChar char="•"/>
              <a:defRPr/>
            </a:pPr>
            <a:endParaRPr lang="en-US" sz="2200" kern="0" dirty="0">
              <a:solidFill>
                <a:srgbClr val="00279F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E9B03"/>
              </a:buClr>
              <a:buSzPct val="100000"/>
              <a:buFontTx/>
              <a:buChar char="•"/>
              <a:defRPr/>
            </a:pPr>
            <a:endParaRPr lang="en-US" sz="2200" kern="0" dirty="0">
              <a:solidFill>
                <a:srgbClr val="00279F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E9B03"/>
              </a:buClr>
              <a:buSzPct val="100000"/>
              <a:buFontTx/>
              <a:buChar char="•"/>
              <a:defRPr/>
            </a:pPr>
            <a:endParaRPr lang="en-US" sz="2200" kern="0" dirty="0">
              <a:solidFill>
                <a:srgbClr val="00279F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E9B03"/>
              </a:buClr>
              <a:buSzPct val="100000"/>
              <a:buFontTx/>
              <a:buChar char="•"/>
              <a:defRPr/>
            </a:pPr>
            <a:endParaRPr lang="en-US" sz="2200" kern="0" dirty="0">
              <a:solidFill>
                <a:srgbClr val="00279F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E9B03"/>
              </a:buClr>
              <a:buSzPct val="100000"/>
              <a:defRPr/>
            </a:pPr>
            <a:r>
              <a:rPr lang="en-US" kern="0" dirty="0">
                <a:solidFill>
                  <a:srgbClr val="00279F"/>
                </a:solidFill>
                <a:latin typeface="+mn-lt"/>
              </a:rPr>
              <a:t/>
            </a:r>
            <a:br>
              <a:rPr lang="en-US" kern="0" dirty="0">
                <a:solidFill>
                  <a:srgbClr val="00279F"/>
                </a:solidFill>
                <a:latin typeface="+mn-lt"/>
              </a:rPr>
            </a:br>
            <a:r>
              <a:rPr lang="en-US" kern="0" dirty="0">
                <a:solidFill>
                  <a:srgbClr val="00279F"/>
                </a:solidFill>
                <a:latin typeface="+mn-lt"/>
              </a:rPr>
              <a:t/>
            </a:r>
            <a:br>
              <a:rPr lang="en-US" kern="0" dirty="0">
                <a:solidFill>
                  <a:srgbClr val="00279F"/>
                </a:solidFill>
                <a:latin typeface="+mn-lt"/>
              </a:rPr>
            </a:br>
            <a:endParaRPr lang="en-US" kern="0" dirty="0">
              <a:solidFill>
                <a:srgbClr val="00279F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E9B03"/>
              </a:buClr>
              <a:buSzPct val="100000"/>
              <a:buFontTx/>
              <a:buChar char="•"/>
              <a:defRPr/>
            </a:pPr>
            <a:r>
              <a:rPr lang="en-US" sz="2200" kern="0" dirty="0">
                <a:solidFill>
                  <a:srgbClr val="00279F"/>
                </a:solidFill>
                <a:latin typeface="+mn-lt"/>
              </a:rPr>
              <a:t>Several missions planned in the future years, including ones using new concepts </a:t>
            </a:r>
            <a:br>
              <a:rPr lang="en-US" sz="2200" kern="0" dirty="0">
                <a:solidFill>
                  <a:srgbClr val="00279F"/>
                </a:solidFill>
                <a:latin typeface="+mn-lt"/>
              </a:rPr>
            </a:br>
            <a:endParaRPr lang="en-US" sz="2200" kern="0" dirty="0">
              <a:solidFill>
                <a:srgbClr val="00279F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E9B03"/>
              </a:buClr>
              <a:buSzPct val="100000"/>
              <a:buFontTx/>
              <a:buChar char="•"/>
              <a:defRPr/>
            </a:pPr>
            <a:endParaRPr lang="en-US" sz="2200" kern="0" dirty="0">
              <a:solidFill>
                <a:srgbClr val="00279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Satellite altimeters - present to future</a:t>
            </a:r>
          </a:p>
        </p:txBody>
      </p:sp>
      <p:sp>
        <p:nvSpPr>
          <p:cNvPr id="24578" name="Espace réservé du contenu 4"/>
          <p:cNvSpPr>
            <a:spLocks noGrp="1"/>
          </p:cNvSpPr>
          <p:nvPr>
            <p:ph idx="1"/>
          </p:nvPr>
        </p:nvSpPr>
        <p:spPr>
          <a:xfrm>
            <a:off x="160338" y="1052513"/>
            <a:ext cx="9520237" cy="4724400"/>
          </a:xfrm>
        </p:spPr>
        <p:txBody>
          <a:bodyPr/>
          <a:lstStyle/>
          <a:p>
            <a:r>
              <a:rPr lang="en-US" smtClean="0"/>
              <a:t>Past missions (since 1991)</a:t>
            </a:r>
          </a:p>
          <a:p>
            <a:pPr lvl="1"/>
            <a:r>
              <a:rPr lang="en-US" sz="1800" smtClean="0"/>
              <a:t>France (CNES)/ USA (NASA) Topex/Poseidon(1992-2006)</a:t>
            </a:r>
          </a:p>
          <a:p>
            <a:pPr lvl="1"/>
            <a:r>
              <a:rPr lang="en-US" sz="1800" smtClean="0"/>
              <a:t>Europe (ESA) ERS-1 &amp; 2 (1991-1996, 1995-2011)</a:t>
            </a:r>
          </a:p>
          <a:p>
            <a:pPr lvl="1"/>
            <a:r>
              <a:rPr lang="en-US" sz="1800" smtClean="0"/>
              <a:t>US Navy GFO</a:t>
            </a:r>
          </a:p>
          <a:p>
            <a:r>
              <a:rPr lang="en-US" smtClean="0"/>
              <a:t>Altimeters in Orbit (October 2011)</a:t>
            </a:r>
          </a:p>
          <a:p>
            <a:pPr lvl="1"/>
            <a:r>
              <a:rPr lang="en-US" sz="1800" smtClean="0"/>
              <a:t>France (CNES)/ USA (NASA) Jason-1 (2001)</a:t>
            </a:r>
          </a:p>
          <a:p>
            <a:pPr lvl="1"/>
            <a:r>
              <a:rPr lang="en-US" sz="1800" smtClean="0"/>
              <a:t>Europe (EUMETSAT)/ France (CNES)/ USA (NASA/NOAA) Jason-2 (2008)</a:t>
            </a:r>
          </a:p>
          <a:p>
            <a:pPr lvl="1"/>
            <a:r>
              <a:rPr lang="en-US" sz="1800" smtClean="0"/>
              <a:t>Europe (ESA) Envisat, Cryosat-2 (2010)</a:t>
            </a:r>
          </a:p>
          <a:p>
            <a:pPr lvl="1"/>
            <a:r>
              <a:rPr lang="en-US" sz="1800" smtClean="0"/>
              <a:t>China (SOA) HY-2A (calibration phase) (2011)</a:t>
            </a:r>
          </a:p>
          <a:p>
            <a:r>
              <a:rPr lang="en-US" smtClean="0"/>
              <a:t>Altimeters in Development</a:t>
            </a:r>
          </a:p>
          <a:p>
            <a:pPr lvl="1"/>
            <a:r>
              <a:rPr lang="en-US" sz="1800" smtClean="0"/>
              <a:t>India (ISRO)/France (CNES) SARAL – April 2012</a:t>
            </a:r>
          </a:p>
          <a:p>
            <a:pPr lvl="1"/>
            <a:r>
              <a:rPr lang="en-US" sz="1800" smtClean="0"/>
              <a:t>Europe (ESA) Sentinel-3A – 2013 – 1st of two </a:t>
            </a:r>
          </a:p>
          <a:p>
            <a:pPr lvl="1"/>
            <a:r>
              <a:rPr lang="en-US" sz="1800" smtClean="0"/>
              <a:t>Europe (EUMETSAT)/ France (CNES) /USA (NOAA) Jason-3 – 2014 </a:t>
            </a:r>
          </a:p>
          <a:p>
            <a:pPr lvl="1"/>
            <a:r>
              <a:rPr lang="en-US" sz="1800" smtClean="0"/>
              <a:t>Europe (EUMETSAT, ESA) / France (CNES)? /USA (NOAA) Jason-CS 2017</a:t>
            </a:r>
          </a:p>
          <a:p>
            <a:pPr lvl="1"/>
            <a:r>
              <a:rPr lang="en-US" sz="1800" smtClean="0"/>
              <a:t>France (CNES)/U.S. (NASA) SWOT 2019</a:t>
            </a:r>
            <a:endParaRPr lang="en-US" smtClean="0"/>
          </a:p>
          <a:p>
            <a:endParaRPr lang="fr-FR" smtClean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95300" y="1722438"/>
            <a:ext cx="8915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i="1">
              <a:latin typeface="Cambria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Data used</a:t>
            </a:r>
          </a:p>
        </p:txBody>
      </p:sp>
      <p:sp>
        <p:nvSpPr>
          <p:cNvPr id="2560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the following, we will consider mostly results from “gridded merged sea level anomalies”</a:t>
            </a:r>
          </a:p>
          <a:p>
            <a:r>
              <a:rPr lang="en-US" smtClean="0"/>
              <a:t>Gridded : the native altimetry data are a narrow thread, measured just under the satellite. However, one can interpolate between the track to generate a lon,lat grid of data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Merged: use of the data from several satellites at the same time </a:t>
            </a:r>
          </a:p>
        </p:txBody>
      </p:sp>
      <p:pic>
        <p:nvPicPr>
          <p:cNvPr id="25603" name="Picture 4" descr="C:\Documents and Settings\vrosmorduc\Mes documents\Outreach\colloques-expos\SWT\2007\MSL\Copie de SLA_J1_1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3357563"/>
            <a:ext cx="45386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C:\Documents and Settings\vrosmorduc\Mes documents\Outreach\colloques-expos\SWT\2007\MSL\Copy of SLA_J1_168_gri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8900" y="3357563"/>
            <a:ext cx="45466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Documents and Settings\vrosmorduc\Mes documents\Outreach\colloques-expos\SWT\2007\MSL\Copy of SLA_J1_168_grid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8900" y="3357563"/>
            <a:ext cx="45466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ZoneTexte 7"/>
          <p:cNvSpPr txBox="1">
            <a:spLocks noChangeArrowheads="1"/>
          </p:cNvSpPr>
          <p:nvPr/>
        </p:nvSpPr>
        <p:spPr bwMode="auto">
          <a:xfrm>
            <a:off x="344488" y="5311775"/>
            <a:ext cx="9302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Along-track</a:t>
            </a:r>
          </a:p>
        </p:txBody>
      </p:sp>
      <p:sp>
        <p:nvSpPr>
          <p:cNvPr id="25607" name="ZoneTexte 8"/>
          <p:cNvSpPr txBox="1">
            <a:spLocks noChangeArrowheads="1"/>
          </p:cNvSpPr>
          <p:nvPr/>
        </p:nvSpPr>
        <p:spPr bwMode="auto">
          <a:xfrm>
            <a:off x="5103813" y="5300663"/>
            <a:ext cx="4667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Grid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6" descr="TraSatsJ1"/>
          <p:cNvPicPr>
            <a:picLocks noChangeAspect="1" noChangeArrowheads="1"/>
          </p:cNvPicPr>
          <p:nvPr/>
        </p:nvPicPr>
        <p:blipFill>
          <a:blip r:embed="rId2"/>
          <a:srcRect t="13426" b="12083"/>
          <a:stretch>
            <a:fillRect/>
          </a:stretch>
        </p:blipFill>
        <p:spPr bwMode="auto">
          <a:xfrm>
            <a:off x="1168400" y="1169988"/>
            <a:ext cx="82296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Merging several satellites: why?</a:t>
            </a:r>
          </a:p>
        </p:txBody>
      </p:sp>
      <p:sp>
        <p:nvSpPr>
          <p:cNvPr id="26627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81750"/>
            <a:ext cx="5445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F52325-78E1-4C88-A990-A044EAD0211D}" type="slidenum">
              <a:rPr lang="fr-FR"/>
              <a:pPr/>
              <a:t>8</a:t>
            </a:fld>
            <a:endParaRPr lang="fr-FR"/>
          </a:p>
        </p:txBody>
      </p:sp>
      <p:sp>
        <p:nvSpPr>
          <p:cNvPr id="26628" name="AutoShape 10"/>
          <p:cNvSpPr>
            <a:spLocks noChangeArrowheads="1"/>
          </p:cNvSpPr>
          <p:nvPr/>
        </p:nvSpPr>
        <p:spPr bwMode="auto">
          <a:xfrm>
            <a:off x="1368425" y="5154613"/>
            <a:ext cx="8029575" cy="9191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190 h 21600"/>
              <a:gd name="T14" fmla="*/ 20887 w 21600"/>
              <a:gd name="T15" fmla="*/ 154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930" y="0"/>
                </a:moveTo>
                <a:lnTo>
                  <a:pt x="19930" y="6190"/>
                </a:lnTo>
                <a:lnTo>
                  <a:pt x="3375" y="6190"/>
                </a:lnTo>
                <a:lnTo>
                  <a:pt x="3375" y="15410"/>
                </a:lnTo>
                <a:lnTo>
                  <a:pt x="19930" y="15410"/>
                </a:lnTo>
                <a:lnTo>
                  <a:pt x="1993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190"/>
                </a:moveTo>
                <a:lnTo>
                  <a:pt x="1350" y="15410"/>
                </a:lnTo>
                <a:lnTo>
                  <a:pt x="2700" y="15410"/>
                </a:lnTo>
                <a:lnTo>
                  <a:pt x="2700" y="6190"/>
                </a:lnTo>
                <a:close/>
              </a:path>
              <a:path w="21600" h="21600">
                <a:moveTo>
                  <a:pt x="0" y="6190"/>
                </a:moveTo>
                <a:lnTo>
                  <a:pt x="0" y="15410"/>
                </a:lnTo>
                <a:lnTo>
                  <a:pt x="675" y="15410"/>
                </a:lnTo>
                <a:lnTo>
                  <a:pt x="675" y="6190"/>
                </a:lnTo>
                <a:close/>
              </a:path>
            </a:pathLst>
          </a:custGeom>
          <a:solidFill>
            <a:srgbClr val="CCECFF"/>
          </a:solidFill>
          <a:ln w="12700">
            <a:solidFill>
              <a:srgbClr val="CCE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6629" name="Group 37"/>
          <p:cNvGrpSpPr>
            <a:grpSpLocks/>
          </p:cNvGrpSpPr>
          <p:nvPr/>
        </p:nvGrpSpPr>
        <p:grpSpPr bwMode="auto">
          <a:xfrm>
            <a:off x="7550150" y="4768850"/>
            <a:ext cx="915988" cy="1782763"/>
            <a:chOff x="4478" y="3049"/>
            <a:chExt cx="533" cy="1123"/>
          </a:xfrm>
        </p:grpSpPr>
        <p:sp>
          <p:nvSpPr>
            <p:cNvPr id="26632" name="Text Box 7"/>
            <p:cNvSpPr txBox="1">
              <a:spLocks noChangeArrowheads="1"/>
            </p:cNvSpPr>
            <p:nvPr/>
          </p:nvSpPr>
          <p:spPr bwMode="auto">
            <a:xfrm>
              <a:off x="4605" y="3998"/>
              <a:ext cx="406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Helvetica" pitchFamily="34" charset="0"/>
                </a:rPr>
                <a:t>JASON</a:t>
              </a:r>
              <a:endParaRPr lang="en-US" sz="1400">
                <a:latin typeface="Helvetica" pitchFamily="34" charset="0"/>
              </a:endParaRPr>
            </a:p>
          </p:txBody>
        </p:sp>
        <p:pic>
          <p:nvPicPr>
            <p:cNvPr id="26633" name="Picture 14" descr="Jason_seul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066222">
              <a:off x="4478" y="3049"/>
              <a:ext cx="486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4" name="AutoShape 20"/>
            <p:cNvSpPr>
              <a:spLocks noChangeArrowheads="1"/>
            </p:cNvSpPr>
            <p:nvPr/>
          </p:nvSpPr>
          <p:spPr bwMode="auto">
            <a:xfrm>
              <a:off x="4758" y="3703"/>
              <a:ext cx="227" cy="22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990000"/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6630" name="Text Box 48"/>
          <p:cNvSpPr txBox="1">
            <a:spLocks noChangeArrowheads="1"/>
          </p:cNvSpPr>
          <p:nvPr/>
        </p:nvSpPr>
        <p:spPr bwMode="auto">
          <a:xfrm>
            <a:off x="6099175" y="4419600"/>
            <a:ext cx="3094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latin typeface="Comic Sans MS" pitchFamily="66" charset="0"/>
              </a:rPr>
              <a:t>Track selection for 4-19 Nov 2002</a:t>
            </a:r>
          </a:p>
        </p:txBody>
      </p:sp>
      <p:sp>
        <p:nvSpPr>
          <p:cNvPr id="26631" name="Text Box 49"/>
          <p:cNvSpPr txBox="1">
            <a:spLocks noChangeArrowheads="1"/>
          </p:cNvSpPr>
          <p:nvPr/>
        </p:nvSpPr>
        <p:spPr bwMode="auto">
          <a:xfrm>
            <a:off x="2173288" y="6589713"/>
            <a:ext cx="185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5" descr="TraSatsJ1E2"/>
          <p:cNvPicPr>
            <a:picLocks noChangeAspect="1" noChangeArrowheads="1"/>
          </p:cNvPicPr>
          <p:nvPr/>
        </p:nvPicPr>
        <p:blipFill>
          <a:blip r:embed="rId2"/>
          <a:srcRect t="13426" b="12083"/>
          <a:stretch>
            <a:fillRect/>
          </a:stretch>
        </p:blipFill>
        <p:spPr bwMode="auto">
          <a:xfrm>
            <a:off x="1168400" y="1169988"/>
            <a:ext cx="82296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Merging several satellites: why?</a:t>
            </a:r>
          </a:p>
        </p:txBody>
      </p:sp>
      <p:sp>
        <p:nvSpPr>
          <p:cNvPr id="27651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81750"/>
            <a:ext cx="5445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E3B40A2-0276-43BD-8093-BD40CECC81E1}" type="slidenum">
              <a:rPr lang="fr-FR"/>
              <a:pPr/>
              <a:t>9</a:t>
            </a:fld>
            <a:endParaRPr lang="fr-FR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1817688" y="5730875"/>
            <a:ext cx="520065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3" name="AutoShape 10"/>
          <p:cNvSpPr>
            <a:spLocks noChangeArrowheads="1"/>
          </p:cNvSpPr>
          <p:nvPr/>
        </p:nvSpPr>
        <p:spPr bwMode="auto">
          <a:xfrm>
            <a:off x="1368425" y="5154613"/>
            <a:ext cx="8029575" cy="9191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190 h 21600"/>
              <a:gd name="T14" fmla="*/ 20887 w 21600"/>
              <a:gd name="T15" fmla="*/ 154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930" y="0"/>
                </a:moveTo>
                <a:lnTo>
                  <a:pt x="19930" y="6190"/>
                </a:lnTo>
                <a:lnTo>
                  <a:pt x="3375" y="6190"/>
                </a:lnTo>
                <a:lnTo>
                  <a:pt x="3375" y="15410"/>
                </a:lnTo>
                <a:lnTo>
                  <a:pt x="19930" y="15410"/>
                </a:lnTo>
                <a:lnTo>
                  <a:pt x="1993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190"/>
                </a:moveTo>
                <a:lnTo>
                  <a:pt x="1350" y="15410"/>
                </a:lnTo>
                <a:lnTo>
                  <a:pt x="2700" y="15410"/>
                </a:lnTo>
                <a:lnTo>
                  <a:pt x="2700" y="6190"/>
                </a:lnTo>
                <a:close/>
              </a:path>
              <a:path w="21600" h="21600">
                <a:moveTo>
                  <a:pt x="0" y="6190"/>
                </a:moveTo>
                <a:lnTo>
                  <a:pt x="0" y="15410"/>
                </a:lnTo>
                <a:lnTo>
                  <a:pt x="675" y="15410"/>
                </a:lnTo>
                <a:lnTo>
                  <a:pt x="675" y="6190"/>
                </a:lnTo>
                <a:close/>
              </a:path>
            </a:pathLst>
          </a:custGeom>
          <a:solidFill>
            <a:srgbClr val="CCECFF"/>
          </a:solidFill>
          <a:ln w="12700">
            <a:solidFill>
              <a:srgbClr val="CCE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7654" name="Group 38"/>
          <p:cNvGrpSpPr>
            <a:grpSpLocks/>
          </p:cNvGrpSpPr>
          <p:nvPr/>
        </p:nvGrpSpPr>
        <p:grpSpPr bwMode="auto">
          <a:xfrm>
            <a:off x="5603875" y="5076825"/>
            <a:ext cx="1414463" cy="1457325"/>
            <a:chOff x="3346" y="3243"/>
            <a:chExt cx="823" cy="918"/>
          </a:xfrm>
        </p:grpSpPr>
        <p:sp>
          <p:nvSpPr>
            <p:cNvPr id="27661" name="Text Box 6"/>
            <p:cNvSpPr txBox="1">
              <a:spLocks noChangeArrowheads="1"/>
            </p:cNvSpPr>
            <p:nvPr/>
          </p:nvSpPr>
          <p:spPr bwMode="auto">
            <a:xfrm>
              <a:off x="3533" y="3987"/>
              <a:ext cx="609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Helvetica" pitchFamily="34" charset="0"/>
                </a:rPr>
                <a:t>ERS/Envisat</a:t>
              </a:r>
              <a:endParaRPr lang="en-US" sz="1400">
                <a:latin typeface="Helvetica" pitchFamily="34" charset="0"/>
              </a:endParaRPr>
            </a:p>
          </p:txBody>
        </p:sp>
        <p:pic>
          <p:nvPicPr>
            <p:cNvPr id="27662" name="Picture 15" descr="ers"/>
            <p:cNvPicPr preferRelativeResize="0">
              <a:picLocks noChangeAspect="1" noChangeArrowheads="1"/>
            </p:cNvPicPr>
            <p:nvPr/>
          </p:nvPicPr>
          <p:blipFill>
            <a:blip r:embed="rId3"/>
            <a:srcRect t="10956" b="9860"/>
            <a:stretch>
              <a:fillRect/>
            </a:stretch>
          </p:blipFill>
          <p:spPr bwMode="auto">
            <a:xfrm>
              <a:off x="3346" y="3243"/>
              <a:ext cx="823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3" name="AutoShape 16"/>
            <p:cNvSpPr>
              <a:spLocks noChangeArrowheads="1"/>
            </p:cNvSpPr>
            <p:nvPr/>
          </p:nvSpPr>
          <p:spPr bwMode="auto">
            <a:xfrm>
              <a:off x="3682" y="3703"/>
              <a:ext cx="227" cy="226"/>
            </a:xfrm>
            <a:prstGeom prst="star16">
              <a:avLst>
                <a:gd name="adj" fmla="val 37500"/>
              </a:avLst>
            </a:prstGeom>
            <a:solidFill>
              <a:srgbClr val="33CC33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1F7A1F"/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7655" name="Group 37"/>
          <p:cNvGrpSpPr>
            <a:grpSpLocks/>
          </p:cNvGrpSpPr>
          <p:nvPr/>
        </p:nvGrpSpPr>
        <p:grpSpPr bwMode="auto">
          <a:xfrm>
            <a:off x="7550150" y="4768850"/>
            <a:ext cx="915988" cy="1782763"/>
            <a:chOff x="4478" y="3049"/>
            <a:chExt cx="533" cy="1123"/>
          </a:xfrm>
        </p:grpSpPr>
        <p:sp>
          <p:nvSpPr>
            <p:cNvPr id="27658" name="Text Box 7"/>
            <p:cNvSpPr txBox="1">
              <a:spLocks noChangeArrowheads="1"/>
            </p:cNvSpPr>
            <p:nvPr/>
          </p:nvSpPr>
          <p:spPr bwMode="auto">
            <a:xfrm>
              <a:off x="4605" y="3998"/>
              <a:ext cx="406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Helvetica" pitchFamily="34" charset="0"/>
                </a:rPr>
                <a:t>JASON</a:t>
              </a:r>
              <a:endParaRPr lang="en-US" sz="1400">
                <a:latin typeface="Helvetica" pitchFamily="34" charset="0"/>
              </a:endParaRPr>
            </a:p>
          </p:txBody>
        </p:sp>
        <p:pic>
          <p:nvPicPr>
            <p:cNvPr id="27659" name="Picture 14" descr="Jason_seul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066222">
              <a:off x="4478" y="3049"/>
              <a:ext cx="486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0" name="AutoShape 20"/>
            <p:cNvSpPr>
              <a:spLocks noChangeArrowheads="1"/>
            </p:cNvSpPr>
            <p:nvPr/>
          </p:nvSpPr>
          <p:spPr bwMode="auto">
            <a:xfrm>
              <a:off x="4758" y="3703"/>
              <a:ext cx="227" cy="22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990000"/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7656" name="Text Box 48"/>
          <p:cNvSpPr txBox="1">
            <a:spLocks noChangeArrowheads="1"/>
          </p:cNvSpPr>
          <p:nvPr/>
        </p:nvSpPr>
        <p:spPr bwMode="auto">
          <a:xfrm>
            <a:off x="6099175" y="4419600"/>
            <a:ext cx="3094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latin typeface="Comic Sans MS" pitchFamily="66" charset="0"/>
              </a:rPr>
              <a:t>Track selection for 4-19 Nov 2002</a:t>
            </a:r>
          </a:p>
        </p:txBody>
      </p:sp>
      <p:sp>
        <p:nvSpPr>
          <p:cNvPr id="27657" name="Text Box 49"/>
          <p:cNvSpPr txBox="1">
            <a:spLocks noChangeArrowheads="1"/>
          </p:cNvSpPr>
          <p:nvPr/>
        </p:nvSpPr>
        <p:spPr bwMode="auto">
          <a:xfrm>
            <a:off x="2173288" y="6589713"/>
            <a:ext cx="185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Modèle par défaut">
      <a:majorFont>
        <a:latin typeface="CB Futura CondensedBold"/>
        <a:ea typeface=""/>
        <a:cs typeface=""/>
      </a:majorFont>
      <a:minorFont>
        <a:latin typeface="CB Futura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14633056</TotalTime>
  <Pages>27</Pages>
  <Words>1175</Words>
  <Application>Microsoft Office PowerPoint</Application>
  <PresentationFormat>A4 Paper (210x297 mm)</PresentationFormat>
  <Paragraphs>285</Paragraphs>
  <Slides>33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Entwurfsvorlage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3" baseType="lpstr">
      <vt:lpstr>Times New Roman</vt:lpstr>
      <vt:lpstr>Arial</vt:lpstr>
      <vt:lpstr>CB Futura CondensedBold</vt:lpstr>
      <vt:lpstr>Avant Garde</vt:lpstr>
      <vt:lpstr>Wingdings</vt:lpstr>
      <vt:lpstr>Cambria</vt:lpstr>
      <vt:lpstr>Helvetica</vt:lpstr>
      <vt:lpstr>Comic Sans MS</vt:lpstr>
      <vt:lpstr>Arial Narrow</vt:lpstr>
      <vt:lpstr>Modèle par défaut</vt:lpstr>
      <vt:lpstr>Sea surface height variation &amp; mean sea level applications from radar altimetry</vt:lpstr>
      <vt:lpstr>Aviso?</vt:lpstr>
      <vt:lpstr>Altimetry applications</vt:lpstr>
      <vt:lpstr>Altimetry applications</vt:lpstr>
      <vt:lpstr>Past &amp; current altimetry missions</vt:lpstr>
      <vt:lpstr>Satellite altimeters - present to future</vt:lpstr>
      <vt:lpstr>Data used</vt:lpstr>
      <vt:lpstr>Merging several satellites: why?</vt:lpstr>
      <vt:lpstr>Merging several satellites: why?</vt:lpstr>
      <vt:lpstr>Merging several satellites: why?</vt:lpstr>
      <vt:lpstr>The principle of Altimetry</vt:lpstr>
      <vt:lpstr>Sea Level Anomalies</vt:lpstr>
      <vt:lpstr>What can Sea Level Anomalies show?</vt:lpstr>
      <vt:lpstr>Folie 14</vt:lpstr>
      <vt:lpstr>Folie 15</vt:lpstr>
      <vt:lpstr>ENSO seen from altimetry</vt:lpstr>
      <vt:lpstr>ENSO: El Niño Southern Oscillation </vt:lpstr>
      <vt:lpstr>How El Niño works</vt:lpstr>
      <vt:lpstr>Folie 19</vt:lpstr>
      <vt:lpstr>El Niño 1997-1998 seen by altimetry</vt:lpstr>
      <vt:lpstr>Chronology</vt:lpstr>
      <vt:lpstr>Past events and planetary waves</vt:lpstr>
      <vt:lpstr>Past events and planetary waves</vt:lpstr>
      <vt:lpstr>Last ENSO episode (2009-2010)</vt:lpstr>
      <vt:lpstr>An ENSO index computed from altimetry</vt:lpstr>
      <vt:lpstr>Global Mean Sea Level</vt:lpstr>
      <vt:lpstr>Global sea level: an indicator of climate change</vt:lpstr>
      <vt:lpstr>Folie 28</vt:lpstr>
      <vt:lpstr>Sea Level: a sensitive index for climate change  </vt:lpstr>
      <vt:lpstr>Mean Sea Level since 1992 as seen by altimeters</vt:lpstr>
      <vt:lpstr>Mean Sea Level: geographical trends</vt:lpstr>
      <vt:lpstr>Mean Sea Level: geographical trends</vt:lpstr>
      <vt:lpstr>More information www.aviso.oceanobs.com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Bureau utilisateurs Aviso</dc:title>
  <dc:creator>,</dc:creator>
  <cp:lastModifiedBy>FA Remsens</cp:lastModifiedBy>
  <cp:revision>1527</cp:revision>
  <cp:lastPrinted>2002-03-04T16:02:34Z</cp:lastPrinted>
  <dcterms:created xsi:type="dcterms:W3CDTF">1998-04-02T10:30:52Z</dcterms:created>
  <dcterms:modified xsi:type="dcterms:W3CDTF">2011-10-31T07:49:59Z</dcterms:modified>
</cp:coreProperties>
</file>