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2" r:id="rId2"/>
  </p:sldMasterIdLst>
  <p:notesMasterIdLst>
    <p:notesMasterId r:id="rId36"/>
  </p:notesMasterIdLst>
  <p:sldIdLst>
    <p:sldId id="256" r:id="rId3"/>
    <p:sldId id="292" r:id="rId4"/>
    <p:sldId id="257" r:id="rId5"/>
    <p:sldId id="279" r:id="rId6"/>
    <p:sldId id="299" r:id="rId7"/>
    <p:sldId id="280" r:id="rId8"/>
    <p:sldId id="281" r:id="rId9"/>
    <p:sldId id="282" r:id="rId10"/>
    <p:sldId id="283" r:id="rId11"/>
    <p:sldId id="284" r:id="rId12"/>
    <p:sldId id="285" r:id="rId13"/>
    <p:sldId id="258" r:id="rId14"/>
    <p:sldId id="259" r:id="rId15"/>
    <p:sldId id="265" r:id="rId16"/>
    <p:sldId id="266" r:id="rId17"/>
    <p:sldId id="273" r:id="rId18"/>
    <p:sldId id="275" r:id="rId19"/>
    <p:sldId id="274" r:id="rId20"/>
    <p:sldId id="267" r:id="rId21"/>
    <p:sldId id="293" r:id="rId22"/>
    <p:sldId id="294" r:id="rId23"/>
    <p:sldId id="295" r:id="rId24"/>
    <p:sldId id="296" r:id="rId25"/>
    <p:sldId id="297" r:id="rId26"/>
    <p:sldId id="298" r:id="rId27"/>
    <p:sldId id="286" r:id="rId28"/>
    <p:sldId id="287" r:id="rId29"/>
    <p:sldId id="288" r:id="rId30"/>
    <p:sldId id="289" r:id="rId31"/>
    <p:sldId id="290" r:id="rId32"/>
    <p:sldId id="291" r:id="rId33"/>
    <p:sldId id="268" r:id="rId34"/>
    <p:sldId id="269" r:id="rId35"/>
  </p:sldIdLst>
  <p:sldSz cx="9720263" cy="64801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7" autoAdjust="0"/>
    <p:restoredTop sz="94660"/>
  </p:normalViewPr>
  <p:slideViewPr>
    <p:cSldViewPr>
      <p:cViewPr>
        <p:scale>
          <a:sx n="100" d="100"/>
          <a:sy n="100" d="100"/>
        </p:scale>
        <p:origin x="-1140" y="2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a:effectLst/>
        </p:spPr>
      </p:sp>
      <p:sp>
        <p:nvSpPr>
          <p:cNvPr id="3074"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sr-Latn-CS" smtClean="0"/>
          </a:p>
        </p:txBody>
      </p:sp>
      <p:sp>
        <p:nvSpPr>
          <p:cNvPr id="3075"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3076"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3077"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3078"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defRPr>
            </a:lvl1pPr>
          </a:lstStyle>
          <a:p>
            <a:fld id="{4197B7F2-7F7E-40EE-A17E-0764828BA460}"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402B457-1FE6-446A-AFE2-C30274FC833C}" type="slidenum">
              <a:rPr lang="en-US"/>
              <a:pPr/>
              <a:t>1</a:t>
            </a:fld>
            <a:endParaRPr lang="en-US"/>
          </a:p>
        </p:txBody>
      </p:sp>
      <p:sp>
        <p:nvSpPr>
          <p:cNvPr id="16385"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44C5A6-8708-431E-A0CE-C9219F63C5FC}" type="slidenum">
              <a:rPr lang="en-US"/>
              <a:pPr/>
              <a:t>3</a:t>
            </a:fld>
            <a:endParaRPr lang="en-US"/>
          </a:p>
        </p:txBody>
      </p:sp>
      <p:sp>
        <p:nvSpPr>
          <p:cNvPr id="17409"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74CE32-9D1D-451C-AE9F-0660EC8B765C}" type="slidenum">
              <a:rPr lang="en-US"/>
              <a:pPr/>
              <a:t>12</a:t>
            </a:fld>
            <a:endParaRPr lang="en-US"/>
          </a:p>
        </p:txBody>
      </p:sp>
      <p:sp>
        <p:nvSpPr>
          <p:cNvPr id="18433"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6BE393-DCA6-40BE-A213-4481B45C25EF}" type="slidenum">
              <a:rPr lang="en-US"/>
              <a:pPr/>
              <a:t>13</a:t>
            </a:fld>
            <a:endParaRPr lang="en-US"/>
          </a:p>
        </p:txBody>
      </p:sp>
      <p:sp>
        <p:nvSpPr>
          <p:cNvPr id="19457"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96CCD53-A51A-48BC-8EC5-FBD7158BBB28}" type="slidenum">
              <a:rPr lang="en-US"/>
              <a:pPr/>
              <a:t>14</a:t>
            </a:fld>
            <a:endParaRPr lang="en-US"/>
          </a:p>
        </p:txBody>
      </p:sp>
      <p:sp>
        <p:nvSpPr>
          <p:cNvPr id="25601"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C1A8539-63C2-46E6-9053-AAF5CA33762B}" type="slidenum">
              <a:rPr lang="en-US"/>
              <a:pPr/>
              <a:t>15</a:t>
            </a:fld>
            <a:endParaRPr lang="en-US"/>
          </a:p>
        </p:txBody>
      </p:sp>
      <p:sp>
        <p:nvSpPr>
          <p:cNvPr id="26625"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1FE1D4-5A5F-4453-8EAF-077A09D5DB46}" type="slidenum">
              <a:rPr lang="en-US"/>
              <a:pPr/>
              <a:t>19</a:t>
            </a:fld>
            <a:endParaRPr lang="en-US"/>
          </a:p>
        </p:txBody>
      </p:sp>
      <p:sp>
        <p:nvSpPr>
          <p:cNvPr id="27649"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9C8505B-30B0-4AB7-A488-A2F5B93A3FAD}" type="slidenum">
              <a:rPr lang="en-US"/>
              <a:pPr/>
              <a:t>20</a:t>
            </a:fld>
            <a:endParaRPr lang="en-US"/>
          </a:p>
        </p:txBody>
      </p:sp>
      <p:sp>
        <p:nvSpPr>
          <p:cNvPr id="22529"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31AFEA-4079-4519-9126-B63740B1957A}" type="slidenum">
              <a:rPr lang="en-US"/>
              <a:pPr/>
              <a:t>25</a:t>
            </a:fld>
            <a:endParaRPr lang="en-US"/>
          </a:p>
        </p:txBody>
      </p:sp>
      <p:sp>
        <p:nvSpPr>
          <p:cNvPr id="24577" name="Rectangle 1"/>
          <p:cNvSpPr txBox="1">
            <a:spLocks noGrp="1" noRot="1" noChangeAspect="1" noChangeArrowheads="1"/>
          </p:cNvSpPr>
          <p:nvPr>
            <p:ph type="sldImg"/>
          </p:nvPr>
        </p:nvSpPr>
        <p:spPr bwMode="auto">
          <a:xfrm>
            <a:off x="773113" y="812800"/>
            <a:ext cx="6011862" cy="40084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sr-Latn-C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663" y="2012950"/>
            <a:ext cx="8262937" cy="1389063"/>
          </a:xfrm>
        </p:spPr>
        <p:txBody>
          <a:bodyPr/>
          <a:lstStyle/>
          <a:p>
            <a:r>
              <a:rPr lang="en-US" smtClean="0"/>
              <a:t>Click to edit Master title style</a:t>
            </a:r>
            <a:endParaRPr lang="hr-HR"/>
          </a:p>
        </p:txBody>
      </p:sp>
      <p:sp>
        <p:nvSpPr>
          <p:cNvPr id="3" name="Subtitle 2"/>
          <p:cNvSpPr>
            <a:spLocks noGrp="1"/>
          </p:cNvSpPr>
          <p:nvPr>
            <p:ph type="subTitle" idx="1"/>
          </p:nvPr>
        </p:nvSpPr>
        <p:spPr>
          <a:xfrm>
            <a:off x="1457325" y="3671888"/>
            <a:ext cx="6805613" cy="16557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DD6B77B-A2F8-4596-99A6-11C04E427FB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4FAEB3E-C353-4766-97D8-93858A181D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5325" y="534988"/>
            <a:ext cx="2185988" cy="565785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85775" y="534988"/>
            <a:ext cx="6407150"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1827B27-A7E4-4164-A8A1-A8AB1CB0524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407187"/>
            <a:ext cx="972779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29020" y="1656046"/>
            <a:ext cx="8262224" cy="1728955"/>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29020" y="3412634"/>
            <a:ext cx="8262224" cy="1133609"/>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02" y="4680126"/>
            <a:ext cx="9724265" cy="180674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EA5648A-B364-46DE-8966-4B9FD6E6FC4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EE6EBB-D85D-4F82-AF80-389F762234F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7901" y="1001330"/>
            <a:ext cx="8262224" cy="1728047"/>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169926" y="2770197"/>
            <a:ext cx="4860132" cy="1374734"/>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97480C-96A3-45B2-9C6D-4DF9A43FD9CB}" type="slidenum">
              <a:rPr lang="en-US" smtClean="0"/>
              <a:pPr/>
              <a:t>‹#›</a:t>
            </a:fld>
            <a:endParaRPr lang="en-US"/>
          </a:p>
        </p:txBody>
      </p:sp>
      <p:sp>
        <p:nvSpPr>
          <p:cNvPr id="7" name="Chevron 6"/>
          <p:cNvSpPr/>
          <p:nvPr/>
        </p:nvSpPr>
        <p:spPr>
          <a:xfrm>
            <a:off x="3865867" y="2839893"/>
            <a:ext cx="194405"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667703" y="2839893"/>
            <a:ext cx="194405"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013" y="1399718"/>
            <a:ext cx="4293116" cy="42766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941134" y="1399718"/>
            <a:ext cx="4293116" cy="42766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52C624E-916C-4072-9BCB-43078B2206C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6013" y="258007"/>
            <a:ext cx="8748237" cy="1080029"/>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86013" y="5112138"/>
            <a:ext cx="4294804" cy="720019"/>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37760" y="5112138"/>
            <a:ext cx="4296491" cy="720019"/>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86013" y="1364725"/>
            <a:ext cx="4294804" cy="3724601"/>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937759" y="1364725"/>
            <a:ext cx="4296491" cy="3724601"/>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59B274-B5DC-4736-9B8D-CBEF435E01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5362423-733C-4453-B143-05BFC28A414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726F977-8891-47EB-8F70-DE6BEB726F1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72026" y="4608124"/>
            <a:ext cx="7953284" cy="432012"/>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698127" y="5060076"/>
            <a:ext cx="4225074" cy="864023"/>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72026" y="259207"/>
            <a:ext cx="7951175" cy="4320117"/>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150976" y="6054914"/>
            <a:ext cx="2041255" cy="345609"/>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764BF7D-97E7-4FC0-8FF0-8723F4B557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677AEF1-6BD2-4831-A709-33DE7FBE0DA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3153" y="5143511"/>
            <a:ext cx="7614206" cy="61251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3007" y="179502"/>
            <a:ext cx="9234250" cy="4147312"/>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656109" y="6054914"/>
            <a:ext cx="2498823" cy="345009"/>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CD9FE99-1CF1-4A7A-98F3-61F474AAC30D}" type="slidenum">
              <a:rPr lang="en-US" smtClean="0"/>
              <a:pPr/>
              <a:t>‹#›</a:t>
            </a:fld>
            <a:endParaRPr lang="en-US"/>
          </a:p>
        </p:txBody>
      </p:sp>
      <p:sp>
        <p:nvSpPr>
          <p:cNvPr id="2" name="Title 1"/>
          <p:cNvSpPr>
            <a:spLocks noGrp="1"/>
          </p:cNvSpPr>
          <p:nvPr>
            <p:ph type="title"/>
          </p:nvPr>
        </p:nvSpPr>
        <p:spPr>
          <a:xfrm>
            <a:off x="243007" y="4597090"/>
            <a:ext cx="8584353" cy="531673"/>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30737" y="5617414"/>
            <a:ext cx="5251987" cy="87033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16328" y="5611815"/>
            <a:ext cx="3923026" cy="88202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423" y="5472198"/>
            <a:ext cx="3616731" cy="1021320"/>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818" y="5468877"/>
            <a:ext cx="3620127" cy="102464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210132" y="4713614"/>
            <a:ext cx="194405"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9011968" y="4713614"/>
            <a:ext cx="194405" cy="216006"/>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6013" y="1399719"/>
            <a:ext cx="8748237" cy="414443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0CE479-D831-45E8-9D06-1020A117E34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5329" y="259510"/>
            <a:ext cx="1889488" cy="528464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6013" y="259510"/>
            <a:ext cx="6723182" cy="52846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A5886E-40B3-4C6B-A1E2-4B8E38012A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164013"/>
            <a:ext cx="8261350" cy="1287462"/>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68350" y="2746375"/>
            <a:ext cx="8261350" cy="1417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0FB2CE5-3F79-41DF-BA1A-E5ED94F729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693738" y="1917700"/>
            <a:ext cx="4192587"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038725" y="1917700"/>
            <a:ext cx="4192588"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C991B51-0E72-4551-9021-91310848B02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8748713" cy="1081087"/>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85775" y="1450975"/>
            <a:ext cx="4295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055813"/>
            <a:ext cx="4295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937125" y="1450975"/>
            <a:ext cx="4297363"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7125" y="2055813"/>
            <a:ext cx="4297363"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FA56B785-7FE9-4B2A-BF29-A52FD63037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35ABB598-B1C2-4C2F-B592-7E174878B7E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DB7A4B8-7E4E-4C2C-A811-D06B73A2DD4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3198813" cy="1096962"/>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800475" y="258763"/>
            <a:ext cx="543401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85775" y="1355725"/>
            <a:ext cx="31988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7211C05-5A12-41CD-A124-4D556BDB930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535488"/>
            <a:ext cx="5832475" cy="536575"/>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905000" y="579438"/>
            <a:ext cx="58324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905000" y="5072063"/>
            <a:ext cx="58324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6F7EFD5-77AB-478D-B871-4D7117C32F7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85775" y="534988"/>
            <a:ext cx="8745538" cy="10795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Kliknite za uređivanje oblika naslova teksta</a:t>
            </a:r>
          </a:p>
        </p:txBody>
      </p:sp>
      <p:sp>
        <p:nvSpPr>
          <p:cNvPr id="1026" name="Rectangle 2"/>
          <p:cNvSpPr>
            <a:spLocks noGrp="1" noChangeArrowheads="1"/>
          </p:cNvSpPr>
          <p:nvPr>
            <p:ph type="body" idx="1"/>
          </p:nvPr>
        </p:nvSpPr>
        <p:spPr bwMode="auto">
          <a:xfrm>
            <a:off x="693738" y="1917700"/>
            <a:ext cx="8537575" cy="4275138"/>
          </a:xfrm>
          <a:prstGeom prst="rect">
            <a:avLst/>
          </a:prstGeom>
          <a:noFill/>
          <a:ln w="9525">
            <a:noFill/>
            <a:round/>
            <a:headEnd/>
            <a:tailEnd/>
          </a:ln>
          <a:effectLst/>
        </p:spPr>
        <p:txBody>
          <a:bodyPr vert="horz" wrap="square" lIns="0" tIns="23814" rIns="0" bIns="0" numCol="1" anchor="t" anchorCtr="0" compatLnSpc="1">
            <a:prstTxWarp prst="textNoShape">
              <a:avLst/>
            </a:prstTxWarp>
          </a:bodyPr>
          <a:lstStyle/>
          <a:p>
            <a:pPr lvl="0"/>
            <a:r>
              <a:rPr lang="en-GB" smtClean="0"/>
              <a:t>Kliknite za uređivanje oblika teksta</a:t>
            </a:r>
          </a:p>
          <a:p>
            <a:pPr lvl="1"/>
            <a:r>
              <a:rPr lang="en-GB" smtClean="0"/>
              <a:t>Druga razina kontura</a:t>
            </a:r>
          </a:p>
          <a:p>
            <a:pPr lvl="2"/>
            <a:r>
              <a:rPr lang="en-GB" smtClean="0"/>
              <a:t>Treća razina konture</a:t>
            </a:r>
          </a:p>
          <a:p>
            <a:pPr lvl="3"/>
            <a:r>
              <a:rPr lang="en-GB" smtClean="0"/>
              <a:t>Četvrta razina kontura</a:t>
            </a:r>
          </a:p>
          <a:p>
            <a:pPr lvl="4"/>
            <a:r>
              <a:rPr lang="en-GB" smtClean="0"/>
              <a:t>Peta razina kontura</a:t>
            </a:r>
          </a:p>
          <a:p>
            <a:pPr lvl="4"/>
            <a:r>
              <a:rPr lang="en-GB" smtClean="0"/>
              <a:t>Šesta razina kontura</a:t>
            </a:r>
          </a:p>
          <a:p>
            <a:pPr lvl="4"/>
            <a:r>
              <a:rPr lang="en-GB" smtClean="0"/>
              <a:t>Sedma razina konture</a:t>
            </a:r>
          </a:p>
          <a:p>
            <a:pPr lvl="4"/>
            <a:r>
              <a:rPr lang="en-GB" smtClean="0"/>
              <a:t>Osma razina kontura</a:t>
            </a:r>
          </a:p>
          <a:p>
            <a:pPr lvl="4"/>
            <a:r>
              <a:rPr lang="en-GB" smtClean="0"/>
              <a:t>Devet razina kontura</a:t>
            </a:r>
          </a:p>
        </p:txBody>
      </p:sp>
      <p:sp>
        <p:nvSpPr>
          <p:cNvPr id="1027" name="Rectangle 3"/>
          <p:cNvSpPr>
            <a:spLocks noGrp="1" noChangeArrowheads="1"/>
          </p:cNvSpPr>
          <p:nvPr>
            <p:ph type="dt"/>
          </p:nvPr>
        </p:nvSpPr>
        <p:spPr bwMode="auto">
          <a:xfrm>
            <a:off x="485775" y="5470525"/>
            <a:ext cx="2262188" cy="4445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a:solidFill>
                  <a:srgbClr val="000000"/>
                </a:solidFill>
                <a:latin typeface="+mn-lt"/>
              </a:defRPr>
            </a:lvl1pPr>
          </a:lstStyle>
          <a:p>
            <a:endParaRPr lang="en-US"/>
          </a:p>
        </p:txBody>
      </p:sp>
      <p:sp>
        <p:nvSpPr>
          <p:cNvPr id="1028" name="Rectangle 4"/>
          <p:cNvSpPr>
            <a:spLocks noGrp="1" noChangeArrowheads="1"/>
          </p:cNvSpPr>
          <p:nvPr>
            <p:ph type="ftr"/>
          </p:nvPr>
        </p:nvSpPr>
        <p:spPr bwMode="auto">
          <a:xfrm>
            <a:off x="3324225" y="5470525"/>
            <a:ext cx="3079750" cy="4445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a:solidFill>
                  <a:srgbClr val="000000"/>
                </a:solidFill>
                <a:latin typeface="+mn-lt"/>
              </a:defRPr>
            </a:lvl1pPr>
          </a:lstStyle>
          <a:p>
            <a:endParaRPr lang="en-US"/>
          </a:p>
        </p:txBody>
      </p:sp>
      <p:sp>
        <p:nvSpPr>
          <p:cNvPr id="1029" name="Rectangle 5"/>
          <p:cNvSpPr>
            <a:spLocks noGrp="1" noChangeArrowheads="1"/>
          </p:cNvSpPr>
          <p:nvPr>
            <p:ph type="sldNum"/>
          </p:nvPr>
        </p:nvSpPr>
        <p:spPr bwMode="auto">
          <a:xfrm>
            <a:off x="6969125" y="5470525"/>
            <a:ext cx="2262188" cy="4445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a:solidFill>
                  <a:srgbClr val="000000"/>
                </a:solidFill>
                <a:latin typeface="+mn-lt"/>
              </a:defRPr>
            </a:lvl1pPr>
          </a:lstStyle>
          <a:p>
            <a:fld id="{0C828C59-CE4C-4E36-84A0-4177B376F9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3800">
          <a:solidFill>
            <a:srgbClr val="800000"/>
          </a:solidFill>
          <a:latin typeface="Times New Roman" pitchFamily="16" charset="0"/>
          <a:cs typeface="Arial Unicode MS" charset="0"/>
        </a:defRPr>
      </a:lvl9pPr>
    </p:titleStyle>
    <p:bodyStyle>
      <a:lvl1pPr marL="342900" indent="-342900" algn="l" defTabSz="449263" rtl="0" fontAlgn="base" hangingPunct="0">
        <a:lnSpc>
          <a:spcPct val="93000"/>
        </a:lnSpc>
        <a:spcBef>
          <a:spcPct val="0"/>
        </a:spcBef>
        <a:spcAft>
          <a:spcPts val="1213"/>
        </a:spcAft>
        <a:buClr>
          <a:srgbClr val="000000"/>
        </a:buClr>
        <a:buSzPct val="100000"/>
        <a:buFont typeface="Times New Roman" pitchFamily="16" charset="0"/>
        <a:defRPr sz="27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975"/>
        </a:spcAft>
        <a:buClr>
          <a:srgbClr val="000000"/>
        </a:buClr>
        <a:buSzPct val="100000"/>
        <a:buFont typeface="Times New Roman" pitchFamily="16" charset="0"/>
        <a:defRPr sz="2400">
          <a:solidFill>
            <a:srgbClr val="000080"/>
          </a:solidFill>
          <a:latin typeface="+mn-lt"/>
          <a:cs typeface="+mn-cs"/>
        </a:defRPr>
      </a:lvl2pPr>
      <a:lvl3pPr marL="1143000" indent="-228600" algn="l" defTabSz="449263" rtl="0" fontAlgn="base" hangingPunct="0">
        <a:lnSpc>
          <a:spcPct val="93000"/>
        </a:lnSpc>
        <a:spcBef>
          <a:spcPct val="0"/>
        </a:spcBef>
        <a:spcAft>
          <a:spcPts val="738"/>
        </a:spcAft>
        <a:buClr>
          <a:srgbClr val="000000"/>
        </a:buClr>
        <a:buSzPct val="100000"/>
        <a:buFont typeface="Times New Roman" pitchFamily="16" charset="0"/>
        <a:defRPr sz="2100">
          <a:solidFill>
            <a:srgbClr val="000080"/>
          </a:solidFill>
          <a:latin typeface="+mn-lt"/>
          <a:cs typeface="+mn-cs"/>
        </a:defRPr>
      </a:lvl3pPr>
      <a:lvl4pPr marL="1600200" indent="-228600" algn="l" defTabSz="449263" rtl="0" fontAlgn="base" hangingPunct="0">
        <a:lnSpc>
          <a:spcPct val="93000"/>
        </a:lnSpc>
        <a:spcBef>
          <a:spcPct val="0"/>
        </a:spcBef>
        <a:spcAft>
          <a:spcPts val="488"/>
        </a:spcAft>
        <a:buClr>
          <a:srgbClr val="000000"/>
        </a:buClr>
        <a:buSzPct val="100000"/>
        <a:buFont typeface="Times New Roman" pitchFamily="16" charset="0"/>
        <a:defRPr sz="1700">
          <a:solidFill>
            <a:srgbClr val="000080"/>
          </a:solidFill>
          <a:latin typeface="+mn-lt"/>
          <a:cs typeface="+mn-cs"/>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80"/>
          </a:solidFill>
          <a:latin typeface="+mn-lt"/>
          <a:cs typeface="+mn-cs"/>
        </a:defRPr>
      </a:lvl5pPr>
      <a:lvl6pPr marL="25146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80"/>
          </a:solidFill>
          <a:latin typeface="+mn-lt"/>
          <a:cs typeface="+mn-cs"/>
        </a:defRPr>
      </a:lvl6pPr>
      <a:lvl7pPr marL="29718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80"/>
          </a:solidFill>
          <a:latin typeface="+mn-lt"/>
          <a:cs typeface="+mn-cs"/>
        </a:defRPr>
      </a:lvl7pPr>
      <a:lvl8pPr marL="34290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80"/>
          </a:solidFill>
          <a:latin typeface="+mn-lt"/>
          <a:cs typeface="+mn-cs"/>
        </a:defRPr>
      </a:lvl8pPr>
      <a:lvl9pPr marL="3886200" indent="-228600" algn="l" defTabSz="449263" rtl="0" fontAlgn="base" hangingPunct="0">
        <a:lnSpc>
          <a:spcPct val="93000"/>
        </a:lnSpc>
        <a:spcBef>
          <a:spcPct val="0"/>
        </a:spcBef>
        <a:spcAft>
          <a:spcPts val="250"/>
        </a:spcAft>
        <a:buClr>
          <a:srgbClr val="000000"/>
        </a:buClr>
        <a:buSzPct val="100000"/>
        <a:buFont typeface="Times New Roman" pitchFamily="16" charset="0"/>
        <a:defRPr sz="1700">
          <a:solidFill>
            <a:srgbClr val="000080"/>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30737" y="5617414"/>
            <a:ext cx="5251987" cy="87033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16328" y="5611815"/>
            <a:ext cx="3923026" cy="88202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423" y="5472198"/>
            <a:ext cx="3616731" cy="1021320"/>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818" y="5468877"/>
            <a:ext cx="3620127" cy="1024642"/>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86013" y="259508"/>
            <a:ext cx="8748237" cy="1080029"/>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86013" y="1399718"/>
            <a:ext cx="8748237" cy="4276616"/>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150976" y="6054914"/>
            <a:ext cx="2041255" cy="345609"/>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656109" y="6054914"/>
            <a:ext cx="2498823" cy="345009"/>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9192231" y="6054914"/>
            <a:ext cx="388811" cy="345009"/>
          </a:xfrm>
          <a:prstGeom prst="rect">
            <a:avLst/>
          </a:prstGeom>
        </p:spPr>
        <p:txBody>
          <a:bodyPr vert="horz" anchor="b"/>
          <a:lstStyle>
            <a:lvl1pPr algn="r" eaLnBrk="1" latinLnBrk="0" hangingPunct="1">
              <a:defRPr kumimoji="0" sz="1000" b="0">
                <a:solidFill>
                  <a:schemeClr val="tx1"/>
                </a:solidFill>
              </a:defRPr>
            </a:lvl1pPr>
            <a:extLst/>
          </a:lstStyle>
          <a:p>
            <a:fld id="{0C828C59-CE4C-4E36-84A0-4177B376F9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659" y="503783"/>
            <a:ext cx="8747125" cy="1082675"/>
          </a:xfrm>
          <a:ln/>
        </p:spPr>
        <p:txBody>
          <a:bodyPr tIns="33516">
            <a:normAutofit fontScale="90000"/>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solidFill>
                  <a:srgbClr val="FFC000"/>
                </a:solidFill>
              </a:rPr>
              <a:t>Overshooting tops </a:t>
            </a:r>
            <a:r>
              <a:rPr lang="hr-HR" dirty="0" smtClean="0">
                <a:solidFill>
                  <a:srgbClr val="FFC000"/>
                </a:solidFill>
              </a:rPr>
              <a:t>– </a:t>
            </a:r>
            <a:r>
              <a:rPr lang="hr-HR" sz="3200" dirty="0" smtClean="0">
                <a:solidFill>
                  <a:srgbClr val="FFC000"/>
                </a:solidFill>
              </a:rPr>
              <a:t>satellite-based detection methods and correlation with severe weather conditions</a:t>
            </a:r>
            <a:r>
              <a:rPr lang="en-US" sz="3200" dirty="0" smtClean="0">
                <a:solidFill>
                  <a:srgbClr val="FFC000"/>
                </a:solidFill>
              </a:rPr>
              <a:t> </a:t>
            </a:r>
            <a:endParaRPr lang="en-US" sz="3200" dirty="0">
              <a:solidFill>
                <a:srgbClr val="FFC000"/>
              </a:solidFill>
            </a:endParaRPr>
          </a:p>
        </p:txBody>
      </p:sp>
      <p:sp>
        <p:nvSpPr>
          <p:cNvPr id="4098" name="Rectangle 2"/>
          <p:cNvSpPr>
            <a:spLocks noChangeArrowheads="1"/>
          </p:cNvSpPr>
          <p:nvPr/>
        </p:nvSpPr>
        <p:spPr bwMode="auto">
          <a:xfrm>
            <a:off x="2431239" y="5097475"/>
            <a:ext cx="4500563" cy="928694"/>
          </a:xfrm>
          <a:prstGeom prst="rect">
            <a:avLst/>
          </a:prstGeom>
          <a:noFill/>
          <a:ln w="9525">
            <a:solidFill>
              <a:srgbClr val="000000"/>
            </a:solidFill>
            <a:round/>
            <a:headEnd/>
            <a:tailEnd/>
          </a:ln>
          <a:effectLst/>
        </p:spPr>
        <p:txBody>
          <a:bodyPr wrap="none" lIns="90000" tIns="60876" rIns="90000" bIns="45000" anchor="ctr"/>
          <a:lstStyle/>
          <a:p>
            <a:pPr algn="ctr">
              <a:tabLst>
                <a:tab pos="723900" algn="l"/>
                <a:tab pos="1447800" algn="l"/>
                <a:tab pos="2171700" algn="l"/>
                <a:tab pos="2895600" algn="l"/>
                <a:tab pos="3619500" algn="l"/>
                <a:tab pos="4343400" algn="l"/>
              </a:tabLst>
            </a:pPr>
            <a:r>
              <a:rPr lang="en-US" dirty="0">
                <a:solidFill>
                  <a:srgbClr val="FFC000"/>
                </a:solidFill>
              </a:rPr>
              <a:t> Petra </a:t>
            </a:r>
            <a:r>
              <a:rPr lang="en-US" dirty="0" err="1" smtClean="0">
                <a:solidFill>
                  <a:srgbClr val="FFC000"/>
                </a:solidFill>
              </a:rPr>
              <a:t>Miku</a:t>
            </a:r>
            <a:r>
              <a:rPr lang="hr-HR" dirty="0" smtClean="0">
                <a:solidFill>
                  <a:srgbClr val="FFC000"/>
                </a:solidFill>
              </a:rPr>
              <a:t>š</a:t>
            </a:r>
          </a:p>
          <a:p>
            <a:pPr algn="ctr">
              <a:tabLst>
                <a:tab pos="723900" algn="l"/>
                <a:tab pos="1447800" algn="l"/>
                <a:tab pos="2171700" algn="l"/>
                <a:tab pos="2895600" algn="l"/>
                <a:tab pos="3619500" algn="l"/>
                <a:tab pos="4343400" algn="l"/>
              </a:tabLst>
            </a:pPr>
            <a:r>
              <a:rPr lang="hr-HR" dirty="0" smtClean="0">
                <a:solidFill>
                  <a:srgbClr val="FFC000"/>
                </a:solidFill>
              </a:rPr>
              <a:t>DHMZ, Croatia, EUMeTrain project</a:t>
            </a:r>
          </a:p>
          <a:p>
            <a:pPr algn="ctr">
              <a:tabLst>
                <a:tab pos="723900" algn="l"/>
                <a:tab pos="1447800" algn="l"/>
                <a:tab pos="2171700" algn="l"/>
                <a:tab pos="2895600" algn="l"/>
                <a:tab pos="3619500" algn="l"/>
                <a:tab pos="4343400" algn="l"/>
              </a:tabLst>
            </a:pPr>
            <a:r>
              <a:rPr lang="hr-HR" dirty="0" smtClean="0">
                <a:solidFill>
                  <a:srgbClr val="FFC000"/>
                </a:solidFill>
              </a:rPr>
              <a:t>petra.mikus@cirus.dhz.hr</a:t>
            </a:r>
            <a:r>
              <a:rPr lang="en-US" dirty="0" smtClean="0">
                <a:solidFill>
                  <a:srgbClr val="FFC000"/>
                </a:solidFill>
              </a:rPr>
              <a:t> </a:t>
            </a:r>
            <a:endParaRPr lang="en-US" dirty="0">
              <a:solidFill>
                <a:srgbClr val="FFC000"/>
              </a:solidFill>
            </a:endParaRPr>
          </a:p>
        </p:txBody>
      </p:sp>
      <p:pic>
        <p:nvPicPr>
          <p:cNvPr id="7170" name="Picture 2"/>
          <p:cNvPicPr>
            <a:picLocks noChangeAspect="1" noChangeArrowheads="1"/>
          </p:cNvPicPr>
          <p:nvPr/>
        </p:nvPicPr>
        <p:blipFill>
          <a:blip r:embed="rId4" cstate="print"/>
          <a:srcRect l="50018" t="21440" r="3624" b="38825"/>
          <a:stretch>
            <a:fillRect/>
          </a:stretch>
        </p:blipFill>
        <p:spPr bwMode="auto">
          <a:xfrm>
            <a:off x="7431899" y="4025905"/>
            <a:ext cx="2000264" cy="228601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3EE6EBB-D85D-4F82-AF80-389F762234FD}" type="slidenum">
              <a:rPr lang="en-US" smtClean="0"/>
              <a:pPr/>
              <a:t>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hr-HR" sz="2200" dirty="0" smtClean="0"/>
              <a:t>Deep convective storms with OTs often produce hazardous weather conditions, such as heavy rainfall, damaging winds, large hail, cloud-to-ground lightning and tornadoes</a:t>
            </a:r>
          </a:p>
          <a:p>
            <a:pPr>
              <a:buNone/>
            </a:pPr>
            <a:endParaRPr lang="hr-HR" sz="2200" dirty="0" smtClean="0"/>
          </a:p>
          <a:p>
            <a:pPr>
              <a:buFont typeface="Wingdings" pitchFamily="2" charset="2"/>
              <a:buChar char="§"/>
            </a:pPr>
            <a:r>
              <a:rPr lang="hr-HR" sz="2200" dirty="0" smtClean="0"/>
              <a:t>OTs also generate gravity waves which can produce significant turbulence</a:t>
            </a:r>
          </a:p>
          <a:p>
            <a:pPr>
              <a:buNone/>
            </a:pPr>
            <a:endParaRPr lang="hr-HR" sz="2200" dirty="0" smtClean="0"/>
          </a:p>
          <a:p>
            <a:pPr>
              <a:buFont typeface="Wingdings" pitchFamily="2" charset="2"/>
              <a:buChar char="§"/>
            </a:pPr>
            <a:r>
              <a:rPr lang="hr-HR" sz="2200" dirty="0" smtClean="0"/>
              <a:t>These events can cause considerable property damages, influence everyday activities and even endanger the human lives</a:t>
            </a:r>
          </a:p>
          <a:p>
            <a:pPr>
              <a:buFont typeface="Wingdings" pitchFamily="2" charset="2"/>
              <a:buChar char="§"/>
            </a:pPr>
            <a:endParaRPr lang="hr-HR" dirty="0"/>
          </a:p>
        </p:txBody>
      </p:sp>
      <p:sp>
        <p:nvSpPr>
          <p:cNvPr id="3" name="Title 2"/>
          <p:cNvSpPr>
            <a:spLocks noGrp="1"/>
          </p:cNvSpPr>
          <p:nvPr>
            <p:ph type="title"/>
          </p:nvPr>
        </p:nvSpPr>
        <p:spPr>
          <a:xfrm>
            <a:off x="486013" y="259508"/>
            <a:ext cx="8748237" cy="676323"/>
          </a:xfrm>
        </p:spPr>
        <p:txBody>
          <a:bodyPr>
            <a:normAutofit fontScale="90000"/>
          </a:bodyPr>
          <a:lstStyle/>
          <a:p>
            <a:r>
              <a:rPr lang="hr-HR" dirty="0" smtClean="0">
                <a:solidFill>
                  <a:schemeClr val="accent2">
                    <a:lumMod val="50000"/>
                  </a:schemeClr>
                </a:solidFill>
              </a:rPr>
              <a:t>Motivation</a:t>
            </a:r>
            <a:endParaRPr lang="hr-HR"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33EE6EBB-D85D-4F82-AF80-389F762234F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013" y="647799"/>
            <a:ext cx="8748237" cy="5028535"/>
          </a:xfrm>
        </p:spPr>
        <p:txBody>
          <a:bodyPr/>
          <a:lstStyle/>
          <a:p>
            <a:pPr>
              <a:buFont typeface="Wingdings" pitchFamily="2" charset="2"/>
              <a:buChar char="§"/>
            </a:pPr>
            <a:r>
              <a:rPr lang="hr-HR" sz="1800" dirty="0" smtClean="0"/>
              <a:t>The OTs are detected from MSG data using BTD methods</a:t>
            </a:r>
          </a:p>
          <a:p>
            <a:pPr>
              <a:buFont typeface="Wingdings" pitchFamily="2" charset="2"/>
              <a:buChar char="§"/>
            </a:pPr>
            <a:r>
              <a:rPr lang="hr-HR" sz="1800" dirty="0" smtClean="0"/>
              <a:t>Compared locations and times of appearance of the OTs with data measured by the automatic stations</a:t>
            </a:r>
          </a:p>
          <a:p>
            <a:pPr>
              <a:buFont typeface="Wingdings" pitchFamily="2" charset="2"/>
              <a:buChar char="§"/>
            </a:pPr>
            <a:r>
              <a:rPr lang="hr-HR" sz="1800" dirty="0" smtClean="0"/>
              <a:t>Compared OT detections according the “IRW-texture” with data from automatic stations </a:t>
            </a:r>
          </a:p>
          <a:p>
            <a:pPr>
              <a:buNone/>
            </a:pPr>
            <a:endParaRPr lang="hr-HR" sz="2000" b="1" dirty="0" smtClean="0">
              <a:solidFill>
                <a:srgbClr val="7E0021"/>
              </a:solidFill>
            </a:endParaRPr>
          </a:p>
          <a:p>
            <a:pPr>
              <a:buFont typeface="Wingdings" pitchFamily="2" charset="2"/>
              <a:buChar char="§"/>
            </a:pPr>
            <a:r>
              <a:rPr lang="en-US" sz="2400" b="1" dirty="0" smtClean="0">
                <a:solidFill>
                  <a:srgbClr val="7E0021"/>
                </a:solidFill>
              </a:rPr>
              <a:t>Parallax correction</a:t>
            </a:r>
            <a:endParaRPr lang="hr-HR" sz="2400" b="1" dirty="0" smtClean="0">
              <a:solidFill>
                <a:srgbClr val="7E0021"/>
              </a:solidFill>
            </a:endParaRPr>
          </a:p>
          <a:p>
            <a:pPr lvl="4">
              <a:buNone/>
            </a:pPr>
            <a:endParaRPr lang="hr-HR" dirty="0"/>
          </a:p>
        </p:txBody>
      </p:sp>
      <p:sp>
        <p:nvSpPr>
          <p:cNvPr id="3" name="Title 2"/>
          <p:cNvSpPr>
            <a:spLocks noGrp="1"/>
          </p:cNvSpPr>
          <p:nvPr>
            <p:ph type="title"/>
          </p:nvPr>
        </p:nvSpPr>
        <p:spPr>
          <a:xfrm>
            <a:off x="539651" y="0"/>
            <a:ext cx="8748237" cy="676323"/>
          </a:xfrm>
        </p:spPr>
        <p:txBody>
          <a:bodyPr>
            <a:normAutofit fontScale="90000"/>
          </a:bodyPr>
          <a:lstStyle/>
          <a:p>
            <a:r>
              <a:rPr lang="hr-HR" dirty="0" smtClean="0">
                <a:solidFill>
                  <a:schemeClr val="accent2">
                    <a:lumMod val="50000"/>
                  </a:schemeClr>
                </a:solidFill>
              </a:rPr>
              <a:t> Data and methods</a:t>
            </a:r>
            <a:endParaRPr lang="hr-HR" dirty="0">
              <a:solidFill>
                <a:schemeClr val="accent2">
                  <a:lumMod val="50000"/>
                </a:schemeClr>
              </a:solidFill>
            </a:endParaRPr>
          </a:p>
        </p:txBody>
      </p:sp>
      <p:pic>
        <p:nvPicPr>
          <p:cNvPr id="64514" name="Picture 2"/>
          <p:cNvPicPr>
            <a:picLocks noChangeAspect="1" noChangeArrowheads="1"/>
          </p:cNvPicPr>
          <p:nvPr/>
        </p:nvPicPr>
        <p:blipFill>
          <a:blip r:embed="rId2" cstate="print"/>
          <a:srcRect/>
          <a:stretch>
            <a:fillRect/>
          </a:stretch>
        </p:blipFill>
        <p:spPr bwMode="auto">
          <a:xfrm>
            <a:off x="539651" y="2952055"/>
            <a:ext cx="4084874" cy="3384377"/>
          </a:xfrm>
          <a:prstGeom prst="rect">
            <a:avLst/>
          </a:prstGeom>
          <a:noFill/>
          <a:ln w="9525">
            <a:noFill/>
            <a:miter lim="800000"/>
            <a:headEnd/>
            <a:tailEnd/>
          </a:ln>
        </p:spPr>
      </p:pic>
      <p:sp>
        <p:nvSpPr>
          <p:cNvPr id="6" name="TextBox 5"/>
          <p:cNvSpPr txBox="1"/>
          <p:nvPr/>
        </p:nvSpPr>
        <p:spPr>
          <a:xfrm>
            <a:off x="5364187" y="2952055"/>
            <a:ext cx="4356076" cy="3441583"/>
          </a:xfrm>
          <a:prstGeom prst="rect">
            <a:avLst/>
          </a:prstGeom>
          <a:noFill/>
        </p:spPr>
        <p:txBody>
          <a:bodyPr wrap="square" rtlCol="0">
            <a:spAutoFit/>
          </a:bodyPr>
          <a:lstStyle/>
          <a:p>
            <a:pPr>
              <a:buClr>
                <a:schemeClr val="accent4"/>
              </a:buClr>
              <a:buFont typeface="Wingdings" pitchFamily="2" charset="2"/>
              <a:buChar char="§"/>
            </a:pPr>
            <a:r>
              <a:rPr lang="hr-HR" dirty="0" smtClean="0"/>
              <a:t> 	apperent displacement of 	cloud 	location in satellite imagery</a:t>
            </a:r>
          </a:p>
          <a:p>
            <a:pPr>
              <a:buClr>
                <a:schemeClr val="accent4"/>
              </a:buClr>
            </a:pPr>
            <a:endParaRPr lang="hr-HR" dirty="0" smtClean="0"/>
          </a:p>
          <a:p>
            <a:pPr>
              <a:buClr>
                <a:schemeClr val="accent4"/>
              </a:buClr>
              <a:buFont typeface="Wingdings" pitchFamily="2" charset="2"/>
              <a:buChar char="§"/>
            </a:pPr>
            <a:r>
              <a:rPr lang="hr-HR" dirty="0" smtClean="0"/>
              <a:t> 	depends on the height of the cloud 	top (important especially for high Cb 	clouds), its geographic location and 	position of the satellite</a:t>
            </a:r>
          </a:p>
          <a:p>
            <a:pPr>
              <a:buClr>
                <a:schemeClr val="accent4"/>
              </a:buClr>
              <a:buFont typeface="Wingdings" pitchFamily="2" charset="2"/>
              <a:buChar char="§"/>
            </a:pPr>
            <a:endParaRPr lang="hr-HR" dirty="0" smtClean="0"/>
          </a:p>
          <a:p>
            <a:pPr>
              <a:buClr>
                <a:schemeClr val="accent4"/>
              </a:buClr>
              <a:buFont typeface="Wingdings" pitchFamily="2" charset="2"/>
              <a:buChar char="§"/>
            </a:pPr>
            <a:r>
              <a:rPr lang="hr-HR" dirty="0" smtClean="0"/>
              <a:t> 	</a:t>
            </a:r>
            <a:r>
              <a:rPr lang="hr-HR" dirty="0" smtClean="0">
                <a:solidFill>
                  <a:srgbClr val="C00000"/>
                </a:solidFill>
              </a:rPr>
              <a:t>Method</a:t>
            </a:r>
            <a:r>
              <a:rPr lang="hr-HR" dirty="0" smtClean="0"/>
              <a:t>: each automatic station is 	shifted by the computed values of 	parallax shift for certain cloud top 	height</a:t>
            </a:r>
          </a:p>
          <a:p>
            <a:pPr>
              <a:buClr>
                <a:schemeClr val="accent4"/>
              </a:buClr>
              <a:buFont typeface="Wingdings" pitchFamily="2" charset="2"/>
              <a:buChar char="§"/>
            </a:pPr>
            <a:endParaRPr lang="hr-HR" dirty="0" smtClean="0"/>
          </a:p>
        </p:txBody>
      </p:sp>
      <p:sp>
        <p:nvSpPr>
          <p:cNvPr id="7" name="Slide Number Placeholder 6"/>
          <p:cNvSpPr>
            <a:spLocks noGrp="1"/>
          </p:cNvSpPr>
          <p:nvPr>
            <p:ph type="sldNum" sz="quarter" idx="12"/>
          </p:nvPr>
        </p:nvSpPr>
        <p:spPr/>
        <p:txBody>
          <a:bodyPr/>
          <a:lstStyle/>
          <a:p>
            <a:fld id="{33EE6EBB-D85D-4F82-AF80-389F762234F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683667" y="863823"/>
            <a:ext cx="8539162" cy="5330603"/>
          </a:xfrm>
          <a:ln/>
        </p:spPr>
        <p:txBody>
          <a:bodyPr tIns="40320"/>
          <a:lstStyle/>
          <a:p>
            <a:pPr marL="431800" indent="-323850">
              <a:lnSpc>
                <a:spcPct val="84000"/>
              </a:lnSpc>
              <a:buClr>
                <a:srgbClr val="8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800" dirty="0"/>
              <a:t>Parallax</a:t>
            </a:r>
            <a:r>
              <a:rPr lang="hr-HR" sz="1800" dirty="0"/>
              <a:t> correction for automatic stations </a:t>
            </a:r>
            <a:endParaRPr lang="hr-HR" sz="1800" dirty="0" smtClean="0"/>
          </a:p>
          <a:p>
            <a:pPr marL="431800" indent="-323850">
              <a:lnSpc>
                <a:spcPct val="84000"/>
              </a:lnSpc>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a:t>	</a:t>
            </a:r>
            <a:r>
              <a:rPr lang="hr-HR" sz="1800" dirty="0" smtClean="0"/>
              <a:t>(</a:t>
            </a:r>
            <a:r>
              <a:rPr lang="hr-HR" sz="1800" dirty="0"/>
              <a:t>cloud height is constant – based on soundings data</a:t>
            </a:r>
            <a:r>
              <a:rPr lang="hr-HR" sz="1800" dirty="0" smtClean="0"/>
              <a:t>)</a:t>
            </a:r>
          </a:p>
          <a:p>
            <a:pPr marL="431800" indent="-323850">
              <a:lnSpc>
                <a:spcPct val="84000"/>
              </a:lnSpc>
              <a:buClr>
                <a:srgbClr val="800000"/>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sz="1800" dirty="0" smtClean="0"/>
          </a:p>
          <a:p>
            <a:pPr marL="431800" indent="-323850">
              <a:lnSpc>
                <a:spcPct val="84000"/>
              </a:lnSpc>
              <a:buClr>
                <a:srgbClr val="8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smtClean="0"/>
              <a:t>MSG satellite position: 0°</a:t>
            </a:r>
          </a:p>
          <a:p>
            <a:pPr marL="431800" indent="-323850">
              <a:lnSpc>
                <a:spcPct val="84000"/>
              </a:lnSpc>
              <a:buClr>
                <a:srgbClr val="800000"/>
              </a:buClr>
              <a:buSzPct val="7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sz="1800" dirty="0" smtClean="0"/>
          </a:p>
          <a:p>
            <a:pPr marL="431800" indent="-323850">
              <a:lnSpc>
                <a:spcPct val="84000"/>
              </a:lnSpc>
              <a:buClr>
                <a:srgbClr val="8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smtClean="0"/>
              <a:t>Parallax correction tables for 80 different cloud heights for NE</a:t>
            </a:r>
            <a:r>
              <a:rPr lang="hr-HR" sz="1800" dirty="0"/>
              <a:t> </a:t>
            </a:r>
            <a:r>
              <a:rPr lang="hr-HR" sz="1800" dirty="0" smtClean="0"/>
              <a:t>image section for the 0° position </a:t>
            </a:r>
            <a:r>
              <a:rPr lang="hr-HR" sz="1600" dirty="0" smtClean="0">
                <a:solidFill>
                  <a:schemeClr val="accent1"/>
                </a:solidFill>
              </a:rPr>
              <a:t>(http://www.convectionwg.org/parallax.php)                </a:t>
            </a:r>
            <a:endParaRPr lang="hr-HR" sz="1600" dirty="0">
              <a:solidFill>
                <a:schemeClr val="accent1"/>
              </a:solidFill>
            </a:endParaRPr>
          </a:p>
          <a:p>
            <a:pPr marL="431800" indent="-323850">
              <a:lnSpc>
                <a:spcPct val="84000"/>
              </a:lnSpc>
              <a:buClr>
                <a:srgbClr val="800000"/>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sz="2000" dirty="0"/>
          </a:p>
        </p:txBody>
      </p:sp>
      <p:sp>
        <p:nvSpPr>
          <p:cNvPr id="6145" name="Rectangle 1"/>
          <p:cNvSpPr>
            <a:spLocks noGrp="1" noChangeArrowheads="1"/>
          </p:cNvSpPr>
          <p:nvPr>
            <p:ph type="title"/>
          </p:nvPr>
        </p:nvSpPr>
        <p:spPr>
          <a:xfrm>
            <a:off x="755675" y="143743"/>
            <a:ext cx="3654425" cy="723900"/>
          </a:xfrm>
          <a:ln/>
        </p:spPr>
        <p:txBody>
          <a:bodyPr tIns="28224">
            <a:normAutofit fontScale="90000"/>
          </a:bodyPr>
          <a:lstStyle/>
          <a:p>
            <a:pPr>
              <a:buClr>
                <a:schemeClr val="accent4"/>
              </a:buClr>
              <a:buFont typeface="Wingdings" pitchFamily="2" charset="2"/>
              <a:buChar char="§"/>
              <a:tabLst>
                <a:tab pos="723900" algn="l"/>
                <a:tab pos="1447800" algn="l"/>
                <a:tab pos="2171700" algn="l"/>
                <a:tab pos="2895600" algn="l"/>
                <a:tab pos="3619500" algn="l"/>
              </a:tabLst>
            </a:pPr>
            <a:r>
              <a:rPr lang="hr-HR" sz="2800" b="1" dirty="0" smtClean="0">
                <a:solidFill>
                  <a:srgbClr val="7E0021"/>
                </a:solidFill>
              </a:rPr>
              <a:t> </a:t>
            </a:r>
            <a:r>
              <a:rPr lang="en-US" sz="2800" b="1" dirty="0" smtClean="0">
                <a:solidFill>
                  <a:srgbClr val="7E0021"/>
                </a:solidFill>
              </a:rPr>
              <a:t>Parallax </a:t>
            </a:r>
            <a:r>
              <a:rPr lang="en-US" sz="2800" b="1" dirty="0">
                <a:solidFill>
                  <a:srgbClr val="7E0021"/>
                </a:solidFill>
              </a:rPr>
              <a:t>correction</a:t>
            </a:r>
          </a:p>
        </p:txBody>
      </p:sp>
      <p:graphicFrame>
        <p:nvGraphicFramePr>
          <p:cNvPr id="6147" name="Group 3"/>
          <p:cNvGraphicFramePr>
            <a:graphicFrameLocks noGrp="1"/>
          </p:cNvGraphicFramePr>
          <p:nvPr/>
        </p:nvGraphicFramePr>
        <p:xfrm>
          <a:off x="467643" y="3240087"/>
          <a:ext cx="8784977" cy="2847801"/>
        </p:xfrm>
        <a:graphic>
          <a:graphicData uri="http://schemas.openxmlformats.org/drawingml/2006/table">
            <a:tbl>
              <a:tblPr/>
              <a:tblGrid>
                <a:gridCol w="864096"/>
                <a:gridCol w="1080120"/>
                <a:gridCol w="1197106"/>
                <a:gridCol w="1410541"/>
                <a:gridCol w="1409052"/>
                <a:gridCol w="1409052"/>
                <a:gridCol w="1415010"/>
              </a:tblGrid>
              <a:tr h="422624">
                <a:tc gridSpan="7">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Parallax shift (°)</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69464">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050" b="1" i="0" u="none" strike="noStrike" cap="none" normalizeH="0" baseline="0" dirty="0" smtClean="0">
                          <a:ln>
                            <a:noFill/>
                          </a:ln>
                          <a:solidFill>
                            <a:srgbClr val="000000"/>
                          </a:solidFill>
                          <a:effectLst/>
                          <a:latin typeface="Arial" charset="0"/>
                          <a:cs typeface="Arial Unicode MS" charset="0"/>
                        </a:rPr>
                        <a:t>cloud top height (km)</a:t>
                      </a:r>
                      <a:endParaRPr kumimoji="0" lang="en-US" sz="1050" b="1" i="0" u="none" strike="noStrike" cap="none" normalizeH="0" baseline="0" dirty="0" smtClean="0">
                        <a:ln>
                          <a:noFill/>
                        </a:ln>
                        <a:solidFill>
                          <a:srgbClr val="000000"/>
                        </a:solidFill>
                        <a:effectLst/>
                        <a:latin typeface="Arial" charset="0"/>
                        <a:cs typeface="Arial Unicode MS" charset="0"/>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800" b="0" i="0" u="none" strike="noStrike" cap="none" normalizeH="0" baseline="0" dirty="0" smtClean="0">
                          <a:ln>
                            <a:noFill/>
                          </a:ln>
                          <a:solidFill>
                            <a:srgbClr val="000000"/>
                          </a:solidFill>
                          <a:effectLst/>
                          <a:latin typeface="Arial" charset="0"/>
                          <a:cs typeface="Arial Unicode MS" charset="0"/>
                        </a:rPr>
                        <a:t>12</a:t>
                      </a:r>
                      <a:endParaRPr kumimoji="0" lang="en-US" sz="18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800" b="0" i="0" u="none" strike="noStrike" cap="none" normalizeH="0" baseline="0" dirty="0" smtClean="0">
                          <a:ln>
                            <a:noFill/>
                          </a:ln>
                          <a:solidFill>
                            <a:srgbClr val="000000"/>
                          </a:solidFill>
                          <a:effectLst/>
                          <a:latin typeface="Arial" charset="0"/>
                          <a:cs typeface="Arial Unicode MS" charset="0"/>
                        </a:rPr>
                        <a:t>12</a:t>
                      </a:r>
                      <a:endParaRPr kumimoji="0" lang="en-US" sz="18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800" b="0" i="0" u="none" strike="noStrike" cap="none" normalizeH="0" baseline="0" dirty="0" smtClean="0">
                          <a:ln>
                            <a:noFill/>
                          </a:ln>
                          <a:solidFill>
                            <a:srgbClr val="000000"/>
                          </a:solidFill>
                          <a:effectLst/>
                          <a:latin typeface="Arial" charset="0"/>
                          <a:cs typeface="Arial Unicode MS" charset="0"/>
                        </a:rPr>
                        <a:t>13</a:t>
                      </a:r>
                      <a:endParaRPr kumimoji="0" lang="en-US" sz="18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800" b="0" i="0" u="none" strike="noStrike" cap="none" normalizeH="0" baseline="0" dirty="0" smtClean="0">
                          <a:ln>
                            <a:noFill/>
                          </a:ln>
                          <a:solidFill>
                            <a:srgbClr val="000000"/>
                          </a:solidFill>
                          <a:effectLst/>
                          <a:latin typeface="Arial" charset="0"/>
                          <a:cs typeface="Arial Unicode MS" charset="0"/>
                        </a:rPr>
                        <a:t>13</a:t>
                      </a:r>
                      <a:endParaRPr kumimoji="0" lang="en-US" sz="18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800" b="0" i="0" u="none" strike="noStrike" cap="none" normalizeH="0" baseline="0" dirty="0" smtClean="0">
                          <a:ln>
                            <a:noFill/>
                          </a:ln>
                          <a:solidFill>
                            <a:srgbClr val="000000"/>
                          </a:solidFill>
                          <a:effectLst/>
                          <a:latin typeface="Arial" charset="0"/>
                          <a:cs typeface="Arial Unicode MS" charset="0"/>
                        </a:rPr>
                        <a:t>12</a:t>
                      </a:r>
                      <a:endParaRPr kumimoji="0" lang="en-US" sz="18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1700" b="0" i="0" u="none" strike="noStrike" cap="none" normalizeH="0" baseline="0" dirty="0" smtClean="0">
                          <a:ln>
                            <a:noFill/>
                          </a:ln>
                          <a:solidFill>
                            <a:srgbClr val="000000"/>
                          </a:solidFill>
                          <a:effectLst/>
                          <a:latin typeface="Arial" charset="0"/>
                          <a:cs typeface="Arial Unicode MS" charset="0"/>
                        </a:rPr>
                        <a:t>12</a:t>
                      </a:r>
                      <a:endParaRPr kumimoji="0" lang="en-US" sz="17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1014087">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0" i="0" u="none" strike="noStrike" cap="none" normalizeH="0" baseline="0" dirty="0" smtClean="0">
                        <a:ln>
                          <a:noFill/>
                        </a:ln>
                        <a:solidFill>
                          <a:srgbClr val="000000"/>
                        </a:solidFill>
                        <a:effectLst/>
                        <a:latin typeface="Arial" charset="0"/>
                        <a:cs typeface="Arial Unicode MS" charset="0"/>
                      </a:endParaRPr>
                    </a:p>
                  </a:txBody>
                  <a:tcPr marL="90000" marR="90000" marT="62676"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Croatia</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Slovenia</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Austria</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Slovakia</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Hungary</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700" b="0" i="0" u="none" strike="noStrike" cap="none" normalizeH="0" baseline="0" dirty="0" smtClean="0">
                          <a:ln>
                            <a:noFill/>
                          </a:ln>
                          <a:solidFill>
                            <a:srgbClr val="000000"/>
                          </a:solidFill>
                          <a:effectLst/>
                          <a:latin typeface="Arial" charset="0"/>
                          <a:cs typeface="Arial Unicode MS" charset="0"/>
                        </a:rPr>
                        <a:t>Bosnia and Herzegovina</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432458">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hr-HR" sz="2000" b="0" i="0" u="none" strike="noStrike" cap="none" normalizeH="0" baseline="0" dirty="0" smtClean="0">
                          <a:ln>
                            <a:noFill/>
                          </a:ln>
                          <a:solidFill>
                            <a:srgbClr val="000000"/>
                          </a:solidFill>
                          <a:effectLst/>
                          <a:latin typeface="Arial" charset="0"/>
                          <a:cs typeface="Arial Unicode MS" charset="0"/>
                        </a:rPr>
                        <a:t>N</a:t>
                      </a:r>
                    </a:p>
                  </a:txBody>
                  <a:tcPr marL="36000" marR="36000" marT="5364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0,14</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0,14</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0,15</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0,16</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0,15</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0,14</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r h="422624">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E</a:t>
                      </a:r>
                    </a:p>
                  </a:txBody>
                  <a:tcPr marL="36000" marR="36000" marT="51876"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0,08</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0,07</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0,08</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smtClean="0">
                          <a:ln>
                            <a:noFill/>
                          </a:ln>
                          <a:solidFill>
                            <a:srgbClr val="000000"/>
                          </a:solidFill>
                          <a:effectLst/>
                          <a:latin typeface="Arial" charset="0"/>
                          <a:cs typeface="Arial Unicode MS" charset="0"/>
                        </a:rPr>
                        <a:t>0,12</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0,11</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800" b="0" i="0" u="none" strike="noStrike" cap="none" normalizeH="0" baseline="0" dirty="0" smtClean="0">
                          <a:ln>
                            <a:noFill/>
                          </a:ln>
                          <a:solidFill>
                            <a:srgbClr val="000000"/>
                          </a:solidFill>
                          <a:effectLst/>
                          <a:latin typeface="Arial" charset="0"/>
                          <a:cs typeface="Arial Unicode MS" charset="0"/>
                        </a:rPr>
                        <a:t>0,08</a:t>
                      </a:r>
                    </a:p>
                  </a:txBody>
                  <a:tcPr marL="90000" marR="90000" marT="62676"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bl>
          </a:graphicData>
        </a:graphic>
      </p:graphicFrame>
      <p:sp>
        <p:nvSpPr>
          <p:cNvPr id="5" name="Slide Number Placeholder 4"/>
          <p:cNvSpPr>
            <a:spLocks noGrp="1"/>
          </p:cNvSpPr>
          <p:nvPr>
            <p:ph type="sldNum" sz="quarter" idx="12"/>
          </p:nvPr>
        </p:nvSpPr>
        <p:spPr/>
        <p:txBody>
          <a:bodyPr/>
          <a:lstStyle/>
          <a:p>
            <a:fld id="{33EE6EBB-D85D-4F82-AF80-389F762234FD}" type="slidenum">
              <a:rPr lang="en-US" smtClean="0"/>
              <a:pPr/>
              <a:t>12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693738" y="1079848"/>
            <a:ext cx="8414865" cy="5114578"/>
          </a:xfrm>
          <a:ln/>
        </p:spPr>
        <p:txBody>
          <a:bodyPr/>
          <a:lstStyle/>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Brightness temperature difference (BTD) methods</a:t>
            </a:r>
            <a:r>
              <a:rPr lang="en-US" dirty="0" smtClean="0"/>
              <a:t>:</a:t>
            </a:r>
            <a:endParaRPr lang="hr-HR" dirty="0" smtClean="0"/>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dirty="0" smtClean="0"/>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dirty="0" smtClean="0"/>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dirty="0" smtClean="0"/>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dirty="0" smtClean="0"/>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endParaRPr lang="hr-HR" dirty="0" smtClean="0"/>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smtClean="0"/>
              <a:t> IR=10.8 µm</a:t>
            </a:r>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smtClean="0"/>
              <a:t> WV = 6.2 µm</a:t>
            </a:r>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smtClean="0"/>
              <a:t> O3 = 9.7 µm</a:t>
            </a:r>
          </a:p>
          <a:p>
            <a:pPr marL="431800" indent="-323850">
              <a:buClr>
                <a:srgbClr val="C00000"/>
              </a:buClr>
              <a:buSzPct val="75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800" dirty="0" smtClean="0"/>
              <a:t> CO2 = 13.4 µm</a:t>
            </a:r>
            <a:endParaRPr lang="en-US" sz="1800" dirty="0"/>
          </a:p>
          <a:p>
            <a:pPr marL="431800" indent="-323850">
              <a:buClr>
                <a:srgbClr val="99CCFF"/>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p>
        </p:txBody>
      </p:sp>
      <p:sp>
        <p:nvSpPr>
          <p:cNvPr id="7169" name="Rectangle 1"/>
          <p:cNvSpPr>
            <a:spLocks noGrp="1" noChangeArrowheads="1"/>
          </p:cNvSpPr>
          <p:nvPr>
            <p:ph type="title"/>
          </p:nvPr>
        </p:nvSpPr>
        <p:spPr>
          <a:xfrm>
            <a:off x="539651" y="0"/>
            <a:ext cx="8874125" cy="911225"/>
          </a:xfrm>
          <a:ln/>
        </p:spPr>
        <p:txBody>
          <a:bodyPr tIns="28224">
            <a:normAutofit fontScale="90000"/>
          </a:bodyPr>
          <a:lstStyle/>
          <a:p>
            <a:pPr>
              <a:buClr>
                <a:schemeClr val="accent5"/>
              </a:buClr>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hr-HR" sz="2800" b="1" dirty="0" smtClean="0">
                <a:solidFill>
                  <a:srgbClr val="800000"/>
                </a:solidFill>
                <a:cs typeface="Arial" charset="0"/>
              </a:rPr>
              <a:t> </a:t>
            </a:r>
            <a:r>
              <a:rPr lang="en-US" sz="2800" b="1" dirty="0" smtClean="0">
                <a:solidFill>
                  <a:srgbClr val="800000"/>
                </a:solidFill>
                <a:cs typeface="Arial" charset="0"/>
              </a:rPr>
              <a:t>Satellite-based </a:t>
            </a:r>
            <a:r>
              <a:rPr lang="en-US" sz="2800" b="1" dirty="0">
                <a:solidFill>
                  <a:srgbClr val="800000"/>
                </a:solidFill>
                <a:cs typeface="Arial" charset="0"/>
              </a:rPr>
              <a:t>overshooting top detection methods </a:t>
            </a:r>
          </a:p>
        </p:txBody>
      </p:sp>
      <p:grpSp>
        <p:nvGrpSpPr>
          <p:cNvPr id="2" name="Group 3"/>
          <p:cNvGrpSpPr>
            <a:grpSpLocks noRot="1"/>
          </p:cNvGrpSpPr>
          <p:nvPr/>
        </p:nvGrpSpPr>
        <p:grpSpPr bwMode="auto">
          <a:xfrm>
            <a:off x="1259731" y="2231975"/>
            <a:ext cx="6884331" cy="1892258"/>
            <a:chOff x="994" y="1580"/>
            <a:chExt cx="3879" cy="1060"/>
          </a:xfrm>
        </p:grpSpPr>
        <p:sp>
          <p:nvSpPr>
            <p:cNvPr id="3" name="Rectangle 4"/>
            <p:cNvSpPr>
              <a:spLocks noChangeArrowheads="1"/>
            </p:cNvSpPr>
            <p:nvPr/>
          </p:nvSpPr>
          <p:spPr bwMode="auto">
            <a:xfrm>
              <a:off x="994" y="1580"/>
              <a:ext cx="3879" cy="212"/>
            </a:xfrm>
            <a:prstGeom prst="rect">
              <a:avLst/>
            </a:prstGeom>
            <a:solidFill>
              <a:srgbClr val="E6E6E6"/>
            </a:solidFill>
            <a:ln w="9525">
              <a:noFill/>
              <a:miter lim="800000"/>
              <a:headEnd/>
              <a:tailEnd/>
            </a:ln>
          </p:spPr>
          <p:txBody>
            <a:bodyPr lIns="90000" tIns="62676" rIns="90000" bIns="46800" anchor="ctr"/>
            <a:lstStyle/>
            <a:p>
              <a:pPr algn="ctr">
                <a:tabLst>
                  <a:tab pos="723900" algn="l"/>
                  <a:tab pos="1447800" algn="l"/>
                  <a:tab pos="2171700" algn="l"/>
                  <a:tab pos="2895600" algn="l"/>
                  <a:tab pos="3619500" algn="l"/>
                  <a:tab pos="4343400" algn="l"/>
                  <a:tab pos="5067300" algn="l"/>
                  <a:tab pos="5791200" algn="l"/>
                </a:tabLst>
              </a:pPr>
              <a:r>
                <a:rPr lang="en-US" dirty="0">
                  <a:solidFill>
                    <a:srgbClr val="000000"/>
                  </a:solidFill>
                </a:rPr>
                <a:t>Criteria</a:t>
              </a:r>
            </a:p>
          </p:txBody>
        </p:sp>
        <p:sp>
          <p:nvSpPr>
            <p:cNvPr id="4" name="Rectangle 5"/>
            <p:cNvSpPr>
              <a:spLocks noChangeArrowheads="1"/>
            </p:cNvSpPr>
            <p:nvPr/>
          </p:nvSpPr>
          <p:spPr bwMode="auto">
            <a:xfrm>
              <a:off x="994" y="1792"/>
              <a:ext cx="1747" cy="212"/>
            </a:xfrm>
            <a:prstGeom prst="rect">
              <a:avLst/>
            </a:prstGeom>
            <a:solidFill>
              <a:srgbClr val="E6E6E6"/>
            </a:solidFill>
            <a:ln w="9525">
              <a:noFill/>
              <a:miter lim="800000"/>
              <a:headEnd/>
              <a:tailEnd/>
            </a:ln>
          </p:spPr>
          <p:txBody>
            <a:bodyPr lIns="90000" tIns="62676" rIns="90000" bIns="46800"/>
            <a:lstStyle/>
            <a:p>
              <a:pPr>
                <a:tabLst>
                  <a:tab pos="723900" algn="l"/>
                  <a:tab pos="1447800" algn="l"/>
                  <a:tab pos="2171700" algn="l"/>
                  <a:tab pos="2895600" algn="l"/>
                  <a:tab pos="3619500" algn="l"/>
                  <a:tab pos="4343400" algn="l"/>
                  <a:tab pos="5067300" algn="l"/>
                  <a:tab pos="5791200" algn="l"/>
                </a:tabLst>
              </a:pPr>
              <a:r>
                <a:rPr lang="en-US">
                  <a:solidFill>
                    <a:srgbClr val="000000"/>
                  </a:solidFill>
                </a:rPr>
                <a:t>WV-IR</a:t>
              </a:r>
            </a:p>
          </p:txBody>
        </p:sp>
        <p:sp>
          <p:nvSpPr>
            <p:cNvPr id="5" name="Rectangle 6"/>
            <p:cNvSpPr>
              <a:spLocks noChangeArrowheads="1"/>
            </p:cNvSpPr>
            <p:nvPr/>
          </p:nvSpPr>
          <p:spPr bwMode="auto">
            <a:xfrm>
              <a:off x="2741" y="1792"/>
              <a:ext cx="1066" cy="837"/>
            </a:xfrm>
            <a:prstGeom prst="rect">
              <a:avLst/>
            </a:prstGeom>
            <a:solidFill>
              <a:srgbClr val="E6E6E6"/>
            </a:solidFill>
            <a:ln w="9525">
              <a:noFill/>
              <a:miter lim="800000"/>
              <a:headEnd/>
              <a:tailEnd/>
            </a:ln>
          </p:spPr>
          <p:txBody>
            <a:bodyPr lIns="90000" tIns="62676" rIns="90000" bIns="46800" anchor="ctr"/>
            <a:lstStyle/>
            <a:p>
              <a:pPr algn="ctr">
                <a:tabLst>
                  <a:tab pos="723900" algn="l"/>
                  <a:tab pos="1447800" algn="l"/>
                  <a:tab pos="2171700" algn="l"/>
                  <a:tab pos="2895600" algn="l"/>
                  <a:tab pos="3619500" algn="l"/>
                  <a:tab pos="4343400" algn="l"/>
                  <a:tab pos="5067300" algn="l"/>
                  <a:tab pos="5791200" algn="l"/>
                </a:tabLst>
              </a:pPr>
              <a:r>
                <a:rPr lang="en-US" dirty="0">
                  <a:solidFill>
                    <a:srgbClr val="000000"/>
                  </a:solidFill>
                </a:rPr>
                <a:t>IR brightness temperature   &lt; 215K</a:t>
              </a:r>
            </a:p>
          </p:txBody>
        </p:sp>
        <p:sp>
          <p:nvSpPr>
            <p:cNvPr id="6" name="Rectangle 7"/>
            <p:cNvSpPr>
              <a:spLocks noChangeArrowheads="1"/>
            </p:cNvSpPr>
            <p:nvPr/>
          </p:nvSpPr>
          <p:spPr bwMode="auto">
            <a:xfrm>
              <a:off x="3807" y="1792"/>
              <a:ext cx="1066" cy="212"/>
            </a:xfrm>
            <a:prstGeom prst="rect">
              <a:avLst/>
            </a:prstGeom>
            <a:solidFill>
              <a:srgbClr val="E6E6E6"/>
            </a:solidFill>
            <a:ln w="9525">
              <a:noFill/>
              <a:miter lim="800000"/>
              <a:headEnd/>
              <a:tailEnd/>
            </a:ln>
          </p:spPr>
          <p:txBody>
            <a:bodyPr lIns="90000" tIns="62676" rIns="90000" bIns="46800" anchor="ctr"/>
            <a:lstStyle/>
            <a:p>
              <a:pPr algn="ctr">
                <a:tabLst>
                  <a:tab pos="723900" algn="l"/>
                  <a:tab pos="1447800" algn="l"/>
                  <a:tab pos="2171700" algn="l"/>
                  <a:tab pos="2895600" algn="l"/>
                  <a:tab pos="3619500" algn="l"/>
                  <a:tab pos="4343400" algn="l"/>
                  <a:tab pos="5067300" algn="l"/>
                  <a:tab pos="5791200" algn="l"/>
                </a:tabLst>
              </a:pPr>
              <a:r>
                <a:rPr lang="en-US">
                  <a:solidFill>
                    <a:srgbClr val="000000"/>
                  </a:solidFill>
                </a:rPr>
                <a:t>&gt;4K</a:t>
              </a:r>
            </a:p>
          </p:txBody>
        </p:sp>
        <p:sp>
          <p:nvSpPr>
            <p:cNvPr id="7" name="Rectangle 8"/>
            <p:cNvSpPr>
              <a:spLocks noChangeArrowheads="1"/>
            </p:cNvSpPr>
            <p:nvPr/>
          </p:nvSpPr>
          <p:spPr bwMode="auto">
            <a:xfrm>
              <a:off x="994" y="2004"/>
              <a:ext cx="1747" cy="212"/>
            </a:xfrm>
            <a:prstGeom prst="rect">
              <a:avLst/>
            </a:prstGeom>
            <a:solidFill>
              <a:srgbClr val="E6E6E6"/>
            </a:solidFill>
            <a:ln w="9525">
              <a:noFill/>
              <a:miter lim="800000"/>
              <a:headEnd/>
              <a:tailEnd/>
            </a:ln>
          </p:spPr>
          <p:txBody>
            <a:bodyPr lIns="90000" tIns="62676" rIns="90000" bIns="46800"/>
            <a:lstStyle/>
            <a:p>
              <a:pPr>
                <a:tabLst>
                  <a:tab pos="723900" algn="l"/>
                  <a:tab pos="1447800" algn="l"/>
                  <a:tab pos="2171700" algn="l"/>
                  <a:tab pos="2895600" algn="l"/>
                  <a:tab pos="3619500" algn="l"/>
                  <a:tab pos="4343400" algn="l"/>
                  <a:tab pos="5067300" algn="l"/>
                  <a:tab pos="5791200" algn="l"/>
                </a:tabLst>
              </a:pPr>
              <a:r>
                <a:rPr lang="en-US">
                  <a:solidFill>
                    <a:srgbClr val="000000"/>
                  </a:solidFill>
                </a:rPr>
                <a:t>O3-IR</a:t>
              </a:r>
            </a:p>
          </p:txBody>
        </p:sp>
        <p:sp>
          <p:nvSpPr>
            <p:cNvPr id="8" name="Rectangle 9"/>
            <p:cNvSpPr>
              <a:spLocks noChangeArrowheads="1"/>
            </p:cNvSpPr>
            <p:nvPr/>
          </p:nvSpPr>
          <p:spPr bwMode="auto">
            <a:xfrm>
              <a:off x="3807" y="2004"/>
              <a:ext cx="1066" cy="212"/>
            </a:xfrm>
            <a:prstGeom prst="rect">
              <a:avLst/>
            </a:prstGeom>
            <a:solidFill>
              <a:srgbClr val="E6E6E6"/>
            </a:solidFill>
            <a:ln w="9525">
              <a:noFill/>
              <a:miter lim="800000"/>
              <a:headEnd/>
              <a:tailEnd/>
            </a:ln>
          </p:spPr>
          <p:txBody>
            <a:bodyPr lIns="90000" tIns="62676" rIns="90000" bIns="46800" anchor="ctr"/>
            <a:lstStyle/>
            <a:p>
              <a:pPr algn="ctr">
                <a:tabLst>
                  <a:tab pos="723900" algn="l"/>
                  <a:tab pos="1447800" algn="l"/>
                  <a:tab pos="2171700" algn="l"/>
                  <a:tab pos="2895600" algn="l"/>
                  <a:tab pos="3619500" algn="l"/>
                  <a:tab pos="4343400" algn="l"/>
                  <a:tab pos="5067300" algn="l"/>
                  <a:tab pos="5791200" algn="l"/>
                </a:tabLst>
              </a:pPr>
              <a:r>
                <a:rPr lang="en-US">
                  <a:solidFill>
                    <a:srgbClr val="000000"/>
                  </a:solidFill>
                </a:rPr>
                <a:t>&gt;13K</a:t>
              </a:r>
            </a:p>
          </p:txBody>
        </p:sp>
        <p:sp>
          <p:nvSpPr>
            <p:cNvPr id="9" name="Rectangle 10"/>
            <p:cNvSpPr>
              <a:spLocks noChangeArrowheads="1"/>
            </p:cNvSpPr>
            <p:nvPr/>
          </p:nvSpPr>
          <p:spPr bwMode="auto">
            <a:xfrm>
              <a:off x="994" y="2216"/>
              <a:ext cx="1747" cy="212"/>
            </a:xfrm>
            <a:prstGeom prst="rect">
              <a:avLst/>
            </a:prstGeom>
            <a:solidFill>
              <a:srgbClr val="E6E6E6"/>
            </a:solidFill>
            <a:ln w="9525">
              <a:noFill/>
              <a:miter lim="800000"/>
              <a:headEnd/>
              <a:tailEnd/>
            </a:ln>
          </p:spPr>
          <p:txBody>
            <a:bodyPr lIns="90000" tIns="62676" rIns="90000" bIns="46800"/>
            <a:lstStyle/>
            <a:p>
              <a:pPr>
                <a:tabLst>
                  <a:tab pos="723900" algn="l"/>
                  <a:tab pos="1447800" algn="l"/>
                  <a:tab pos="2171700" algn="l"/>
                  <a:tab pos="2895600" algn="l"/>
                  <a:tab pos="3619500" algn="l"/>
                  <a:tab pos="4343400" algn="l"/>
                  <a:tab pos="5067300" algn="l"/>
                  <a:tab pos="5791200" algn="l"/>
                </a:tabLst>
              </a:pPr>
              <a:r>
                <a:rPr lang="en-US">
                  <a:solidFill>
                    <a:srgbClr val="000000"/>
                  </a:solidFill>
                </a:rPr>
                <a:t>CO2-IR</a:t>
              </a:r>
            </a:p>
          </p:txBody>
        </p:sp>
        <p:sp>
          <p:nvSpPr>
            <p:cNvPr id="10" name="Rectangle 11"/>
            <p:cNvSpPr>
              <a:spLocks noChangeArrowheads="1"/>
            </p:cNvSpPr>
            <p:nvPr/>
          </p:nvSpPr>
          <p:spPr bwMode="auto">
            <a:xfrm>
              <a:off x="3807" y="2216"/>
              <a:ext cx="1066" cy="212"/>
            </a:xfrm>
            <a:prstGeom prst="rect">
              <a:avLst/>
            </a:prstGeom>
            <a:solidFill>
              <a:srgbClr val="E6E6E6"/>
            </a:solidFill>
            <a:ln w="9525">
              <a:noFill/>
              <a:miter lim="800000"/>
              <a:headEnd/>
              <a:tailEnd/>
            </a:ln>
          </p:spPr>
          <p:txBody>
            <a:bodyPr lIns="90000" tIns="62676" rIns="90000" bIns="46800" anchor="ctr"/>
            <a:lstStyle/>
            <a:p>
              <a:pPr algn="ctr">
                <a:tabLst>
                  <a:tab pos="723900" algn="l"/>
                  <a:tab pos="1447800" algn="l"/>
                  <a:tab pos="2171700" algn="l"/>
                  <a:tab pos="2895600" algn="l"/>
                  <a:tab pos="3619500" algn="l"/>
                  <a:tab pos="4343400" algn="l"/>
                  <a:tab pos="5067300" algn="l"/>
                  <a:tab pos="5791200" algn="l"/>
                </a:tabLst>
              </a:pPr>
              <a:r>
                <a:rPr lang="en-US">
                  <a:solidFill>
                    <a:srgbClr val="000000"/>
                  </a:solidFill>
                </a:rPr>
                <a:t>&gt;3.5K</a:t>
              </a:r>
            </a:p>
          </p:txBody>
        </p:sp>
        <p:sp>
          <p:nvSpPr>
            <p:cNvPr id="11" name="Rectangle 12"/>
            <p:cNvSpPr>
              <a:spLocks noChangeArrowheads="1"/>
            </p:cNvSpPr>
            <p:nvPr/>
          </p:nvSpPr>
          <p:spPr bwMode="auto">
            <a:xfrm>
              <a:off x="994" y="2428"/>
              <a:ext cx="1747" cy="212"/>
            </a:xfrm>
            <a:prstGeom prst="rect">
              <a:avLst/>
            </a:prstGeom>
            <a:solidFill>
              <a:srgbClr val="E6E6E6"/>
            </a:solidFill>
            <a:ln w="9525">
              <a:noFill/>
              <a:miter lim="800000"/>
              <a:headEnd/>
              <a:tailEnd/>
            </a:ln>
          </p:spPr>
          <p:txBody>
            <a:bodyPr lIns="90000" tIns="62676" rIns="90000" bIns="46800"/>
            <a:lstStyle/>
            <a:p>
              <a:pPr>
                <a:tabLst>
                  <a:tab pos="723900" algn="l"/>
                  <a:tab pos="1447800" algn="l"/>
                  <a:tab pos="2171700" algn="l"/>
                  <a:tab pos="2895600" algn="l"/>
                  <a:tab pos="3619500" algn="l"/>
                  <a:tab pos="4343400" algn="l"/>
                  <a:tab pos="5067300" algn="l"/>
                  <a:tab pos="5791200" algn="l"/>
                </a:tabLst>
              </a:pPr>
              <a:r>
                <a:rPr lang="en-US">
                  <a:solidFill>
                    <a:srgbClr val="000000"/>
                  </a:solidFill>
                </a:rPr>
                <a:t>COMB (WV-IR &amp; O3-IR)</a:t>
              </a:r>
            </a:p>
          </p:txBody>
        </p:sp>
        <p:sp>
          <p:nvSpPr>
            <p:cNvPr id="12" name="Rectangle 13"/>
            <p:cNvSpPr>
              <a:spLocks noChangeArrowheads="1"/>
            </p:cNvSpPr>
            <p:nvPr/>
          </p:nvSpPr>
          <p:spPr bwMode="auto">
            <a:xfrm>
              <a:off x="3807" y="2428"/>
              <a:ext cx="1066" cy="212"/>
            </a:xfrm>
            <a:prstGeom prst="rect">
              <a:avLst/>
            </a:prstGeom>
            <a:solidFill>
              <a:srgbClr val="E6E6E6"/>
            </a:solidFill>
            <a:ln w="9525">
              <a:noFill/>
              <a:miter lim="800000"/>
              <a:headEnd/>
              <a:tailEnd/>
            </a:ln>
          </p:spPr>
          <p:txBody>
            <a:bodyPr lIns="90000" tIns="62676" rIns="90000" bIns="46800" anchor="ctr"/>
            <a:lstStyle/>
            <a:p>
              <a:pPr algn="ctr">
                <a:tabLst>
                  <a:tab pos="723900" algn="l"/>
                  <a:tab pos="1447800" algn="l"/>
                  <a:tab pos="2171700" algn="l"/>
                  <a:tab pos="2895600" algn="l"/>
                  <a:tab pos="3619500" algn="l"/>
                  <a:tab pos="4343400" algn="l"/>
                  <a:tab pos="5067300" algn="l"/>
                  <a:tab pos="5791200" algn="l"/>
                </a:tabLst>
              </a:pPr>
              <a:r>
                <a:rPr lang="en-US">
                  <a:solidFill>
                    <a:srgbClr val="000000"/>
                  </a:solidFill>
                </a:rPr>
                <a:t>&gt;4K &amp; &gt;13K</a:t>
              </a:r>
            </a:p>
          </p:txBody>
        </p:sp>
        <p:sp>
          <p:nvSpPr>
            <p:cNvPr id="13" name="Line 14"/>
            <p:cNvSpPr>
              <a:spLocks noChangeShapeType="1"/>
            </p:cNvSpPr>
            <p:nvPr/>
          </p:nvSpPr>
          <p:spPr bwMode="auto">
            <a:xfrm>
              <a:off x="994" y="1580"/>
              <a:ext cx="1747" cy="0"/>
            </a:xfrm>
            <a:prstGeom prst="line">
              <a:avLst/>
            </a:prstGeom>
            <a:noFill/>
            <a:ln w="360">
              <a:solidFill>
                <a:srgbClr val="000000"/>
              </a:solidFill>
              <a:round/>
              <a:headEnd/>
              <a:tailEnd/>
            </a:ln>
            <a:effectLst/>
          </p:spPr>
          <p:txBody>
            <a:bodyPr/>
            <a:lstStyle/>
            <a:p>
              <a:endParaRPr lang="hr-HR"/>
            </a:p>
          </p:txBody>
        </p:sp>
        <p:sp>
          <p:nvSpPr>
            <p:cNvPr id="14" name="Line 15"/>
            <p:cNvSpPr>
              <a:spLocks noChangeShapeType="1"/>
            </p:cNvSpPr>
            <p:nvPr/>
          </p:nvSpPr>
          <p:spPr bwMode="auto">
            <a:xfrm>
              <a:off x="2741" y="1580"/>
              <a:ext cx="1066" cy="0"/>
            </a:xfrm>
            <a:prstGeom prst="line">
              <a:avLst/>
            </a:prstGeom>
            <a:noFill/>
            <a:ln w="360">
              <a:solidFill>
                <a:srgbClr val="000000"/>
              </a:solidFill>
              <a:round/>
              <a:headEnd/>
              <a:tailEnd/>
            </a:ln>
            <a:effectLst/>
          </p:spPr>
          <p:txBody>
            <a:bodyPr/>
            <a:lstStyle/>
            <a:p>
              <a:endParaRPr lang="hr-HR"/>
            </a:p>
          </p:txBody>
        </p:sp>
        <p:sp>
          <p:nvSpPr>
            <p:cNvPr id="15" name="Line 16"/>
            <p:cNvSpPr>
              <a:spLocks noChangeShapeType="1"/>
            </p:cNvSpPr>
            <p:nvPr/>
          </p:nvSpPr>
          <p:spPr bwMode="auto">
            <a:xfrm>
              <a:off x="3807" y="1580"/>
              <a:ext cx="1066" cy="0"/>
            </a:xfrm>
            <a:prstGeom prst="line">
              <a:avLst/>
            </a:prstGeom>
            <a:noFill/>
            <a:ln w="360">
              <a:solidFill>
                <a:srgbClr val="000000"/>
              </a:solidFill>
              <a:round/>
              <a:headEnd/>
              <a:tailEnd/>
            </a:ln>
            <a:effectLst/>
          </p:spPr>
          <p:txBody>
            <a:bodyPr/>
            <a:lstStyle/>
            <a:p>
              <a:endParaRPr lang="hr-HR"/>
            </a:p>
          </p:txBody>
        </p:sp>
        <p:sp>
          <p:nvSpPr>
            <p:cNvPr id="16" name="Line 17"/>
            <p:cNvSpPr>
              <a:spLocks noChangeShapeType="1"/>
            </p:cNvSpPr>
            <p:nvPr/>
          </p:nvSpPr>
          <p:spPr bwMode="auto">
            <a:xfrm>
              <a:off x="994" y="1792"/>
              <a:ext cx="1747" cy="0"/>
            </a:xfrm>
            <a:prstGeom prst="line">
              <a:avLst/>
            </a:prstGeom>
            <a:noFill/>
            <a:ln w="360">
              <a:solidFill>
                <a:srgbClr val="000000"/>
              </a:solidFill>
              <a:round/>
              <a:headEnd/>
              <a:tailEnd/>
            </a:ln>
            <a:effectLst/>
          </p:spPr>
          <p:txBody>
            <a:bodyPr/>
            <a:lstStyle/>
            <a:p>
              <a:endParaRPr lang="hr-HR"/>
            </a:p>
          </p:txBody>
        </p:sp>
        <p:sp>
          <p:nvSpPr>
            <p:cNvPr id="17" name="Line 18"/>
            <p:cNvSpPr>
              <a:spLocks noChangeShapeType="1"/>
            </p:cNvSpPr>
            <p:nvPr/>
          </p:nvSpPr>
          <p:spPr bwMode="auto">
            <a:xfrm>
              <a:off x="2741" y="1792"/>
              <a:ext cx="1066" cy="0"/>
            </a:xfrm>
            <a:prstGeom prst="line">
              <a:avLst/>
            </a:prstGeom>
            <a:noFill/>
            <a:ln w="360">
              <a:solidFill>
                <a:srgbClr val="000000"/>
              </a:solidFill>
              <a:round/>
              <a:headEnd/>
              <a:tailEnd/>
            </a:ln>
            <a:effectLst/>
          </p:spPr>
          <p:txBody>
            <a:bodyPr/>
            <a:lstStyle/>
            <a:p>
              <a:endParaRPr lang="hr-HR"/>
            </a:p>
          </p:txBody>
        </p:sp>
        <p:sp>
          <p:nvSpPr>
            <p:cNvPr id="18" name="Line 19"/>
            <p:cNvSpPr>
              <a:spLocks noChangeShapeType="1"/>
            </p:cNvSpPr>
            <p:nvPr/>
          </p:nvSpPr>
          <p:spPr bwMode="auto">
            <a:xfrm>
              <a:off x="3807" y="1792"/>
              <a:ext cx="1066" cy="0"/>
            </a:xfrm>
            <a:prstGeom prst="line">
              <a:avLst/>
            </a:prstGeom>
            <a:noFill/>
            <a:ln w="360">
              <a:solidFill>
                <a:srgbClr val="000000"/>
              </a:solidFill>
              <a:round/>
              <a:headEnd/>
              <a:tailEnd/>
            </a:ln>
            <a:effectLst/>
          </p:spPr>
          <p:txBody>
            <a:bodyPr/>
            <a:lstStyle/>
            <a:p>
              <a:endParaRPr lang="hr-HR"/>
            </a:p>
          </p:txBody>
        </p:sp>
        <p:sp>
          <p:nvSpPr>
            <p:cNvPr id="19" name="Line 20"/>
            <p:cNvSpPr>
              <a:spLocks noChangeShapeType="1"/>
            </p:cNvSpPr>
            <p:nvPr/>
          </p:nvSpPr>
          <p:spPr bwMode="auto">
            <a:xfrm>
              <a:off x="994" y="2004"/>
              <a:ext cx="1747" cy="0"/>
            </a:xfrm>
            <a:prstGeom prst="line">
              <a:avLst/>
            </a:prstGeom>
            <a:noFill/>
            <a:ln w="360">
              <a:solidFill>
                <a:srgbClr val="000000"/>
              </a:solidFill>
              <a:round/>
              <a:headEnd/>
              <a:tailEnd/>
            </a:ln>
            <a:effectLst/>
          </p:spPr>
          <p:txBody>
            <a:bodyPr/>
            <a:lstStyle/>
            <a:p>
              <a:endParaRPr lang="hr-HR"/>
            </a:p>
          </p:txBody>
        </p:sp>
        <p:sp>
          <p:nvSpPr>
            <p:cNvPr id="20" name="Line 21"/>
            <p:cNvSpPr>
              <a:spLocks noChangeShapeType="1"/>
            </p:cNvSpPr>
            <p:nvPr/>
          </p:nvSpPr>
          <p:spPr bwMode="auto">
            <a:xfrm>
              <a:off x="2741" y="2004"/>
              <a:ext cx="1066" cy="0"/>
            </a:xfrm>
            <a:prstGeom prst="line">
              <a:avLst/>
            </a:prstGeom>
            <a:noFill/>
            <a:ln w="360">
              <a:noFill/>
              <a:round/>
              <a:headEnd/>
              <a:tailEnd/>
            </a:ln>
            <a:effectLst/>
          </p:spPr>
          <p:txBody>
            <a:bodyPr/>
            <a:lstStyle/>
            <a:p>
              <a:endParaRPr lang="hr-HR"/>
            </a:p>
          </p:txBody>
        </p:sp>
        <p:sp>
          <p:nvSpPr>
            <p:cNvPr id="21" name="Line 22"/>
            <p:cNvSpPr>
              <a:spLocks noChangeShapeType="1"/>
            </p:cNvSpPr>
            <p:nvPr/>
          </p:nvSpPr>
          <p:spPr bwMode="auto">
            <a:xfrm>
              <a:off x="3807" y="2004"/>
              <a:ext cx="1066" cy="0"/>
            </a:xfrm>
            <a:prstGeom prst="line">
              <a:avLst/>
            </a:prstGeom>
            <a:noFill/>
            <a:ln w="360">
              <a:solidFill>
                <a:srgbClr val="000000"/>
              </a:solidFill>
              <a:round/>
              <a:headEnd/>
              <a:tailEnd/>
            </a:ln>
            <a:effectLst/>
          </p:spPr>
          <p:txBody>
            <a:bodyPr/>
            <a:lstStyle/>
            <a:p>
              <a:endParaRPr lang="hr-HR"/>
            </a:p>
          </p:txBody>
        </p:sp>
        <p:sp>
          <p:nvSpPr>
            <p:cNvPr id="22" name="Line 23"/>
            <p:cNvSpPr>
              <a:spLocks noChangeShapeType="1"/>
            </p:cNvSpPr>
            <p:nvPr/>
          </p:nvSpPr>
          <p:spPr bwMode="auto">
            <a:xfrm>
              <a:off x="994" y="2216"/>
              <a:ext cx="1747" cy="0"/>
            </a:xfrm>
            <a:prstGeom prst="line">
              <a:avLst/>
            </a:prstGeom>
            <a:noFill/>
            <a:ln w="360">
              <a:solidFill>
                <a:srgbClr val="000000"/>
              </a:solidFill>
              <a:round/>
              <a:headEnd/>
              <a:tailEnd/>
            </a:ln>
            <a:effectLst/>
          </p:spPr>
          <p:txBody>
            <a:bodyPr/>
            <a:lstStyle/>
            <a:p>
              <a:endParaRPr lang="hr-HR"/>
            </a:p>
          </p:txBody>
        </p:sp>
        <p:sp>
          <p:nvSpPr>
            <p:cNvPr id="23" name="Line 24"/>
            <p:cNvSpPr>
              <a:spLocks noChangeShapeType="1"/>
            </p:cNvSpPr>
            <p:nvPr/>
          </p:nvSpPr>
          <p:spPr bwMode="auto">
            <a:xfrm>
              <a:off x="2741" y="2216"/>
              <a:ext cx="1066" cy="0"/>
            </a:xfrm>
            <a:prstGeom prst="line">
              <a:avLst/>
            </a:prstGeom>
            <a:noFill/>
            <a:ln w="360">
              <a:noFill/>
              <a:round/>
              <a:headEnd/>
              <a:tailEnd/>
            </a:ln>
            <a:effectLst/>
          </p:spPr>
          <p:txBody>
            <a:bodyPr/>
            <a:lstStyle/>
            <a:p>
              <a:endParaRPr lang="hr-HR"/>
            </a:p>
          </p:txBody>
        </p:sp>
        <p:sp>
          <p:nvSpPr>
            <p:cNvPr id="24" name="Line 25"/>
            <p:cNvSpPr>
              <a:spLocks noChangeShapeType="1"/>
            </p:cNvSpPr>
            <p:nvPr/>
          </p:nvSpPr>
          <p:spPr bwMode="auto">
            <a:xfrm>
              <a:off x="3807" y="2216"/>
              <a:ext cx="1066" cy="0"/>
            </a:xfrm>
            <a:prstGeom prst="line">
              <a:avLst/>
            </a:prstGeom>
            <a:noFill/>
            <a:ln w="360">
              <a:solidFill>
                <a:srgbClr val="000000"/>
              </a:solidFill>
              <a:round/>
              <a:headEnd/>
              <a:tailEnd/>
            </a:ln>
            <a:effectLst/>
          </p:spPr>
          <p:txBody>
            <a:bodyPr/>
            <a:lstStyle/>
            <a:p>
              <a:endParaRPr lang="hr-HR"/>
            </a:p>
          </p:txBody>
        </p:sp>
        <p:sp>
          <p:nvSpPr>
            <p:cNvPr id="25" name="Line 26"/>
            <p:cNvSpPr>
              <a:spLocks noChangeShapeType="1"/>
            </p:cNvSpPr>
            <p:nvPr/>
          </p:nvSpPr>
          <p:spPr bwMode="auto">
            <a:xfrm>
              <a:off x="994" y="2428"/>
              <a:ext cx="1747" cy="0"/>
            </a:xfrm>
            <a:prstGeom prst="line">
              <a:avLst/>
            </a:prstGeom>
            <a:noFill/>
            <a:ln w="360">
              <a:solidFill>
                <a:srgbClr val="000000"/>
              </a:solidFill>
              <a:round/>
              <a:headEnd/>
              <a:tailEnd/>
            </a:ln>
            <a:effectLst/>
          </p:spPr>
          <p:txBody>
            <a:bodyPr/>
            <a:lstStyle/>
            <a:p>
              <a:endParaRPr lang="hr-HR"/>
            </a:p>
          </p:txBody>
        </p:sp>
        <p:sp>
          <p:nvSpPr>
            <p:cNvPr id="26" name="Line 27"/>
            <p:cNvSpPr>
              <a:spLocks noChangeShapeType="1"/>
            </p:cNvSpPr>
            <p:nvPr/>
          </p:nvSpPr>
          <p:spPr bwMode="auto">
            <a:xfrm>
              <a:off x="2741" y="2428"/>
              <a:ext cx="1066" cy="0"/>
            </a:xfrm>
            <a:prstGeom prst="line">
              <a:avLst/>
            </a:prstGeom>
            <a:noFill/>
            <a:ln w="360">
              <a:noFill/>
              <a:round/>
              <a:headEnd/>
              <a:tailEnd/>
            </a:ln>
            <a:effectLst/>
          </p:spPr>
          <p:txBody>
            <a:bodyPr/>
            <a:lstStyle/>
            <a:p>
              <a:endParaRPr lang="hr-HR"/>
            </a:p>
          </p:txBody>
        </p:sp>
        <p:sp>
          <p:nvSpPr>
            <p:cNvPr id="27" name="Line 28"/>
            <p:cNvSpPr>
              <a:spLocks noChangeShapeType="1"/>
            </p:cNvSpPr>
            <p:nvPr/>
          </p:nvSpPr>
          <p:spPr bwMode="auto">
            <a:xfrm>
              <a:off x="3807" y="2428"/>
              <a:ext cx="1066" cy="0"/>
            </a:xfrm>
            <a:prstGeom prst="line">
              <a:avLst/>
            </a:prstGeom>
            <a:noFill/>
            <a:ln w="360">
              <a:solidFill>
                <a:srgbClr val="000000"/>
              </a:solidFill>
              <a:round/>
              <a:headEnd/>
              <a:tailEnd/>
            </a:ln>
            <a:effectLst/>
          </p:spPr>
          <p:txBody>
            <a:bodyPr/>
            <a:lstStyle/>
            <a:p>
              <a:endParaRPr lang="hr-HR"/>
            </a:p>
          </p:txBody>
        </p:sp>
        <p:sp>
          <p:nvSpPr>
            <p:cNvPr id="28" name="Line 29"/>
            <p:cNvSpPr>
              <a:spLocks noChangeShapeType="1"/>
            </p:cNvSpPr>
            <p:nvPr/>
          </p:nvSpPr>
          <p:spPr bwMode="auto">
            <a:xfrm>
              <a:off x="994" y="2640"/>
              <a:ext cx="1747" cy="0"/>
            </a:xfrm>
            <a:prstGeom prst="line">
              <a:avLst/>
            </a:prstGeom>
            <a:noFill/>
            <a:ln w="360">
              <a:solidFill>
                <a:srgbClr val="000000"/>
              </a:solidFill>
              <a:round/>
              <a:headEnd/>
              <a:tailEnd/>
            </a:ln>
            <a:effectLst/>
          </p:spPr>
          <p:txBody>
            <a:bodyPr/>
            <a:lstStyle/>
            <a:p>
              <a:endParaRPr lang="hr-HR"/>
            </a:p>
          </p:txBody>
        </p:sp>
        <p:sp>
          <p:nvSpPr>
            <p:cNvPr id="29" name="Line 30"/>
            <p:cNvSpPr>
              <a:spLocks noChangeShapeType="1"/>
            </p:cNvSpPr>
            <p:nvPr/>
          </p:nvSpPr>
          <p:spPr bwMode="auto">
            <a:xfrm>
              <a:off x="2741" y="2640"/>
              <a:ext cx="1066" cy="0"/>
            </a:xfrm>
            <a:prstGeom prst="line">
              <a:avLst/>
            </a:prstGeom>
            <a:noFill/>
            <a:ln w="360">
              <a:solidFill>
                <a:srgbClr val="000000"/>
              </a:solidFill>
              <a:round/>
              <a:headEnd/>
              <a:tailEnd/>
            </a:ln>
            <a:effectLst/>
          </p:spPr>
          <p:txBody>
            <a:bodyPr/>
            <a:lstStyle/>
            <a:p>
              <a:endParaRPr lang="hr-HR"/>
            </a:p>
          </p:txBody>
        </p:sp>
        <p:sp>
          <p:nvSpPr>
            <p:cNvPr id="30" name="Line 31"/>
            <p:cNvSpPr>
              <a:spLocks noChangeShapeType="1"/>
            </p:cNvSpPr>
            <p:nvPr/>
          </p:nvSpPr>
          <p:spPr bwMode="auto">
            <a:xfrm>
              <a:off x="3807" y="2640"/>
              <a:ext cx="1066" cy="0"/>
            </a:xfrm>
            <a:prstGeom prst="line">
              <a:avLst/>
            </a:prstGeom>
            <a:noFill/>
            <a:ln w="360">
              <a:solidFill>
                <a:srgbClr val="000000"/>
              </a:solidFill>
              <a:round/>
              <a:headEnd/>
              <a:tailEnd/>
            </a:ln>
            <a:effectLst/>
          </p:spPr>
          <p:txBody>
            <a:bodyPr/>
            <a:lstStyle/>
            <a:p>
              <a:endParaRPr lang="hr-HR"/>
            </a:p>
          </p:txBody>
        </p:sp>
        <p:sp>
          <p:nvSpPr>
            <p:cNvPr id="31" name="Line 32"/>
            <p:cNvSpPr>
              <a:spLocks noChangeShapeType="1"/>
            </p:cNvSpPr>
            <p:nvPr/>
          </p:nvSpPr>
          <p:spPr bwMode="auto">
            <a:xfrm>
              <a:off x="994" y="1580"/>
              <a:ext cx="0" cy="212"/>
            </a:xfrm>
            <a:prstGeom prst="line">
              <a:avLst/>
            </a:prstGeom>
            <a:noFill/>
            <a:ln w="360">
              <a:solidFill>
                <a:srgbClr val="000000"/>
              </a:solidFill>
              <a:round/>
              <a:headEnd/>
              <a:tailEnd/>
            </a:ln>
            <a:effectLst/>
          </p:spPr>
          <p:txBody>
            <a:bodyPr/>
            <a:lstStyle/>
            <a:p>
              <a:endParaRPr lang="hr-HR"/>
            </a:p>
          </p:txBody>
        </p:sp>
        <p:sp>
          <p:nvSpPr>
            <p:cNvPr id="7168" name="Line 33"/>
            <p:cNvSpPr>
              <a:spLocks noChangeShapeType="1"/>
            </p:cNvSpPr>
            <p:nvPr/>
          </p:nvSpPr>
          <p:spPr bwMode="auto">
            <a:xfrm>
              <a:off x="994" y="1792"/>
              <a:ext cx="0" cy="212"/>
            </a:xfrm>
            <a:prstGeom prst="line">
              <a:avLst/>
            </a:prstGeom>
            <a:noFill/>
            <a:ln w="360">
              <a:solidFill>
                <a:srgbClr val="000000"/>
              </a:solidFill>
              <a:round/>
              <a:headEnd/>
              <a:tailEnd/>
            </a:ln>
            <a:effectLst/>
          </p:spPr>
          <p:txBody>
            <a:bodyPr/>
            <a:lstStyle/>
            <a:p>
              <a:endParaRPr lang="hr-HR"/>
            </a:p>
          </p:txBody>
        </p:sp>
        <p:sp>
          <p:nvSpPr>
            <p:cNvPr id="7220" name="Line 34"/>
            <p:cNvSpPr>
              <a:spLocks noChangeShapeType="1"/>
            </p:cNvSpPr>
            <p:nvPr/>
          </p:nvSpPr>
          <p:spPr bwMode="auto">
            <a:xfrm>
              <a:off x="994" y="2004"/>
              <a:ext cx="0" cy="212"/>
            </a:xfrm>
            <a:prstGeom prst="line">
              <a:avLst/>
            </a:prstGeom>
            <a:noFill/>
            <a:ln w="360">
              <a:solidFill>
                <a:srgbClr val="000000"/>
              </a:solidFill>
              <a:round/>
              <a:headEnd/>
              <a:tailEnd/>
            </a:ln>
            <a:effectLst/>
          </p:spPr>
          <p:txBody>
            <a:bodyPr/>
            <a:lstStyle/>
            <a:p>
              <a:endParaRPr lang="hr-HR"/>
            </a:p>
          </p:txBody>
        </p:sp>
        <p:sp>
          <p:nvSpPr>
            <p:cNvPr id="7221" name="Line 35"/>
            <p:cNvSpPr>
              <a:spLocks noChangeShapeType="1"/>
            </p:cNvSpPr>
            <p:nvPr/>
          </p:nvSpPr>
          <p:spPr bwMode="auto">
            <a:xfrm>
              <a:off x="994" y="2216"/>
              <a:ext cx="0" cy="212"/>
            </a:xfrm>
            <a:prstGeom prst="line">
              <a:avLst/>
            </a:prstGeom>
            <a:noFill/>
            <a:ln w="360">
              <a:solidFill>
                <a:srgbClr val="000000"/>
              </a:solidFill>
              <a:round/>
              <a:headEnd/>
              <a:tailEnd/>
            </a:ln>
            <a:effectLst/>
          </p:spPr>
          <p:txBody>
            <a:bodyPr/>
            <a:lstStyle/>
            <a:p>
              <a:endParaRPr lang="hr-HR"/>
            </a:p>
          </p:txBody>
        </p:sp>
        <p:sp>
          <p:nvSpPr>
            <p:cNvPr id="7222" name="Line 36"/>
            <p:cNvSpPr>
              <a:spLocks noChangeShapeType="1"/>
            </p:cNvSpPr>
            <p:nvPr/>
          </p:nvSpPr>
          <p:spPr bwMode="auto">
            <a:xfrm>
              <a:off x="994" y="2428"/>
              <a:ext cx="0" cy="212"/>
            </a:xfrm>
            <a:prstGeom prst="line">
              <a:avLst/>
            </a:prstGeom>
            <a:noFill/>
            <a:ln w="360">
              <a:solidFill>
                <a:srgbClr val="000000"/>
              </a:solidFill>
              <a:round/>
              <a:headEnd/>
              <a:tailEnd/>
            </a:ln>
            <a:effectLst/>
          </p:spPr>
          <p:txBody>
            <a:bodyPr/>
            <a:lstStyle/>
            <a:p>
              <a:endParaRPr lang="hr-HR"/>
            </a:p>
          </p:txBody>
        </p:sp>
        <p:sp>
          <p:nvSpPr>
            <p:cNvPr id="7223" name="Line 37"/>
            <p:cNvSpPr>
              <a:spLocks noChangeShapeType="1"/>
            </p:cNvSpPr>
            <p:nvPr/>
          </p:nvSpPr>
          <p:spPr bwMode="auto">
            <a:xfrm>
              <a:off x="2741" y="1580"/>
              <a:ext cx="0" cy="212"/>
            </a:xfrm>
            <a:prstGeom prst="line">
              <a:avLst/>
            </a:prstGeom>
            <a:noFill/>
            <a:ln w="360">
              <a:noFill/>
              <a:round/>
              <a:headEnd/>
              <a:tailEnd/>
            </a:ln>
            <a:effectLst/>
          </p:spPr>
          <p:txBody>
            <a:bodyPr/>
            <a:lstStyle/>
            <a:p>
              <a:endParaRPr lang="hr-HR"/>
            </a:p>
          </p:txBody>
        </p:sp>
        <p:sp>
          <p:nvSpPr>
            <p:cNvPr id="7224" name="Line 38"/>
            <p:cNvSpPr>
              <a:spLocks noChangeShapeType="1"/>
            </p:cNvSpPr>
            <p:nvPr/>
          </p:nvSpPr>
          <p:spPr bwMode="auto">
            <a:xfrm>
              <a:off x="2741" y="1792"/>
              <a:ext cx="0" cy="212"/>
            </a:xfrm>
            <a:prstGeom prst="line">
              <a:avLst/>
            </a:prstGeom>
            <a:noFill/>
            <a:ln w="360">
              <a:solidFill>
                <a:srgbClr val="000000"/>
              </a:solidFill>
              <a:round/>
              <a:headEnd/>
              <a:tailEnd/>
            </a:ln>
            <a:effectLst/>
          </p:spPr>
          <p:txBody>
            <a:bodyPr/>
            <a:lstStyle/>
            <a:p>
              <a:endParaRPr lang="hr-HR"/>
            </a:p>
          </p:txBody>
        </p:sp>
        <p:sp>
          <p:nvSpPr>
            <p:cNvPr id="7225" name="Line 39"/>
            <p:cNvSpPr>
              <a:spLocks noChangeShapeType="1"/>
            </p:cNvSpPr>
            <p:nvPr/>
          </p:nvSpPr>
          <p:spPr bwMode="auto">
            <a:xfrm>
              <a:off x="2741" y="2004"/>
              <a:ext cx="0" cy="212"/>
            </a:xfrm>
            <a:prstGeom prst="line">
              <a:avLst/>
            </a:prstGeom>
            <a:noFill/>
            <a:ln w="360">
              <a:solidFill>
                <a:srgbClr val="000000"/>
              </a:solidFill>
              <a:round/>
              <a:headEnd/>
              <a:tailEnd/>
            </a:ln>
            <a:effectLst/>
          </p:spPr>
          <p:txBody>
            <a:bodyPr/>
            <a:lstStyle/>
            <a:p>
              <a:endParaRPr lang="hr-HR"/>
            </a:p>
          </p:txBody>
        </p:sp>
        <p:sp>
          <p:nvSpPr>
            <p:cNvPr id="7226" name="Line 40"/>
            <p:cNvSpPr>
              <a:spLocks noChangeShapeType="1"/>
            </p:cNvSpPr>
            <p:nvPr/>
          </p:nvSpPr>
          <p:spPr bwMode="auto">
            <a:xfrm>
              <a:off x="2741" y="2216"/>
              <a:ext cx="0" cy="212"/>
            </a:xfrm>
            <a:prstGeom prst="line">
              <a:avLst/>
            </a:prstGeom>
            <a:noFill/>
            <a:ln w="360">
              <a:solidFill>
                <a:srgbClr val="000000"/>
              </a:solidFill>
              <a:round/>
              <a:headEnd/>
              <a:tailEnd/>
            </a:ln>
            <a:effectLst/>
          </p:spPr>
          <p:txBody>
            <a:bodyPr/>
            <a:lstStyle/>
            <a:p>
              <a:endParaRPr lang="hr-HR"/>
            </a:p>
          </p:txBody>
        </p:sp>
        <p:sp>
          <p:nvSpPr>
            <p:cNvPr id="7227" name="Line 41"/>
            <p:cNvSpPr>
              <a:spLocks noChangeShapeType="1"/>
            </p:cNvSpPr>
            <p:nvPr/>
          </p:nvSpPr>
          <p:spPr bwMode="auto">
            <a:xfrm>
              <a:off x="2741" y="2428"/>
              <a:ext cx="0" cy="212"/>
            </a:xfrm>
            <a:prstGeom prst="line">
              <a:avLst/>
            </a:prstGeom>
            <a:noFill/>
            <a:ln w="360">
              <a:solidFill>
                <a:srgbClr val="000000"/>
              </a:solidFill>
              <a:round/>
              <a:headEnd/>
              <a:tailEnd/>
            </a:ln>
            <a:effectLst/>
          </p:spPr>
          <p:txBody>
            <a:bodyPr/>
            <a:lstStyle/>
            <a:p>
              <a:endParaRPr lang="hr-HR"/>
            </a:p>
          </p:txBody>
        </p:sp>
        <p:sp>
          <p:nvSpPr>
            <p:cNvPr id="7228" name="Line 42"/>
            <p:cNvSpPr>
              <a:spLocks noChangeShapeType="1"/>
            </p:cNvSpPr>
            <p:nvPr/>
          </p:nvSpPr>
          <p:spPr bwMode="auto">
            <a:xfrm>
              <a:off x="3807" y="1580"/>
              <a:ext cx="0" cy="212"/>
            </a:xfrm>
            <a:prstGeom prst="line">
              <a:avLst/>
            </a:prstGeom>
            <a:noFill/>
            <a:ln w="360">
              <a:noFill/>
              <a:round/>
              <a:headEnd/>
              <a:tailEnd/>
            </a:ln>
            <a:effectLst/>
          </p:spPr>
          <p:txBody>
            <a:bodyPr/>
            <a:lstStyle/>
            <a:p>
              <a:endParaRPr lang="hr-HR"/>
            </a:p>
          </p:txBody>
        </p:sp>
        <p:sp>
          <p:nvSpPr>
            <p:cNvPr id="7229" name="Line 43"/>
            <p:cNvSpPr>
              <a:spLocks noChangeShapeType="1"/>
            </p:cNvSpPr>
            <p:nvPr/>
          </p:nvSpPr>
          <p:spPr bwMode="auto">
            <a:xfrm>
              <a:off x="3807" y="1792"/>
              <a:ext cx="0" cy="212"/>
            </a:xfrm>
            <a:prstGeom prst="line">
              <a:avLst/>
            </a:prstGeom>
            <a:noFill/>
            <a:ln w="360">
              <a:solidFill>
                <a:srgbClr val="000000"/>
              </a:solidFill>
              <a:round/>
              <a:headEnd/>
              <a:tailEnd/>
            </a:ln>
            <a:effectLst/>
          </p:spPr>
          <p:txBody>
            <a:bodyPr/>
            <a:lstStyle/>
            <a:p>
              <a:endParaRPr lang="hr-HR"/>
            </a:p>
          </p:txBody>
        </p:sp>
        <p:sp>
          <p:nvSpPr>
            <p:cNvPr id="7230" name="Line 44"/>
            <p:cNvSpPr>
              <a:spLocks noChangeShapeType="1"/>
            </p:cNvSpPr>
            <p:nvPr/>
          </p:nvSpPr>
          <p:spPr bwMode="auto">
            <a:xfrm>
              <a:off x="3807" y="2004"/>
              <a:ext cx="0" cy="212"/>
            </a:xfrm>
            <a:prstGeom prst="line">
              <a:avLst/>
            </a:prstGeom>
            <a:noFill/>
            <a:ln w="360">
              <a:solidFill>
                <a:srgbClr val="000000"/>
              </a:solidFill>
              <a:round/>
              <a:headEnd/>
              <a:tailEnd/>
            </a:ln>
            <a:effectLst/>
          </p:spPr>
          <p:txBody>
            <a:bodyPr/>
            <a:lstStyle/>
            <a:p>
              <a:endParaRPr lang="hr-HR"/>
            </a:p>
          </p:txBody>
        </p:sp>
        <p:sp>
          <p:nvSpPr>
            <p:cNvPr id="7231" name="Line 45"/>
            <p:cNvSpPr>
              <a:spLocks noChangeShapeType="1"/>
            </p:cNvSpPr>
            <p:nvPr/>
          </p:nvSpPr>
          <p:spPr bwMode="auto">
            <a:xfrm>
              <a:off x="3807" y="2216"/>
              <a:ext cx="0" cy="212"/>
            </a:xfrm>
            <a:prstGeom prst="line">
              <a:avLst/>
            </a:prstGeom>
            <a:noFill/>
            <a:ln w="360">
              <a:solidFill>
                <a:srgbClr val="000000"/>
              </a:solidFill>
              <a:round/>
              <a:headEnd/>
              <a:tailEnd/>
            </a:ln>
            <a:effectLst/>
          </p:spPr>
          <p:txBody>
            <a:bodyPr/>
            <a:lstStyle/>
            <a:p>
              <a:endParaRPr lang="hr-HR"/>
            </a:p>
          </p:txBody>
        </p:sp>
        <p:sp>
          <p:nvSpPr>
            <p:cNvPr id="7232" name="Line 46"/>
            <p:cNvSpPr>
              <a:spLocks noChangeShapeType="1"/>
            </p:cNvSpPr>
            <p:nvPr/>
          </p:nvSpPr>
          <p:spPr bwMode="auto">
            <a:xfrm>
              <a:off x="3807" y="2428"/>
              <a:ext cx="0" cy="212"/>
            </a:xfrm>
            <a:prstGeom prst="line">
              <a:avLst/>
            </a:prstGeom>
            <a:noFill/>
            <a:ln w="360">
              <a:solidFill>
                <a:srgbClr val="000000"/>
              </a:solidFill>
              <a:round/>
              <a:headEnd/>
              <a:tailEnd/>
            </a:ln>
            <a:effectLst/>
          </p:spPr>
          <p:txBody>
            <a:bodyPr/>
            <a:lstStyle/>
            <a:p>
              <a:endParaRPr lang="hr-HR"/>
            </a:p>
          </p:txBody>
        </p:sp>
        <p:sp>
          <p:nvSpPr>
            <p:cNvPr id="7233" name="Line 47"/>
            <p:cNvSpPr>
              <a:spLocks noChangeShapeType="1"/>
            </p:cNvSpPr>
            <p:nvPr/>
          </p:nvSpPr>
          <p:spPr bwMode="auto">
            <a:xfrm>
              <a:off x="4873" y="1580"/>
              <a:ext cx="0" cy="212"/>
            </a:xfrm>
            <a:prstGeom prst="line">
              <a:avLst/>
            </a:prstGeom>
            <a:noFill/>
            <a:ln w="360">
              <a:solidFill>
                <a:srgbClr val="000000"/>
              </a:solidFill>
              <a:round/>
              <a:headEnd/>
              <a:tailEnd/>
            </a:ln>
            <a:effectLst/>
          </p:spPr>
          <p:txBody>
            <a:bodyPr/>
            <a:lstStyle/>
            <a:p>
              <a:endParaRPr lang="hr-HR"/>
            </a:p>
          </p:txBody>
        </p:sp>
        <p:sp>
          <p:nvSpPr>
            <p:cNvPr id="7234" name="Line 48"/>
            <p:cNvSpPr>
              <a:spLocks noChangeShapeType="1"/>
            </p:cNvSpPr>
            <p:nvPr/>
          </p:nvSpPr>
          <p:spPr bwMode="auto">
            <a:xfrm>
              <a:off x="4873" y="1792"/>
              <a:ext cx="0" cy="212"/>
            </a:xfrm>
            <a:prstGeom prst="line">
              <a:avLst/>
            </a:prstGeom>
            <a:noFill/>
            <a:ln w="360">
              <a:solidFill>
                <a:srgbClr val="000000"/>
              </a:solidFill>
              <a:round/>
              <a:headEnd/>
              <a:tailEnd/>
            </a:ln>
            <a:effectLst/>
          </p:spPr>
          <p:txBody>
            <a:bodyPr/>
            <a:lstStyle/>
            <a:p>
              <a:endParaRPr lang="hr-HR"/>
            </a:p>
          </p:txBody>
        </p:sp>
        <p:sp>
          <p:nvSpPr>
            <p:cNvPr id="7235" name="Line 49"/>
            <p:cNvSpPr>
              <a:spLocks noChangeShapeType="1"/>
            </p:cNvSpPr>
            <p:nvPr/>
          </p:nvSpPr>
          <p:spPr bwMode="auto">
            <a:xfrm>
              <a:off x="4873" y="2004"/>
              <a:ext cx="0" cy="212"/>
            </a:xfrm>
            <a:prstGeom prst="line">
              <a:avLst/>
            </a:prstGeom>
            <a:noFill/>
            <a:ln w="360">
              <a:solidFill>
                <a:srgbClr val="000000"/>
              </a:solidFill>
              <a:round/>
              <a:headEnd/>
              <a:tailEnd/>
            </a:ln>
            <a:effectLst/>
          </p:spPr>
          <p:txBody>
            <a:bodyPr/>
            <a:lstStyle/>
            <a:p>
              <a:endParaRPr lang="hr-HR"/>
            </a:p>
          </p:txBody>
        </p:sp>
        <p:sp>
          <p:nvSpPr>
            <p:cNvPr id="7236" name="Line 50"/>
            <p:cNvSpPr>
              <a:spLocks noChangeShapeType="1"/>
            </p:cNvSpPr>
            <p:nvPr/>
          </p:nvSpPr>
          <p:spPr bwMode="auto">
            <a:xfrm>
              <a:off x="4873" y="2216"/>
              <a:ext cx="0" cy="212"/>
            </a:xfrm>
            <a:prstGeom prst="line">
              <a:avLst/>
            </a:prstGeom>
            <a:noFill/>
            <a:ln w="360">
              <a:solidFill>
                <a:srgbClr val="000000"/>
              </a:solidFill>
              <a:round/>
              <a:headEnd/>
              <a:tailEnd/>
            </a:ln>
            <a:effectLst/>
          </p:spPr>
          <p:txBody>
            <a:bodyPr/>
            <a:lstStyle/>
            <a:p>
              <a:endParaRPr lang="hr-HR"/>
            </a:p>
          </p:txBody>
        </p:sp>
        <p:sp>
          <p:nvSpPr>
            <p:cNvPr id="7237" name="Line 51"/>
            <p:cNvSpPr>
              <a:spLocks noChangeShapeType="1"/>
            </p:cNvSpPr>
            <p:nvPr/>
          </p:nvSpPr>
          <p:spPr bwMode="auto">
            <a:xfrm>
              <a:off x="4873" y="2428"/>
              <a:ext cx="0" cy="212"/>
            </a:xfrm>
            <a:prstGeom prst="line">
              <a:avLst/>
            </a:prstGeom>
            <a:noFill/>
            <a:ln w="360">
              <a:solidFill>
                <a:srgbClr val="000000"/>
              </a:solidFill>
              <a:round/>
              <a:headEnd/>
              <a:tailEnd/>
            </a:ln>
            <a:effectLst/>
          </p:spPr>
          <p:txBody>
            <a:bodyPr/>
            <a:lstStyle/>
            <a:p>
              <a:endParaRPr lang="hr-HR"/>
            </a:p>
          </p:txBody>
        </p:sp>
      </p:grpSp>
      <p:sp>
        <p:nvSpPr>
          <p:cNvPr id="55" name="TextBox 54"/>
          <p:cNvSpPr txBox="1"/>
          <p:nvPr/>
        </p:nvSpPr>
        <p:spPr>
          <a:xfrm>
            <a:off x="4572099" y="4392215"/>
            <a:ext cx="3744416" cy="1380506"/>
          </a:xfrm>
          <a:prstGeom prst="rect">
            <a:avLst/>
          </a:prstGeom>
          <a:noFill/>
        </p:spPr>
        <p:txBody>
          <a:bodyPr wrap="square" rtlCol="0">
            <a:spAutoFit/>
          </a:bodyPr>
          <a:lstStyle/>
          <a:p>
            <a:pPr>
              <a:buClr>
                <a:srgbClr val="C00000"/>
              </a:buClr>
              <a:buFont typeface="Courier New" pitchFamily="49" charset="0"/>
              <a:buChar char="o"/>
            </a:pPr>
            <a:r>
              <a:rPr lang="hr-HR" dirty="0" smtClean="0"/>
              <a:t> 	some studies showed that this 	BTD methods are usefull for 	determining cloud top heights 	of convective clouds </a:t>
            </a:r>
            <a:r>
              <a:rPr lang="hr-HR" i="1" dirty="0" smtClean="0"/>
              <a:t>(Kwon et 	al.)</a:t>
            </a:r>
            <a:endParaRPr lang="hr-HR" dirty="0"/>
          </a:p>
        </p:txBody>
      </p:sp>
      <p:sp>
        <p:nvSpPr>
          <p:cNvPr id="54" name="Slide Number Placeholder 53"/>
          <p:cNvSpPr>
            <a:spLocks noGrp="1"/>
          </p:cNvSpPr>
          <p:nvPr>
            <p:ph type="sldNum" sz="quarter" idx="12"/>
          </p:nvPr>
        </p:nvSpPr>
        <p:spPr/>
        <p:txBody>
          <a:bodyPr/>
          <a:lstStyle/>
          <a:p>
            <a:fld id="{33EE6EBB-D85D-4F82-AF80-389F762234FD}" type="slidenum">
              <a:rPr lang="en-US" smtClean="0"/>
              <a:pPr/>
              <a:t>13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1080000" y="180000"/>
            <a:ext cx="7745847" cy="6120000"/>
          </a:xfrm>
          <a:prstGeom prst="rect">
            <a:avLst/>
          </a:prstGeom>
          <a:noFill/>
          <a:ln w="9525">
            <a:noFill/>
            <a:round/>
            <a:headEnd/>
            <a:tailEnd/>
          </a:ln>
          <a:effectLst/>
        </p:spPr>
      </p:pic>
      <p:sp>
        <p:nvSpPr>
          <p:cNvPr id="13316" name="Line 4"/>
          <p:cNvSpPr>
            <a:spLocks noChangeShapeType="1"/>
          </p:cNvSpPr>
          <p:nvPr/>
        </p:nvSpPr>
        <p:spPr bwMode="auto">
          <a:xfrm flipH="1">
            <a:off x="5148163" y="2159967"/>
            <a:ext cx="1011610" cy="432048"/>
          </a:xfrm>
          <a:prstGeom prst="line">
            <a:avLst/>
          </a:prstGeom>
          <a:noFill/>
          <a:ln w="9525">
            <a:solidFill>
              <a:srgbClr val="000000"/>
            </a:solidFill>
            <a:round/>
            <a:headEnd/>
            <a:tailEnd type="triangle" w="med" len="med"/>
          </a:ln>
          <a:effectLst/>
        </p:spPr>
        <p:txBody>
          <a:bodyPr/>
          <a:lstStyle/>
          <a:p>
            <a:endParaRPr lang="hr-HR"/>
          </a:p>
        </p:txBody>
      </p:sp>
      <p:sp>
        <p:nvSpPr>
          <p:cNvPr id="13317" name="Rectangle 5"/>
          <p:cNvSpPr>
            <a:spLocks noChangeArrowheads="1"/>
          </p:cNvSpPr>
          <p:nvPr/>
        </p:nvSpPr>
        <p:spPr bwMode="auto">
          <a:xfrm>
            <a:off x="6084267" y="1799927"/>
            <a:ext cx="1079500" cy="360363"/>
          </a:xfrm>
          <a:prstGeom prst="rect">
            <a:avLst/>
          </a:prstGeom>
          <a:solidFill>
            <a:schemeClr val="bg1"/>
          </a:solidFill>
          <a:ln w="9525">
            <a:solidFill>
              <a:srgbClr val="000000"/>
            </a:solidFill>
            <a:round/>
            <a:headEnd/>
            <a:tailEnd/>
          </a:ln>
          <a:effectLst/>
        </p:spPr>
        <p:txBody>
          <a:bodyPr wrap="none" lIns="90000" tIns="60876" rIns="90000" bIns="45000" anchor="ctr"/>
          <a:lstStyle/>
          <a:p>
            <a:pPr algn="ctr">
              <a:tabLst>
                <a:tab pos="723900" algn="l"/>
              </a:tabLst>
            </a:pPr>
            <a:r>
              <a:rPr lang="en-US" dirty="0">
                <a:solidFill>
                  <a:srgbClr val="FFFFFF"/>
                </a:solidFill>
              </a:rPr>
              <a:t> </a:t>
            </a:r>
            <a:r>
              <a:rPr lang="en-US" dirty="0"/>
              <a:t>Zagreb</a:t>
            </a:r>
          </a:p>
        </p:txBody>
      </p:sp>
      <p:sp>
        <p:nvSpPr>
          <p:cNvPr id="6" name="Slide Number Placeholder 5"/>
          <p:cNvSpPr>
            <a:spLocks noGrp="1"/>
          </p:cNvSpPr>
          <p:nvPr>
            <p:ph type="sldNum" sz="quarter" idx="12"/>
          </p:nvPr>
        </p:nvSpPr>
        <p:spPr/>
        <p:txBody>
          <a:bodyPr/>
          <a:lstStyle/>
          <a:p>
            <a:fld id="{33EE6EBB-D85D-4F82-AF80-389F762234FD}" type="slidenum">
              <a:rPr lang="en-US" smtClean="0"/>
              <a:pPr/>
              <a:t>14</a:t>
            </a:fld>
            <a:endParaRPr lang="en-US"/>
          </a:p>
        </p:txBody>
      </p:sp>
      <p:sp>
        <p:nvSpPr>
          <p:cNvPr id="7" name="Rectangle 6"/>
          <p:cNvSpPr/>
          <p:nvPr/>
        </p:nvSpPr>
        <p:spPr>
          <a:xfrm>
            <a:off x="359538" y="215751"/>
            <a:ext cx="9360725" cy="435825"/>
          </a:xfrm>
          <a:prstGeom prst="rect">
            <a:avLst/>
          </a:prstGeom>
          <a:solidFill>
            <a:schemeClr val="bg1"/>
          </a:solidFill>
        </p:spPr>
        <p:txBody>
          <a:bodyPr wrap="square">
            <a:spAutoFit/>
          </a:bodyPr>
          <a:lstStyle/>
          <a:p>
            <a:pPr>
              <a:buClr>
                <a:schemeClr val="accent5"/>
              </a:buClr>
              <a:buFont typeface="Wingdings" pitchFamily="2" charset="2"/>
              <a:buChar char="§"/>
            </a:pPr>
            <a:r>
              <a:rPr lang="hr-HR" b="1" dirty="0" smtClean="0">
                <a:solidFill>
                  <a:srgbClr val="7E0021"/>
                </a:solidFill>
              </a:rPr>
              <a:t> </a:t>
            </a:r>
            <a:r>
              <a:rPr lang="en-US" sz="2400" b="1" dirty="0" smtClean="0">
                <a:solidFill>
                  <a:srgbClr val="7E0021"/>
                </a:solidFill>
              </a:rPr>
              <a:t>OT and their relationship with severe weather </a:t>
            </a:r>
            <a:r>
              <a:rPr lang="hr-HR" sz="2400" dirty="0" smtClean="0">
                <a:solidFill>
                  <a:srgbClr val="7E0021"/>
                </a:solidFill>
              </a:rPr>
              <a:t> </a:t>
            </a:r>
            <a:r>
              <a:rPr lang="en-US" sz="2400" b="1" dirty="0" smtClean="0">
                <a:solidFill>
                  <a:srgbClr val="7E0021"/>
                </a:solidFill>
              </a:rPr>
              <a:t>conditions</a:t>
            </a:r>
            <a:endParaRPr lang="hr-HR"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1080000" y="180000"/>
            <a:ext cx="7499747"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15</a:t>
            </a:fld>
            <a:endParaRPr 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080000" y="180000"/>
            <a:ext cx="7499284"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080000" y="180000"/>
            <a:ext cx="7499284"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080000" y="180000"/>
            <a:ext cx="7499284"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t="9567"/>
          <a:stretch>
            <a:fillRect/>
          </a:stretch>
        </p:blipFill>
        <p:spPr bwMode="auto">
          <a:xfrm>
            <a:off x="117475" y="719138"/>
            <a:ext cx="6723063" cy="4967287"/>
          </a:xfrm>
          <a:prstGeom prst="rect">
            <a:avLst/>
          </a:prstGeom>
          <a:noFill/>
          <a:ln w="9525">
            <a:noFill/>
            <a:round/>
            <a:headEnd/>
            <a:tailEnd/>
          </a:ln>
          <a:effectLst/>
        </p:spPr>
      </p:pic>
      <p:sp>
        <p:nvSpPr>
          <p:cNvPr id="15362" name="Text Box 2"/>
          <p:cNvSpPr txBox="1">
            <a:spLocks noChangeArrowheads="1"/>
          </p:cNvSpPr>
          <p:nvPr/>
        </p:nvSpPr>
        <p:spPr bwMode="auto">
          <a:xfrm>
            <a:off x="6948363" y="791815"/>
            <a:ext cx="2592512" cy="4300794"/>
          </a:xfrm>
          <a:prstGeom prst="rect">
            <a:avLst/>
          </a:prstGeom>
          <a:noFill/>
          <a:ln w="9525">
            <a:noFill/>
            <a:round/>
            <a:headEnd/>
            <a:tailEnd/>
          </a:ln>
          <a:effectLst/>
        </p:spPr>
        <p:txBody>
          <a:bodyPr wrap="square" lIns="90000" tIns="46800" rIns="90000" bIns="46800">
            <a:spAutoFit/>
          </a:bodyPr>
          <a:lstStyle/>
          <a:p>
            <a:pPr>
              <a:lnSpc>
                <a:spcPct val="100000"/>
              </a:lnSpc>
              <a:spcBef>
                <a:spcPts val="750"/>
              </a:spcBef>
              <a:buSzPct val="45000"/>
              <a:buFont typeface="Wingdings" charset="2"/>
              <a:buNone/>
              <a:tabLst>
                <a:tab pos="723900" algn="l"/>
                <a:tab pos="1447800" algn="l"/>
                <a:tab pos="2171700" algn="l"/>
              </a:tabLst>
            </a:pPr>
            <a:r>
              <a:rPr lang="hr-HR" sz="1200" b="1" dirty="0"/>
              <a:t>Example: OT vs. </a:t>
            </a:r>
            <a:r>
              <a:rPr lang="hr-HR" sz="1200" b="1" dirty="0" smtClean="0"/>
              <a:t>severe </a:t>
            </a:r>
            <a:r>
              <a:rPr lang="hr-HR" sz="1200" b="1" dirty="0"/>
              <a:t>weather</a:t>
            </a:r>
          </a:p>
          <a:p>
            <a:pPr>
              <a:lnSpc>
                <a:spcPct val="100000"/>
              </a:lnSpc>
              <a:spcBef>
                <a:spcPts val="750"/>
              </a:spcBef>
              <a:buSzPct val="45000"/>
              <a:buFont typeface="Wingdings" charset="2"/>
              <a:buNone/>
              <a:tabLst>
                <a:tab pos="723900" algn="l"/>
                <a:tab pos="1447800" algn="l"/>
                <a:tab pos="2171700" algn="l"/>
              </a:tabLst>
            </a:pPr>
            <a:r>
              <a:rPr lang="hr-HR" sz="1200" b="1" dirty="0"/>
              <a:t>Zagreb, 01.07.2009</a:t>
            </a:r>
            <a:r>
              <a:rPr lang="hr-HR" sz="1200" b="1" dirty="0" smtClean="0"/>
              <a:t>. </a:t>
            </a:r>
          </a:p>
          <a:p>
            <a:pPr>
              <a:lnSpc>
                <a:spcPct val="100000"/>
              </a:lnSpc>
              <a:spcBef>
                <a:spcPts val="750"/>
              </a:spcBef>
              <a:buSzPct val="45000"/>
              <a:buFont typeface="Wingdings" charset="2"/>
              <a:buNone/>
              <a:tabLst>
                <a:tab pos="723900" algn="l"/>
                <a:tab pos="1447800" algn="l"/>
                <a:tab pos="2171700" algn="l"/>
              </a:tabLst>
            </a:pPr>
            <a:r>
              <a:rPr lang="hr-HR" sz="1200" b="1" dirty="0" smtClean="0"/>
              <a:t>OT -13:45 </a:t>
            </a:r>
            <a:r>
              <a:rPr lang="hr-HR" sz="1200" b="1" dirty="0"/>
              <a:t>UTC (Bedka, 2010</a:t>
            </a:r>
            <a:r>
              <a:rPr lang="hr-HR" sz="1200" b="1" dirty="0" smtClean="0"/>
              <a:t>)</a:t>
            </a:r>
          </a:p>
          <a:p>
            <a:pPr>
              <a:lnSpc>
                <a:spcPct val="100000"/>
              </a:lnSpc>
              <a:spcBef>
                <a:spcPts val="750"/>
              </a:spcBef>
              <a:buSzPct val="45000"/>
              <a:buFont typeface="Wingdings" charset="2"/>
              <a:buNone/>
              <a:tabLst>
                <a:tab pos="723900" algn="l"/>
                <a:tab pos="1447800" algn="l"/>
                <a:tab pos="2171700" algn="l"/>
              </a:tabLst>
            </a:pPr>
            <a:endParaRPr lang="hr-HR" sz="1200" b="1" dirty="0"/>
          </a:p>
          <a:p>
            <a:pPr>
              <a:lnSpc>
                <a:spcPct val="100000"/>
              </a:lnSpc>
              <a:spcBef>
                <a:spcPts val="750"/>
              </a:spcBef>
              <a:buSzPct val="45000"/>
              <a:buFont typeface="Wingdings" charset="2"/>
              <a:buNone/>
              <a:tabLst>
                <a:tab pos="723900" algn="l"/>
                <a:tab pos="1447800" algn="l"/>
                <a:tab pos="2171700" algn="l"/>
              </a:tabLst>
            </a:pPr>
            <a:r>
              <a:rPr lang="hr-HR" sz="1200" b="1" dirty="0">
                <a:solidFill>
                  <a:schemeClr val="accent2"/>
                </a:solidFill>
              </a:rPr>
              <a:t>Blue: </a:t>
            </a:r>
            <a:r>
              <a:rPr lang="hr-HR" sz="1200" b="1" dirty="0" smtClean="0"/>
              <a:t>temperature: </a:t>
            </a:r>
          </a:p>
          <a:p>
            <a:pPr>
              <a:lnSpc>
                <a:spcPct val="100000"/>
              </a:lnSpc>
              <a:spcBef>
                <a:spcPts val="750"/>
              </a:spcBef>
              <a:buSzPct val="45000"/>
              <a:buFont typeface="Wingdings" charset="2"/>
              <a:buNone/>
              <a:tabLst>
                <a:tab pos="723900" algn="l"/>
                <a:tab pos="1447800" algn="l"/>
                <a:tab pos="2171700" algn="l"/>
              </a:tabLst>
            </a:pPr>
            <a:r>
              <a:rPr lang="hr-HR" sz="1200" b="1" dirty="0" smtClean="0"/>
              <a:t>23.8°C(13 </a:t>
            </a:r>
            <a:r>
              <a:rPr lang="hr-HR" sz="1200" b="1" dirty="0"/>
              <a:t>UTC) – 21.4°C(15 UTC</a:t>
            </a:r>
            <a:r>
              <a:rPr lang="hr-HR" sz="1200" b="1" dirty="0" smtClean="0"/>
              <a:t>)</a:t>
            </a:r>
          </a:p>
          <a:p>
            <a:pPr>
              <a:lnSpc>
                <a:spcPct val="100000"/>
              </a:lnSpc>
              <a:spcBef>
                <a:spcPts val="750"/>
              </a:spcBef>
              <a:buSzPct val="45000"/>
              <a:buFont typeface="Wingdings" charset="2"/>
              <a:buNone/>
              <a:tabLst>
                <a:tab pos="723900" algn="l"/>
                <a:tab pos="1447800" algn="l"/>
                <a:tab pos="2171700" algn="l"/>
              </a:tabLst>
            </a:pPr>
            <a:endParaRPr lang="hr-HR" sz="1200" b="1" dirty="0"/>
          </a:p>
          <a:p>
            <a:pPr>
              <a:lnSpc>
                <a:spcPct val="100000"/>
              </a:lnSpc>
              <a:spcBef>
                <a:spcPts val="750"/>
              </a:spcBef>
              <a:buSzPct val="45000"/>
              <a:buFont typeface="Wingdings" charset="2"/>
              <a:buNone/>
              <a:tabLst>
                <a:tab pos="723900" algn="l"/>
                <a:tab pos="1447800" algn="l"/>
                <a:tab pos="2171700" algn="l"/>
              </a:tabLst>
            </a:pPr>
            <a:r>
              <a:rPr lang="hr-HR" sz="1200" b="1" dirty="0">
                <a:solidFill>
                  <a:srgbClr val="00B050"/>
                </a:solidFill>
              </a:rPr>
              <a:t>Green: </a:t>
            </a:r>
            <a:r>
              <a:rPr lang="hr-HR" sz="1200" b="1" dirty="0"/>
              <a:t>relative </a:t>
            </a:r>
            <a:r>
              <a:rPr lang="hr-HR" sz="1200" b="1" dirty="0" smtClean="0"/>
              <a:t>humidity</a:t>
            </a:r>
          </a:p>
          <a:p>
            <a:pPr>
              <a:lnSpc>
                <a:spcPct val="100000"/>
              </a:lnSpc>
              <a:spcBef>
                <a:spcPts val="750"/>
              </a:spcBef>
              <a:buSzPct val="45000"/>
              <a:buFont typeface="Wingdings" charset="2"/>
              <a:buNone/>
              <a:tabLst>
                <a:tab pos="723900" algn="l"/>
                <a:tab pos="1447800" algn="l"/>
                <a:tab pos="2171700" algn="l"/>
              </a:tabLst>
            </a:pPr>
            <a:endParaRPr lang="hr-HR" sz="1200" b="1" dirty="0"/>
          </a:p>
          <a:p>
            <a:pPr>
              <a:lnSpc>
                <a:spcPct val="100000"/>
              </a:lnSpc>
              <a:spcBef>
                <a:spcPts val="750"/>
              </a:spcBef>
              <a:buSzPct val="45000"/>
              <a:buFont typeface="Wingdings" charset="2"/>
              <a:buNone/>
              <a:tabLst>
                <a:tab pos="723900" algn="l"/>
                <a:tab pos="1447800" algn="l"/>
                <a:tab pos="2171700" algn="l"/>
              </a:tabLst>
            </a:pPr>
            <a:r>
              <a:rPr lang="hr-HR" sz="1200" b="1" dirty="0">
                <a:solidFill>
                  <a:srgbClr val="FFC000"/>
                </a:solidFill>
              </a:rPr>
              <a:t>Orange: </a:t>
            </a:r>
            <a:r>
              <a:rPr lang="hr-HR" sz="1200" b="1" dirty="0"/>
              <a:t>precipitation: </a:t>
            </a:r>
            <a:endParaRPr lang="hr-HR" sz="1200" b="1" dirty="0" smtClean="0"/>
          </a:p>
          <a:p>
            <a:pPr>
              <a:lnSpc>
                <a:spcPct val="100000"/>
              </a:lnSpc>
              <a:spcBef>
                <a:spcPts val="750"/>
              </a:spcBef>
              <a:buSzPct val="45000"/>
              <a:buFont typeface="Wingdings" charset="2"/>
              <a:buNone/>
              <a:tabLst>
                <a:tab pos="723900" algn="l"/>
                <a:tab pos="1447800" algn="l"/>
                <a:tab pos="2171700" algn="l"/>
              </a:tabLst>
            </a:pPr>
            <a:r>
              <a:rPr lang="hr-HR" sz="1200" b="1" dirty="0" smtClean="0"/>
              <a:t>1.8 </a:t>
            </a:r>
            <a:r>
              <a:rPr lang="hr-HR" sz="1200" b="1" dirty="0"/>
              <a:t>mm during </a:t>
            </a:r>
            <a:r>
              <a:rPr lang="hr-HR" sz="1200" b="1" dirty="0" smtClean="0"/>
              <a:t>30min</a:t>
            </a:r>
          </a:p>
          <a:p>
            <a:pPr>
              <a:lnSpc>
                <a:spcPct val="100000"/>
              </a:lnSpc>
              <a:spcBef>
                <a:spcPts val="750"/>
              </a:spcBef>
              <a:buSzPct val="45000"/>
              <a:buFont typeface="Wingdings" charset="2"/>
              <a:buNone/>
              <a:tabLst>
                <a:tab pos="723900" algn="l"/>
                <a:tab pos="1447800" algn="l"/>
                <a:tab pos="2171700" algn="l"/>
              </a:tabLst>
            </a:pPr>
            <a:endParaRPr lang="hr-HR" sz="1200" b="1" dirty="0"/>
          </a:p>
          <a:p>
            <a:pPr>
              <a:lnSpc>
                <a:spcPct val="100000"/>
              </a:lnSpc>
              <a:spcBef>
                <a:spcPts val="750"/>
              </a:spcBef>
              <a:buSzPct val="45000"/>
              <a:buFont typeface="Wingdings" charset="2"/>
              <a:buNone/>
              <a:tabLst>
                <a:tab pos="723900" algn="l"/>
                <a:tab pos="1447800" algn="l"/>
                <a:tab pos="2171700" algn="l"/>
              </a:tabLst>
            </a:pPr>
            <a:r>
              <a:rPr lang="hr-HR" sz="1200" b="1" dirty="0">
                <a:solidFill>
                  <a:srgbClr val="FF0000"/>
                </a:solidFill>
              </a:rPr>
              <a:t>Red: </a:t>
            </a:r>
            <a:r>
              <a:rPr lang="hr-HR" sz="1200" b="1" dirty="0"/>
              <a:t>maximum wind speed: </a:t>
            </a:r>
            <a:endParaRPr lang="hr-HR" sz="1200" b="1" dirty="0" smtClean="0"/>
          </a:p>
          <a:p>
            <a:pPr>
              <a:lnSpc>
                <a:spcPct val="100000"/>
              </a:lnSpc>
              <a:spcBef>
                <a:spcPts val="750"/>
              </a:spcBef>
              <a:buSzPct val="45000"/>
              <a:buFont typeface="Wingdings" charset="2"/>
              <a:buNone/>
              <a:tabLst>
                <a:tab pos="723900" algn="l"/>
                <a:tab pos="1447800" algn="l"/>
                <a:tab pos="2171700" algn="l"/>
              </a:tabLst>
            </a:pPr>
            <a:r>
              <a:rPr lang="hr-HR" sz="1200" b="1" dirty="0" smtClean="0"/>
              <a:t>16.2m/s</a:t>
            </a:r>
            <a:r>
              <a:rPr lang="hr-HR" sz="1200" b="1" dirty="0"/>
              <a:t>; 14:06 UTC</a:t>
            </a:r>
          </a:p>
          <a:p>
            <a:pPr>
              <a:lnSpc>
                <a:spcPct val="100000"/>
              </a:lnSpc>
              <a:spcBef>
                <a:spcPts val="750"/>
              </a:spcBef>
              <a:buSzPct val="45000"/>
              <a:buFont typeface="Wingdings" charset="2"/>
              <a:buNone/>
              <a:tabLst>
                <a:tab pos="723900" algn="l"/>
                <a:tab pos="1447800" algn="l"/>
                <a:tab pos="2171700" algn="l"/>
              </a:tabLst>
            </a:pPr>
            <a:endParaRPr lang="hr-HR" sz="1200" dirty="0">
              <a:solidFill>
                <a:srgbClr val="336666"/>
              </a:solidFill>
            </a:endParaRPr>
          </a:p>
        </p:txBody>
      </p:sp>
      <p:sp>
        <p:nvSpPr>
          <p:cNvPr id="4" name="Slide Number Placeholder 3"/>
          <p:cNvSpPr>
            <a:spLocks noGrp="1"/>
          </p:cNvSpPr>
          <p:nvPr>
            <p:ph type="sldNum" sz="quarter" idx="12"/>
          </p:nvPr>
        </p:nvSpPr>
        <p:spPr/>
        <p:txBody>
          <a:bodyPr/>
          <a:lstStyle/>
          <a:p>
            <a:fld id="{33EE6EBB-D85D-4F82-AF80-389F762234FD}" type="slidenum">
              <a:rPr lang="en-US" smtClean="0"/>
              <a:pPr/>
              <a:t>19</a:t>
            </a:fld>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hr-HR" dirty="0" smtClean="0"/>
              <a:t>Introduction</a:t>
            </a:r>
          </a:p>
          <a:p>
            <a:pPr lvl="1">
              <a:buClr>
                <a:srgbClr val="C00000"/>
              </a:buClr>
              <a:buFont typeface="Courier New" pitchFamily="49" charset="0"/>
              <a:buChar char="o"/>
            </a:pPr>
            <a:r>
              <a:rPr lang="hr-HR" dirty="0" smtClean="0"/>
              <a:t>Methods of OT detection using satellite imagery</a:t>
            </a:r>
          </a:p>
          <a:p>
            <a:pPr lvl="1">
              <a:buClr>
                <a:srgbClr val="C00000"/>
              </a:buClr>
              <a:buFont typeface="Courier New" pitchFamily="49" charset="0"/>
              <a:buChar char="o"/>
            </a:pPr>
            <a:r>
              <a:rPr lang="hr-HR" dirty="0" smtClean="0"/>
              <a:t>Relationship between OT and severe weather</a:t>
            </a:r>
          </a:p>
          <a:p>
            <a:pPr lvl="1">
              <a:buClr>
                <a:srgbClr val="C00000"/>
              </a:buClr>
              <a:buNone/>
            </a:pPr>
            <a:endParaRPr lang="hr-HR" dirty="0" smtClean="0"/>
          </a:p>
          <a:p>
            <a:pPr>
              <a:buFont typeface="Wingdings" pitchFamily="2" charset="2"/>
              <a:buChar char="§"/>
            </a:pPr>
            <a:r>
              <a:rPr lang="hr-HR" dirty="0" smtClean="0"/>
              <a:t>Data and methods</a:t>
            </a:r>
          </a:p>
          <a:p>
            <a:pPr>
              <a:buNone/>
            </a:pPr>
            <a:endParaRPr lang="hr-HR" dirty="0" smtClean="0"/>
          </a:p>
          <a:p>
            <a:pPr>
              <a:buFont typeface="Wingdings" pitchFamily="2" charset="2"/>
              <a:buChar char="§"/>
            </a:pPr>
            <a:r>
              <a:rPr lang="hr-HR" dirty="0" smtClean="0"/>
              <a:t>Examples</a:t>
            </a:r>
          </a:p>
          <a:p>
            <a:pPr>
              <a:buNone/>
            </a:pPr>
            <a:endParaRPr lang="hr-HR" dirty="0" smtClean="0"/>
          </a:p>
          <a:p>
            <a:pPr>
              <a:buFont typeface="Wingdings" pitchFamily="2" charset="2"/>
              <a:buChar char="§"/>
            </a:pPr>
            <a:r>
              <a:rPr lang="hr-HR" dirty="0" smtClean="0"/>
              <a:t>Conclusion and future work</a:t>
            </a:r>
            <a:endParaRPr lang="hr-HR" dirty="0"/>
          </a:p>
        </p:txBody>
      </p:sp>
      <p:sp>
        <p:nvSpPr>
          <p:cNvPr id="3" name="Slide Number Placeholder 2"/>
          <p:cNvSpPr>
            <a:spLocks noGrp="1"/>
          </p:cNvSpPr>
          <p:nvPr>
            <p:ph type="sldNum" sz="quarter" idx="12"/>
          </p:nvPr>
        </p:nvSpPr>
        <p:spPr/>
        <p:txBody>
          <a:bodyPr/>
          <a:lstStyle/>
          <a:p>
            <a:fld id="{33EE6EBB-D85D-4F82-AF80-389F762234FD}" type="slidenum">
              <a:rPr lang="en-US" smtClean="0"/>
              <a:pPr/>
              <a:t>2</a:t>
            </a:fld>
            <a:endParaRPr lang="en-US"/>
          </a:p>
        </p:txBody>
      </p:sp>
      <p:sp>
        <p:nvSpPr>
          <p:cNvPr id="4" name="Title 3"/>
          <p:cNvSpPr>
            <a:spLocks noGrp="1"/>
          </p:cNvSpPr>
          <p:nvPr>
            <p:ph type="title"/>
          </p:nvPr>
        </p:nvSpPr>
        <p:spPr/>
        <p:txBody>
          <a:bodyPr/>
          <a:lstStyle/>
          <a:p>
            <a:pPr>
              <a:buClr>
                <a:srgbClr val="C00000"/>
              </a:buClr>
              <a:buFont typeface="Wingdings" pitchFamily="2" charset="2"/>
              <a:buChar char="§"/>
            </a:pPr>
            <a:r>
              <a:rPr lang="hr-HR" dirty="0" smtClean="0"/>
              <a:t> </a:t>
            </a:r>
            <a:r>
              <a:rPr lang="hr-HR" dirty="0" smtClean="0">
                <a:solidFill>
                  <a:srgbClr val="C00000"/>
                </a:solidFill>
              </a:rPr>
              <a:t>Outline</a:t>
            </a:r>
            <a:endParaRPr lang="hr-HR"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3240088" y="2519363"/>
            <a:ext cx="539750" cy="539750"/>
          </a:xfrm>
          <a:prstGeom prst="ellipse">
            <a:avLst/>
          </a:prstGeom>
          <a:solidFill>
            <a:srgbClr val="99CCFF">
              <a:alpha val="0"/>
            </a:srgbClr>
          </a:solidFill>
          <a:ln w="9525">
            <a:solidFill>
              <a:srgbClr val="000000"/>
            </a:solidFill>
            <a:round/>
            <a:headEnd/>
            <a:tailEnd/>
          </a:ln>
          <a:effectLst/>
        </p:spPr>
        <p:txBody>
          <a:bodyPr wrap="none" anchor="ctr"/>
          <a:lstStyle/>
          <a:p>
            <a:endParaRPr lang="hr-HR"/>
          </a:p>
        </p:txBody>
      </p:sp>
      <p:sp>
        <p:nvSpPr>
          <p:cNvPr id="10243" name="Line 3"/>
          <p:cNvSpPr>
            <a:spLocks noChangeShapeType="1"/>
          </p:cNvSpPr>
          <p:nvPr/>
        </p:nvSpPr>
        <p:spPr bwMode="auto">
          <a:xfrm flipH="1">
            <a:off x="3417888" y="2519363"/>
            <a:ext cx="363537" cy="360362"/>
          </a:xfrm>
          <a:prstGeom prst="line">
            <a:avLst/>
          </a:prstGeom>
          <a:noFill/>
          <a:ln w="9525">
            <a:solidFill>
              <a:srgbClr val="000000"/>
            </a:solidFill>
            <a:round/>
            <a:headEnd/>
            <a:tailEnd type="triangle" w="med" len="med"/>
          </a:ln>
          <a:effectLst/>
        </p:spPr>
        <p:txBody>
          <a:bodyPr/>
          <a:lstStyle/>
          <a:p>
            <a:endParaRPr lang="hr-HR"/>
          </a:p>
        </p:txBody>
      </p:sp>
      <p:sp>
        <p:nvSpPr>
          <p:cNvPr id="10244" name="Rectangle 4"/>
          <p:cNvSpPr>
            <a:spLocks noChangeArrowheads="1"/>
          </p:cNvSpPr>
          <p:nvPr/>
        </p:nvSpPr>
        <p:spPr bwMode="auto">
          <a:xfrm>
            <a:off x="3600450" y="2160588"/>
            <a:ext cx="1079500" cy="360362"/>
          </a:xfrm>
          <a:prstGeom prst="rect">
            <a:avLst/>
          </a:prstGeom>
          <a:solidFill>
            <a:srgbClr val="99CCFF">
              <a:alpha val="0"/>
            </a:srgbClr>
          </a:solidFill>
          <a:ln w="9525">
            <a:solidFill>
              <a:srgbClr val="000000"/>
            </a:solidFill>
            <a:round/>
            <a:headEnd/>
            <a:tailEnd/>
          </a:ln>
          <a:effectLst/>
        </p:spPr>
        <p:txBody>
          <a:bodyPr wrap="none" lIns="90000" tIns="60876" rIns="90000" bIns="45000" anchor="ctr"/>
          <a:lstStyle/>
          <a:p>
            <a:pPr algn="ctr">
              <a:tabLst>
                <a:tab pos="723900" algn="l"/>
              </a:tabLst>
            </a:pPr>
            <a:r>
              <a:rPr lang="en-US">
                <a:solidFill>
                  <a:srgbClr val="FFFFFF"/>
                </a:solidFill>
              </a:rPr>
              <a:t>Karlovac</a:t>
            </a:r>
          </a:p>
        </p:txBody>
      </p:sp>
      <p:pic>
        <p:nvPicPr>
          <p:cNvPr id="10245" name="Picture 5"/>
          <p:cNvPicPr>
            <a:picLocks noChangeAspect="1" noChangeArrowheads="1"/>
          </p:cNvPicPr>
          <p:nvPr/>
        </p:nvPicPr>
        <p:blipFill>
          <a:blip r:embed="rId3" cstate="print"/>
          <a:srcRect/>
          <a:stretch>
            <a:fillRect/>
          </a:stretch>
        </p:blipFill>
        <p:spPr bwMode="auto">
          <a:xfrm>
            <a:off x="1080000" y="180000"/>
            <a:ext cx="7499284" cy="6120000"/>
          </a:xfrm>
          <a:prstGeom prst="rect">
            <a:avLst/>
          </a:prstGeom>
          <a:noFill/>
          <a:ln w="9525">
            <a:noFill/>
            <a:round/>
            <a:headEnd/>
            <a:tailEnd/>
          </a:ln>
          <a:effectLst/>
        </p:spPr>
      </p:pic>
      <p:sp>
        <p:nvSpPr>
          <p:cNvPr id="10247" name="Line 7"/>
          <p:cNvSpPr>
            <a:spLocks noChangeShapeType="1"/>
          </p:cNvSpPr>
          <p:nvPr/>
        </p:nvSpPr>
        <p:spPr bwMode="auto">
          <a:xfrm flipH="1">
            <a:off x="4859338" y="2339975"/>
            <a:ext cx="542925" cy="539750"/>
          </a:xfrm>
          <a:prstGeom prst="line">
            <a:avLst/>
          </a:prstGeom>
          <a:noFill/>
          <a:ln w="9525">
            <a:solidFill>
              <a:srgbClr val="000000"/>
            </a:solidFill>
            <a:round/>
            <a:headEnd/>
            <a:tailEnd type="triangle" w="med" len="med"/>
          </a:ln>
          <a:effectLst/>
        </p:spPr>
        <p:txBody>
          <a:bodyPr/>
          <a:lstStyle/>
          <a:p>
            <a:endParaRPr lang="hr-HR"/>
          </a:p>
        </p:txBody>
      </p:sp>
      <p:sp>
        <p:nvSpPr>
          <p:cNvPr id="10248" name="Rectangle 8"/>
          <p:cNvSpPr>
            <a:spLocks noChangeArrowheads="1"/>
          </p:cNvSpPr>
          <p:nvPr/>
        </p:nvSpPr>
        <p:spPr bwMode="auto">
          <a:xfrm>
            <a:off x="5400675" y="1979613"/>
            <a:ext cx="1260475" cy="360362"/>
          </a:xfrm>
          <a:prstGeom prst="rect">
            <a:avLst/>
          </a:prstGeom>
          <a:solidFill>
            <a:srgbClr val="99CCFF">
              <a:alpha val="0"/>
            </a:srgbClr>
          </a:solidFill>
          <a:ln w="9525">
            <a:solidFill>
              <a:srgbClr val="000000"/>
            </a:solidFill>
            <a:round/>
            <a:headEnd/>
            <a:tailEnd/>
          </a:ln>
          <a:effectLst/>
        </p:spPr>
        <p:txBody>
          <a:bodyPr wrap="none" lIns="90000" tIns="60876" rIns="90000" bIns="45000" anchor="ctr"/>
          <a:lstStyle/>
          <a:p>
            <a:pPr algn="ctr">
              <a:tabLst>
                <a:tab pos="723900" algn="l"/>
              </a:tabLst>
            </a:pPr>
            <a:r>
              <a:rPr lang="en-US">
                <a:solidFill>
                  <a:srgbClr val="FFFFFF"/>
                </a:solidFill>
              </a:rPr>
              <a:t>Karlovac</a:t>
            </a:r>
          </a:p>
        </p:txBody>
      </p:sp>
      <p:sp>
        <p:nvSpPr>
          <p:cNvPr id="10" name="Slide Number Placeholder 9"/>
          <p:cNvSpPr>
            <a:spLocks noGrp="1"/>
          </p:cNvSpPr>
          <p:nvPr>
            <p:ph type="sldNum" sz="quarter" idx="12"/>
          </p:nvPr>
        </p:nvSpPr>
        <p:spPr/>
        <p:txBody>
          <a:bodyPr/>
          <a:lstStyle/>
          <a:p>
            <a:fld id="{33EE6EBB-D85D-4F82-AF80-389F762234FD}" type="slidenum">
              <a:rPr lang="en-US" smtClean="0"/>
              <a:pPr/>
              <a:t>20</a:t>
            </a:fld>
            <a:endParaRPr lang="en-US"/>
          </a:p>
        </p:txBody>
      </p:sp>
      <p:sp>
        <p:nvSpPr>
          <p:cNvPr id="11" name="Rectangle 2"/>
          <p:cNvSpPr>
            <a:spLocks noChangeArrowheads="1"/>
          </p:cNvSpPr>
          <p:nvPr/>
        </p:nvSpPr>
        <p:spPr bwMode="auto">
          <a:xfrm>
            <a:off x="2123827" y="287759"/>
            <a:ext cx="5759450" cy="539750"/>
          </a:xfrm>
          <a:prstGeom prst="rect">
            <a:avLst/>
          </a:prstGeom>
          <a:solidFill>
            <a:schemeClr val="bg1"/>
          </a:solidFill>
          <a:ln w="9525">
            <a:solidFill>
              <a:srgbClr val="000000"/>
            </a:solidFill>
            <a:round/>
            <a:headEnd/>
            <a:tailEnd/>
          </a:ln>
          <a:effectLst/>
        </p:spPr>
        <p:txBody>
          <a:bodyPr wrap="none" lIns="90000" tIns="60876" rIns="90000" bIns="45000" anchor="ctr"/>
          <a:lstStyle/>
          <a:p>
            <a:pPr algn="ctr">
              <a:tabLst>
                <a:tab pos="723900" algn="l"/>
                <a:tab pos="1447800" algn="l"/>
                <a:tab pos="2171700" algn="l"/>
                <a:tab pos="2895600" algn="l"/>
                <a:tab pos="3619500" algn="l"/>
                <a:tab pos="4343400" algn="l"/>
                <a:tab pos="5067300" algn="l"/>
              </a:tabLst>
            </a:pPr>
            <a:r>
              <a:rPr lang="en-US" dirty="0">
                <a:solidFill>
                  <a:srgbClr val="000000"/>
                </a:solidFill>
              </a:rPr>
              <a:t>Example: </a:t>
            </a:r>
            <a:r>
              <a:rPr lang="hr-HR" dirty="0" smtClean="0">
                <a:solidFill>
                  <a:srgbClr val="000000"/>
                </a:solidFill>
              </a:rPr>
              <a:t>24</a:t>
            </a:r>
            <a:r>
              <a:rPr lang="en-US" dirty="0" smtClean="0">
                <a:solidFill>
                  <a:srgbClr val="000000"/>
                </a:solidFill>
              </a:rPr>
              <a:t>.0</a:t>
            </a:r>
            <a:r>
              <a:rPr lang="hr-HR" dirty="0" smtClean="0">
                <a:solidFill>
                  <a:srgbClr val="000000"/>
                </a:solidFill>
              </a:rPr>
              <a:t>5</a:t>
            </a:r>
            <a:r>
              <a:rPr lang="en-US" dirty="0" smtClean="0">
                <a:solidFill>
                  <a:srgbClr val="000000"/>
                </a:solidFill>
              </a:rPr>
              <a:t>.2009 </a:t>
            </a:r>
            <a:r>
              <a:rPr lang="en-US" dirty="0">
                <a:solidFill>
                  <a:srgbClr val="000000"/>
                </a:solidFill>
              </a:rPr>
              <a:t>– </a:t>
            </a:r>
            <a:r>
              <a:rPr lang="en-US" dirty="0" smtClean="0">
                <a:solidFill>
                  <a:srgbClr val="000000"/>
                </a:solidFill>
              </a:rPr>
              <a:t>1</a:t>
            </a:r>
            <a:r>
              <a:rPr lang="hr-HR" dirty="0" smtClean="0">
                <a:solidFill>
                  <a:srgbClr val="000000"/>
                </a:solidFill>
              </a:rPr>
              <a:t>8</a:t>
            </a:r>
            <a:r>
              <a:rPr lang="en-US" dirty="0" smtClean="0">
                <a:solidFill>
                  <a:srgbClr val="000000"/>
                </a:solidFill>
              </a:rPr>
              <a:t>:45 </a:t>
            </a:r>
            <a:r>
              <a:rPr lang="en-US" dirty="0">
                <a:solidFill>
                  <a:srgbClr val="000000"/>
                </a:solidFill>
              </a:rPr>
              <a:t>UTC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1080000" y="180000"/>
            <a:ext cx="7499747"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080000" y="180000"/>
            <a:ext cx="7499284"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1080000" y="180000"/>
            <a:ext cx="7499284"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080000" y="180000"/>
            <a:ext cx="7499284" cy="6120000"/>
          </a:xfrm>
          <a:prstGeom prst="rect">
            <a:avLst/>
          </a:prstGeom>
          <a:noFill/>
          <a:ln w="9525">
            <a:noFill/>
            <a:round/>
            <a:headEnd/>
            <a:tailEnd/>
          </a:ln>
          <a:effectLst/>
        </p:spPr>
      </p:pic>
      <p:sp>
        <p:nvSpPr>
          <p:cNvPr id="3" name="Slide Number Placeholder 2"/>
          <p:cNvSpPr>
            <a:spLocks noGrp="1"/>
          </p:cNvSpPr>
          <p:nvPr>
            <p:ph type="sldNum" sz="quarter" idx="12"/>
          </p:nvPr>
        </p:nvSpPr>
        <p:spPr/>
        <p:txBody>
          <a:bodyPr/>
          <a:lstStyle/>
          <a:p>
            <a:fld id="{33EE6EBB-D85D-4F82-AF80-389F762234FD}"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360363" y="179388"/>
            <a:ext cx="4500562" cy="2879725"/>
          </a:xfrm>
          <a:prstGeom prst="rect">
            <a:avLst/>
          </a:prstGeom>
          <a:noFill/>
          <a:ln w="12700">
            <a:solidFill>
              <a:srgbClr val="000000"/>
            </a:solidFill>
            <a:prstDash val="lgDashDotDot"/>
            <a:round/>
            <a:headEnd/>
            <a:tailEnd/>
          </a:ln>
          <a:effectLst/>
        </p:spPr>
      </p:pic>
      <p:pic>
        <p:nvPicPr>
          <p:cNvPr id="12290" name="Picture 2"/>
          <p:cNvPicPr>
            <a:picLocks noChangeAspect="1" noChangeArrowheads="1"/>
          </p:cNvPicPr>
          <p:nvPr/>
        </p:nvPicPr>
        <p:blipFill>
          <a:blip r:embed="rId4" cstate="print"/>
          <a:srcRect/>
          <a:stretch>
            <a:fillRect/>
          </a:stretch>
        </p:blipFill>
        <p:spPr bwMode="auto">
          <a:xfrm>
            <a:off x="360363" y="3240088"/>
            <a:ext cx="4500562" cy="3060700"/>
          </a:xfrm>
          <a:prstGeom prst="rect">
            <a:avLst/>
          </a:prstGeom>
          <a:noFill/>
          <a:ln w="9525">
            <a:solidFill>
              <a:srgbClr val="000000"/>
            </a:solidFill>
            <a:round/>
            <a:headEnd/>
            <a:tailEnd/>
          </a:ln>
          <a:effectLst/>
        </p:spPr>
      </p:pic>
      <p:sp>
        <p:nvSpPr>
          <p:cNvPr id="12291" name="Text Box 3"/>
          <p:cNvSpPr txBox="1">
            <a:spLocks noChangeArrowheads="1"/>
          </p:cNvSpPr>
          <p:nvPr/>
        </p:nvSpPr>
        <p:spPr bwMode="auto">
          <a:xfrm>
            <a:off x="5400675" y="360363"/>
            <a:ext cx="2952750" cy="4300794"/>
          </a:xfrm>
          <a:prstGeom prst="rect">
            <a:avLst/>
          </a:prstGeom>
          <a:noFill/>
          <a:ln w="9525">
            <a:noFill/>
            <a:round/>
            <a:headEnd/>
            <a:tailEnd/>
          </a:ln>
          <a:effectLst/>
        </p:spPr>
        <p:txBody>
          <a:bodyPr lIns="90000" tIns="46800" rIns="90000" bIns="46800">
            <a:spAutoFit/>
          </a:bodyPr>
          <a:lstStyle/>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336666"/>
                </a:solidFill>
              </a:rPr>
              <a:t>Example: OT vs. Severe weather</a:t>
            </a:r>
          </a:p>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336666"/>
                </a:solidFill>
              </a:rPr>
              <a:t>Karlovac, 24.05.2009</a:t>
            </a:r>
            <a:r>
              <a:rPr lang="hr-HR" sz="1200" b="1" dirty="0" smtClean="0">
                <a:solidFill>
                  <a:srgbClr val="336666"/>
                </a:solidFill>
              </a:rPr>
              <a:t>. </a:t>
            </a:r>
          </a:p>
          <a:p>
            <a:pPr>
              <a:lnSpc>
                <a:spcPct val="100000"/>
              </a:lnSpc>
              <a:spcBef>
                <a:spcPts val="750"/>
              </a:spcBef>
              <a:buSzPct val="45000"/>
              <a:buFont typeface="Wingdings" charset="2"/>
              <a:buNone/>
              <a:tabLst>
                <a:tab pos="723900" algn="l"/>
                <a:tab pos="1447800" algn="l"/>
                <a:tab pos="2171700" algn="l"/>
                <a:tab pos="2895600" algn="l"/>
              </a:tabLst>
            </a:pPr>
            <a:r>
              <a:rPr lang="hr-HR" sz="1200" b="1" dirty="0" smtClean="0">
                <a:solidFill>
                  <a:srgbClr val="336666"/>
                </a:solidFill>
              </a:rPr>
              <a:t>OT -18:45 </a:t>
            </a:r>
            <a:r>
              <a:rPr lang="hr-HR" sz="1200" b="1" dirty="0">
                <a:solidFill>
                  <a:srgbClr val="336666"/>
                </a:solidFill>
              </a:rPr>
              <a:t>UTC (Bedka, 2010</a:t>
            </a:r>
            <a:r>
              <a:rPr lang="hr-HR" sz="1200" b="1" dirty="0" smtClean="0">
                <a:solidFill>
                  <a:srgbClr val="336666"/>
                </a:solidFill>
              </a:rPr>
              <a:t>)</a:t>
            </a:r>
          </a:p>
          <a:p>
            <a:pPr>
              <a:lnSpc>
                <a:spcPct val="100000"/>
              </a:lnSpc>
              <a:spcBef>
                <a:spcPts val="750"/>
              </a:spcBef>
              <a:buSzPct val="45000"/>
              <a:buFont typeface="Wingdings" charset="2"/>
              <a:buNone/>
              <a:tabLst>
                <a:tab pos="723900" algn="l"/>
                <a:tab pos="1447800" algn="l"/>
                <a:tab pos="2171700" algn="l"/>
                <a:tab pos="2895600" algn="l"/>
              </a:tabLst>
            </a:pPr>
            <a:endParaRPr lang="hr-HR" sz="1200" b="1" dirty="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FF0000"/>
                </a:solidFill>
              </a:rPr>
              <a:t>Red: </a:t>
            </a:r>
            <a:r>
              <a:rPr lang="hr-HR" sz="1200" b="1" dirty="0">
                <a:solidFill>
                  <a:srgbClr val="336666"/>
                </a:solidFill>
              </a:rPr>
              <a:t>temperature: </a:t>
            </a:r>
            <a:endParaRPr lang="hr-HR" sz="1200" b="1" dirty="0" smtClean="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smtClean="0">
                <a:solidFill>
                  <a:srgbClr val="336666"/>
                </a:solidFill>
              </a:rPr>
              <a:t>23.8°C(19 </a:t>
            </a:r>
            <a:r>
              <a:rPr lang="hr-HR" sz="1200" b="1" dirty="0">
                <a:solidFill>
                  <a:srgbClr val="336666"/>
                </a:solidFill>
              </a:rPr>
              <a:t>UTC) – 18.6°C(20 UTC</a:t>
            </a:r>
            <a:r>
              <a:rPr lang="hr-HR" sz="1200" b="1" dirty="0" smtClean="0">
                <a:solidFill>
                  <a:srgbClr val="336666"/>
                </a:solidFill>
              </a:rPr>
              <a:t>)</a:t>
            </a:r>
          </a:p>
          <a:p>
            <a:pPr>
              <a:lnSpc>
                <a:spcPct val="100000"/>
              </a:lnSpc>
              <a:spcBef>
                <a:spcPts val="750"/>
              </a:spcBef>
              <a:buSzPct val="45000"/>
              <a:buFont typeface="Wingdings" charset="2"/>
              <a:buNone/>
              <a:tabLst>
                <a:tab pos="723900" algn="l"/>
                <a:tab pos="1447800" algn="l"/>
                <a:tab pos="2171700" algn="l"/>
                <a:tab pos="2895600" algn="l"/>
              </a:tabLst>
            </a:pPr>
            <a:endParaRPr lang="hr-HR" sz="1200" b="1" dirty="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00B050"/>
                </a:solidFill>
              </a:rPr>
              <a:t>Green: </a:t>
            </a:r>
            <a:r>
              <a:rPr lang="hr-HR" sz="1200" b="1" dirty="0">
                <a:solidFill>
                  <a:srgbClr val="336666"/>
                </a:solidFill>
              </a:rPr>
              <a:t>relative </a:t>
            </a:r>
            <a:r>
              <a:rPr lang="hr-HR" sz="1200" b="1" dirty="0" smtClean="0">
                <a:solidFill>
                  <a:srgbClr val="336666"/>
                </a:solidFill>
              </a:rPr>
              <a:t>humidity</a:t>
            </a:r>
          </a:p>
          <a:p>
            <a:pPr>
              <a:lnSpc>
                <a:spcPct val="100000"/>
              </a:lnSpc>
              <a:spcBef>
                <a:spcPts val="750"/>
              </a:spcBef>
              <a:buSzPct val="45000"/>
              <a:buFont typeface="Wingdings" charset="2"/>
              <a:buNone/>
              <a:tabLst>
                <a:tab pos="723900" algn="l"/>
                <a:tab pos="1447800" algn="l"/>
                <a:tab pos="2171700" algn="l"/>
                <a:tab pos="2895600" algn="l"/>
              </a:tabLst>
            </a:pPr>
            <a:endParaRPr lang="hr-HR" sz="1200" b="1" dirty="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FFC000"/>
                </a:solidFill>
              </a:rPr>
              <a:t>Orange: </a:t>
            </a:r>
            <a:r>
              <a:rPr lang="hr-HR" sz="1200" b="1" dirty="0">
                <a:solidFill>
                  <a:srgbClr val="336666"/>
                </a:solidFill>
              </a:rPr>
              <a:t>precipitation: </a:t>
            </a:r>
            <a:endParaRPr lang="hr-HR" sz="1200" b="1" dirty="0" smtClean="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smtClean="0">
                <a:solidFill>
                  <a:srgbClr val="336666"/>
                </a:solidFill>
              </a:rPr>
              <a:t>12.3 </a:t>
            </a:r>
            <a:r>
              <a:rPr lang="hr-HR" sz="1200" b="1" dirty="0">
                <a:solidFill>
                  <a:srgbClr val="336666"/>
                </a:solidFill>
              </a:rPr>
              <a:t>mm during </a:t>
            </a:r>
            <a:r>
              <a:rPr lang="hr-HR" sz="1200" b="1" dirty="0" smtClean="0">
                <a:solidFill>
                  <a:srgbClr val="336666"/>
                </a:solidFill>
              </a:rPr>
              <a:t>25 min</a:t>
            </a:r>
          </a:p>
          <a:p>
            <a:pPr>
              <a:lnSpc>
                <a:spcPct val="100000"/>
              </a:lnSpc>
              <a:spcBef>
                <a:spcPts val="750"/>
              </a:spcBef>
              <a:buSzPct val="45000"/>
              <a:buFont typeface="Wingdings" charset="2"/>
              <a:buNone/>
              <a:tabLst>
                <a:tab pos="723900" algn="l"/>
                <a:tab pos="1447800" algn="l"/>
                <a:tab pos="2171700" algn="l"/>
                <a:tab pos="2895600" algn="l"/>
              </a:tabLst>
            </a:pPr>
            <a:endParaRPr lang="hr-HR" sz="1200" b="1" dirty="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0070C0"/>
                </a:solidFill>
              </a:rPr>
              <a:t>Blue</a:t>
            </a:r>
            <a:r>
              <a:rPr lang="hr-HR" sz="1200" b="1" dirty="0">
                <a:solidFill>
                  <a:srgbClr val="336666"/>
                </a:solidFill>
              </a:rPr>
              <a:t>: maximum wind speed: </a:t>
            </a:r>
            <a:endParaRPr lang="hr-HR" sz="1200" b="1" dirty="0" smtClean="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smtClean="0">
                <a:solidFill>
                  <a:srgbClr val="336666"/>
                </a:solidFill>
              </a:rPr>
              <a:t>17.4m/s</a:t>
            </a:r>
            <a:r>
              <a:rPr lang="hr-HR" sz="1200" b="1" dirty="0">
                <a:solidFill>
                  <a:srgbClr val="336666"/>
                </a:solidFill>
              </a:rPr>
              <a:t>; 19:09 UTC</a:t>
            </a:r>
          </a:p>
          <a:p>
            <a:pPr>
              <a:lnSpc>
                <a:spcPct val="100000"/>
              </a:lnSpc>
              <a:spcBef>
                <a:spcPts val="750"/>
              </a:spcBef>
              <a:buSzPct val="45000"/>
              <a:buFont typeface="Wingdings" charset="2"/>
              <a:buNone/>
              <a:tabLst>
                <a:tab pos="723900" algn="l"/>
                <a:tab pos="1447800" algn="l"/>
                <a:tab pos="2171700" algn="l"/>
                <a:tab pos="2895600" algn="l"/>
              </a:tabLst>
            </a:pPr>
            <a:endParaRPr lang="hr-HR" sz="1200" dirty="0">
              <a:solidFill>
                <a:srgbClr val="336666"/>
              </a:solidFill>
            </a:endParaRPr>
          </a:p>
        </p:txBody>
      </p:sp>
      <p:sp>
        <p:nvSpPr>
          <p:cNvPr id="12292" name="Text Box 4"/>
          <p:cNvSpPr txBox="1">
            <a:spLocks noChangeArrowheads="1"/>
          </p:cNvSpPr>
          <p:nvPr/>
        </p:nvSpPr>
        <p:spPr bwMode="auto">
          <a:xfrm>
            <a:off x="5436195" y="4968279"/>
            <a:ext cx="2952750" cy="935770"/>
          </a:xfrm>
          <a:prstGeom prst="rect">
            <a:avLst/>
          </a:prstGeom>
          <a:noFill/>
          <a:ln w="9525">
            <a:noFill/>
            <a:round/>
            <a:headEnd/>
            <a:tailEnd/>
          </a:ln>
          <a:effectLst/>
        </p:spPr>
        <p:txBody>
          <a:bodyPr lIns="90000" tIns="46800" rIns="90000" bIns="46800">
            <a:spAutoFit/>
          </a:bodyPr>
          <a:lstStyle/>
          <a:p>
            <a:pPr>
              <a:lnSpc>
                <a:spcPct val="100000"/>
              </a:lnSpc>
              <a:spcBef>
                <a:spcPts val="750"/>
              </a:spcBef>
              <a:buSzPct val="45000"/>
              <a:buFont typeface="Wingdings" charset="2"/>
              <a:buNone/>
              <a:tabLst>
                <a:tab pos="723900" algn="l"/>
                <a:tab pos="1447800" algn="l"/>
                <a:tab pos="2171700" algn="l"/>
                <a:tab pos="2895600" algn="l"/>
              </a:tabLst>
            </a:pPr>
            <a:r>
              <a:rPr lang="hr-HR" sz="1200" b="1" dirty="0">
                <a:solidFill>
                  <a:srgbClr val="336666"/>
                </a:solidFill>
              </a:rPr>
              <a:t>24.05.2009, 18:00 – 20:00 UTC: Temporal distribution of lightning discharge – </a:t>
            </a:r>
            <a:endParaRPr lang="hr-HR" sz="1200" b="1" dirty="0" smtClean="0">
              <a:solidFill>
                <a:srgbClr val="336666"/>
              </a:solidFill>
            </a:endParaRPr>
          </a:p>
          <a:p>
            <a:pPr>
              <a:lnSpc>
                <a:spcPct val="100000"/>
              </a:lnSpc>
              <a:spcBef>
                <a:spcPts val="750"/>
              </a:spcBef>
              <a:buSzPct val="45000"/>
              <a:buFont typeface="Wingdings" charset="2"/>
              <a:buNone/>
              <a:tabLst>
                <a:tab pos="723900" algn="l"/>
                <a:tab pos="1447800" algn="l"/>
                <a:tab pos="2171700" algn="l"/>
                <a:tab pos="2895600" algn="l"/>
              </a:tabLst>
            </a:pPr>
            <a:r>
              <a:rPr lang="hr-HR" sz="1200" b="1" dirty="0" smtClean="0">
                <a:solidFill>
                  <a:srgbClr val="336666"/>
                </a:solidFill>
              </a:rPr>
              <a:t>maximum </a:t>
            </a:r>
            <a:r>
              <a:rPr lang="hr-HR" sz="1200" b="1" dirty="0">
                <a:solidFill>
                  <a:srgbClr val="336666"/>
                </a:solidFill>
              </a:rPr>
              <a:t>around 19:45 UTC</a:t>
            </a:r>
          </a:p>
        </p:txBody>
      </p:sp>
      <p:sp>
        <p:nvSpPr>
          <p:cNvPr id="6" name="Slide Number Placeholder 5"/>
          <p:cNvSpPr>
            <a:spLocks noGrp="1"/>
          </p:cNvSpPr>
          <p:nvPr>
            <p:ph type="sldNum" sz="quarter" idx="12"/>
          </p:nvPr>
        </p:nvSpPr>
        <p:spPr/>
        <p:txBody>
          <a:bodyPr/>
          <a:lstStyle/>
          <a:p>
            <a:fld id="{33EE6EBB-D85D-4F82-AF80-389F762234FD}" type="slidenum">
              <a:rPr lang="en-US" smtClean="0"/>
              <a:pPr/>
              <a:t>25</a:t>
            </a:fld>
            <a:endParaRPr lang="en-US"/>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49324" y="49212"/>
            <a:ext cx="7499284" cy="6120000"/>
          </a:xfrm>
          <a:prstGeom prst="rect">
            <a:avLst/>
          </a:prstGeom>
          <a:noFill/>
          <a:ln w="9525">
            <a:noFill/>
            <a:miter lim="800000"/>
            <a:headEnd/>
            <a:tailEnd/>
          </a:ln>
          <a:effectLst/>
        </p:spPr>
      </p:pic>
      <p:sp>
        <p:nvSpPr>
          <p:cNvPr id="5" name="Title 4"/>
          <p:cNvSpPr>
            <a:spLocks noGrp="1"/>
          </p:cNvSpPr>
          <p:nvPr>
            <p:ph type="title"/>
          </p:nvPr>
        </p:nvSpPr>
        <p:spPr>
          <a:xfrm>
            <a:off x="467643" y="143743"/>
            <a:ext cx="9252620" cy="551687"/>
          </a:xfrm>
          <a:solidFill>
            <a:schemeClr val="bg1"/>
          </a:solidFill>
        </p:spPr>
        <p:txBody>
          <a:bodyPr>
            <a:normAutofit fontScale="90000"/>
          </a:bodyPr>
          <a:lstStyle/>
          <a:p>
            <a:pPr>
              <a:buClr>
                <a:srgbClr val="C00000"/>
              </a:buClr>
              <a:buFont typeface="Wingdings" pitchFamily="2" charset="2"/>
              <a:buChar char="§"/>
            </a:pPr>
            <a:r>
              <a:rPr lang="hr-HR" sz="3200" dirty="0" smtClean="0">
                <a:solidFill>
                  <a:srgbClr val="C00000"/>
                </a:solidFill>
              </a:rPr>
              <a:t> BTD methods vs. HRV satellite and radar data</a:t>
            </a:r>
            <a:endParaRPr lang="hr-HR" sz="3200" dirty="0">
              <a:solidFill>
                <a:srgbClr val="C00000"/>
              </a:solidFill>
            </a:endParaRPr>
          </a:p>
        </p:txBody>
      </p:sp>
      <p:sp>
        <p:nvSpPr>
          <p:cNvPr id="6" name="Slide Number Placeholder 5"/>
          <p:cNvSpPr>
            <a:spLocks noGrp="1"/>
          </p:cNvSpPr>
          <p:nvPr>
            <p:ph type="sldNum" sz="quarter" idx="12"/>
          </p:nvPr>
        </p:nvSpPr>
        <p:spPr/>
        <p:txBody>
          <a:bodyPr/>
          <a:lstStyle/>
          <a:p>
            <a:fld id="{33EE6EBB-D85D-4F82-AF80-389F762234F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49325" y="49213"/>
            <a:ext cx="7499284" cy="6120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3EE6EBB-D85D-4F82-AF80-389F762234F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49325" y="49214"/>
            <a:ext cx="7498800" cy="611960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3EE6EBB-D85D-4F82-AF80-389F762234F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8788" y="39688"/>
            <a:ext cx="8801100" cy="64008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3EE6EBB-D85D-4F82-AF80-389F762234F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79611" y="143743"/>
            <a:ext cx="6984776" cy="723900"/>
          </a:xfrm>
          <a:ln/>
        </p:spPr>
        <p:txBody>
          <a:bodyPr tIns="28224">
            <a:normAutofit/>
          </a:bodyPr>
          <a:lstStyle/>
          <a:p>
            <a:pPr>
              <a:tabLst>
                <a:tab pos="723900" algn="l"/>
                <a:tab pos="1447800" algn="l"/>
                <a:tab pos="2171700" algn="l"/>
              </a:tabLst>
            </a:pPr>
            <a:r>
              <a:rPr lang="hr-HR" sz="3200" dirty="0" smtClean="0">
                <a:solidFill>
                  <a:srgbClr val="7E0021"/>
                </a:solidFill>
              </a:rPr>
              <a:t> Introduction: </a:t>
            </a:r>
            <a:r>
              <a:rPr lang="hr-HR" sz="2400" dirty="0" smtClean="0">
                <a:solidFill>
                  <a:srgbClr val="7E0021"/>
                </a:solidFill>
              </a:rPr>
              <a:t>Overshooting top (OT)</a:t>
            </a:r>
            <a:endParaRPr lang="en-US" sz="2400" dirty="0">
              <a:solidFill>
                <a:srgbClr val="7E0021"/>
              </a:solidFill>
            </a:endParaRPr>
          </a:p>
        </p:txBody>
      </p:sp>
      <p:pic>
        <p:nvPicPr>
          <p:cNvPr id="1026" name="Picture 1" descr="Tornadic_supercell.jpg"/>
          <p:cNvPicPr>
            <a:picLocks noChangeAspect="1" noChangeArrowheads="1"/>
          </p:cNvPicPr>
          <p:nvPr/>
        </p:nvPicPr>
        <p:blipFill>
          <a:blip r:embed="rId3" cstate="print"/>
          <a:srcRect/>
          <a:stretch>
            <a:fillRect/>
          </a:stretch>
        </p:blipFill>
        <p:spPr bwMode="auto">
          <a:xfrm>
            <a:off x="5220171" y="863823"/>
            <a:ext cx="4248472" cy="4464496"/>
          </a:xfrm>
          <a:prstGeom prst="rect">
            <a:avLst/>
          </a:prstGeom>
          <a:noFill/>
          <a:ln w="9525">
            <a:noFill/>
            <a:miter lim="800000"/>
            <a:headEnd/>
            <a:tailEnd/>
          </a:ln>
        </p:spPr>
      </p:pic>
      <p:sp>
        <p:nvSpPr>
          <p:cNvPr id="8" name="TextBox 7"/>
          <p:cNvSpPr txBox="1"/>
          <p:nvPr/>
        </p:nvSpPr>
        <p:spPr>
          <a:xfrm>
            <a:off x="5148163" y="5472335"/>
            <a:ext cx="4572100" cy="350865"/>
          </a:xfrm>
          <a:prstGeom prst="rect">
            <a:avLst/>
          </a:prstGeom>
          <a:noFill/>
        </p:spPr>
        <p:txBody>
          <a:bodyPr wrap="square" rtlCol="0">
            <a:spAutoFit/>
          </a:bodyPr>
          <a:lstStyle/>
          <a:p>
            <a:pPr marL="431800" indent="-323850">
              <a:lnSpc>
                <a:spcPct val="84000"/>
              </a:lnSpc>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hr-HR" sz="1000" b="1" dirty="0" smtClean="0"/>
              <a:t>Figure: </a:t>
            </a:r>
            <a:r>
              <a:rPr lang="hr-HR" sz="1000" dirty="0" smtClean="0"/>
              <a:t>Diagram of a supercell thunderstorm, which shows the  	overshooting top rising above the anvil cloud</a:t>
            </a:r>
            <a:endParaRPr lang="hr-HR" sz="1000" dirty="0"/>
          </a:p>
        </p:txBody>
      </p:sp>
      <p:sp>
        <p:nvSpPr>
          <p:cNvPr id="9" name="TextBox 8"/>
          <p:cNvSpPr txBox="1"/>
          <p:nvPr/>
        </p:nvSpPr>
        <p:spPr>
          <a:xfrm>
            <a:off x="467643" y="863823"/>
            <a:ext cx="4176464" cy="5473358"/>
          </a:xfrm>
          <a:prstGeom prst="rect">
            <a:avLst/>
          </a:prstGeom>
          <a:noFill/>
        </p:spPr>
        <p:txBody>
          <a:bodyPr wrap="square" rtlCol="0">
            <a:spAutoFit/>
          </a:bodyPr>
          <a:lstStyle/>
          <a:p>
            <a:pPr lvl="1">
              <a:buClr>
                <a:schemeClr val="accent4"/>
              </a:buClr>
              <a:buFont typeface="Wingdings" pitchFamily="2" charset="2"/>
              <a:buChar char="§"/>
            </a:pPr>
            <a:r>
              <a:rPr lang="hr-HR" sz="1600" dirty="0" smtClean="0"/>
              <a:t>a domelike protrusion above a      cumulonimbus anvil </a:t>
            </a:r>
          </a:p>
          <a:p>
            <a:pPr>
              <a:buClr>
                <a:schemeClr val="accent4"/>
              </a:buClr>
            </a:pPr>
            <a:endParaRPr lang="hr-HR" sz="1600" dirty="0" smtClean="0"/>
          </a:p>
          <a:p>
            <a:pPr lvl="1">
              <a:buClr>
                <a:schemeClr val="accent4"/>
              </a:buClr>
              <a:buFont typeface="Wingdings" pitchFamily="2" charset="2"/>
              <a:buChar char="§"/>
            </a:pPr>
            <a:r>
              <a:rPr lang="hr-HR" sz="1600" dirty="0" smtClean="0"/>
              <a:t>forms when a thunderstorm's updraft protrudes its equilibrium level </a:t>
            </a:r>
          </a:p>
          <a:p>
            <a:pPr>
              <a:buClr>
                <a:schemeClr val="accent4"/>
              </a:buClr>
              <a:buFont typeface="Wingdings" pitchFamily="2" charset="2"/>
              <a:buChar char="§"/>
            </a:pPr>
            <a:endParaRPr lang="hr-HR" sz="1600" dirty="0" smtClean="0"/>
          </a:p>
          <a:p>
            <a:pPr lvl="1">
              <a:buClr>
                <a:schemeClr val="accent4"/>
              </a:buClr>
              <a:buFont typeface="Wingdings" pitchFamily="2" charset="2"/>
              <a:buChar char="§"/>
            </a:pPr>
            <a:r>
              <a:rPr lang="hr-HR" sz="1600" dirty="0" smtClean="0"/>
              <a:t>exists for less than 30 minutes and has a maximum diametar of ~ 15 km </a:t>
            </a:r>
          </a:p>
          <a:p>
            <a:pPr>
              <a:buClr>
                <a:schemeClr val="accent4"/>
              </a:buClr>
              <a:buFont typeface="Wingdings" pitchFamily="2" charset="2"/>
              <a:buChar char="§"/>
            </a:pPr>
            <a:endParaRPr lang="hr-HR" sz="1600" dirty="0" smtClean="0"/>
          </a:p>
          <a:p>
            <a:pPr lvl="1">
              <a:buClr>
                <a:schemeClr val="accent4"/>
              </a:buClr>
              <a:buFont typeface="Wingdings" pitchFamily="2" charset="2"/>
              <a:buChar char="§"/>
            </a:pPr>
            <a:r>
              <a:rPr lang="hr-HR" sz="1600" dirty="0" smtClean="0"/>
              <a:t>penetrating convective storms affect on the transport of various chemical species (especially  water vapor) from the troposphere into the stratosphere </a:t>
            </a:r>
          </a:p>
          <a:p>
            <a:pPr>
              <a:buClr>
                <a:schemeClr val="accent4"/>
              </a:buClr>
              <a:buFont typeface="Wingdings" pitchFamily="2" charset="2"/>
              <a:buChar char="§"/>
            </a:pPr>
            <a:endParaRPr lang="hr-HR" sz="1600" dirty="0" smtClean="0"/>
          </a:p>
          <a:p>
            <a:pPr lvl="1">
              <a:buClr>
                <a:schemeClr val="accent4"/>
              </a:buClr>
              <a:buFont typeface="Wingdings" pitchFamily="2" charset="2"/>
              <a:buChar char="§"/>
            </a:pPr>
            <a:r>
              <a:rPr lang="hr-HR" sz="1600" dirty="0" smtClean="0"/>
              <a:t>generates gravity waves which can produce significant turbulence</a:t>
            </a:r>
          </a:p>
          <a:p>
            <a:endParaRPr lang="hr-HR" dirty="0" smtClean="0"/>
          </a:p>
          <a:p>
            <a:endParaRPr lang="hr-HR" dirty="0" smtClean="0"/>
          </a:p>
          <a:p>
            <a:endParaRPr lang="hr-HR" dirty="0" smtClean="0"/>
          </a:p>
          <a:p>
            <a:endParaRPr lang="hr-HR" dirty="0"/>
          </a:p>
        </p:txBody>
      </p:sp>
      <p:sp>
        <p:nvSpPr>
          <p:cNvPr id="6" name="Slide Number Placeholder 5"/>
          <p:cNvSpPr>
            <a:spLocks noGrp="1"/>
          </p:cNvSpPr>
          <p:nvPr>
            <p:ph type="sldNum" sz="quarter" idx="12"/>
          </p:nvPr>
        </p:nvSpPr>
        <p:spPr/>
        <p:txBody>
          <a:bodyPr/>
          <a:lstStyle/>
          <a:p>
            <a:fld id="{33EE6EBB-D85D-4F82-AF80-389F762234FD}" type="slidenum">
              <a:rPr lang="en-US" smtClean="0"/>
              <a:pPr/>
              <a:t>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168385"/>
            <a:ext cx="4858338" cy="37152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5074446" y="1168385"/>
            <a:ext cx="4646349" cy="3715200"/>
          </a:xfrm>
          <a:prstGeom prst="rect">
            <a:avLst/>
          </a:prstGeom>
          <a:noFill/>
          <a:ln w="9525">
            <a:noFill/>
            <a:miter lim="800000"/>
            <a:headEnd/>
            <a:tailEnd/>
          </a:ln>
          <a:effectLst/>
        </p:spPr>
      </p:pic>
      <p:sp>
        <p:nvSpPr>
          <p:cNvPr id="6" name="TextBox 5"/>
          <p:cNvSpPr txBox="1"/>
          <p:nvPr/>
        </p:nvSpPr>
        <p:spPr>
          <a:xfrm>
            <a:off x="931041" y="668319"/>
            <a:ext cx="2143140" cy="349968"/>
          </a:xfrm>
          <a:prstGeom prst="rect">
            <a:avLst/>
          </a:prstGeom>
          <a:noFill/>
        </p:spPr>
        <p:txBody>
          <a:bodyPr wrap="square" rtlCol="0">
            <a:spAutoFit/>
          </a:bodyPr>
          <a:lstStyle/>
          <a:p>
            <a:r>
              <a:rPr lang="hr-HR" dirty="0" smtClean="0"/>
              <a:t>Reflectivity in dBZ</a:t>
            </a:r>
            <a:endParaRPr lang="hr-HR" dirty="0"/>
          </a:p>
        </p:txBody>
      </p:sp>
      <p:sp>
        <p:nvSpPr>
          <p:cNvPr id="7" name="TextBox 6"/>
          <p:cNvSpPr txBox="1"/>
          <p:nvPr/>
        </p:nvSpPr>
        <p:spPr>
          <a:xfrm>
            <a:off x="6360329" y="668319"/>
            <a:ext cx="2643206" cy="349968"/>
          </a:xfrm>
          <a:prstGeom prst="rect">
            <a:avLst/>
          </a:prstGeom>
          <a:noFill/>
        </p:spPr>
        <p:txBody>
          <a:bodyPr wrap="square" rtlCol="0">
            <a:spAutoFit/>
          </a:bodyPr>
          <a:lstStyle/>
          <a:p>
            <a:r>
              <a:rPr lang="hr-HR" dirty="0" smtClean="0"/>
              <a:t>Height in km</a:t>
            </a:r>
            <a:endParaRPr lang="hr-HR" dirty="0"/>
          </a:p>
        </p:txBody>
      </p:sp>
      <p:sp>
        <p:nvSpPr>
          <p:cNvPr id="8" name="Slide Number Placeholder 7"/>
          <p:cNvSpPr>
            <a:spLocks noGrp="1"/>
          </p:cNvSpPr>
          <p:nvPr>
            <p:ph type="sldNum" sz="quarter" idx="12"/>
          </p:nvPr>
        </p:nvSpPr>
        <p:spPr/>
        <p:txBody>
          <a:bodyPr/>
          <a:lstStyle/>
          <a:p>
            <a:fld id="{33EE6EBB-D85D-4F82-AF80-389F762234F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863823"/>
            <a:ext cx="4611858" cy="3715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004147" y="863823"/>
            <a:ext cx="4460459" cy="3715200"/>
          </a:xfrm>
          <a:prstGeom prst="rect">
            <a:avLst/>
          </a:prstGeom>
          <a:noFill/>
          <a:ln w="9525">
            <a:noFill/>
            <a:miter lim="800000"/>
            <a:headEnd/>
            <a:tailEnd/>
          </a:ln>
          <a:effectLst/>
        </p:spPr>
      </p:pic>
      <p:sp>
        <p:nvSpPr>
          <p:cNvPr id="6" name="TextBox 5"/>
          <p:cNvSpPr txBox="1"/>
          <p:nvPr/>
        </p:nvSpPr>
        <p:spPr>
          <a:xfrm>
            <a:off x="611659" y="431775"/>
            <a:ext cx="3286148" cy="357190"/>
          </a:xfrm>
          <a:prstGeom prst="rect">
            <a:avLst/>
          </a:prstGeom>
          <a:noFill/>
        </p:spPr>
        <p:txBody>
          <a:bodyPr wrap="square" rtlCol="0">
            <a:spAutoFit/>
          </a:bodyPr>
          <a:lstStyle/>
          <a:p>
            <a:r>
              <a:rPr lang="hr-HR" dirty="0" smtClean="0"/>
              <a:t>Vert. Int. Liquid in mm</a:t>
            </a:r>
            <a:endParaRPr lang="hr-HR" dirty="0"/>
          </a:p>
        </p:txBody>
      </p:sp>
      <p:sp>
        <p:nvSpPr>
          <p:cNvPr id="7" name="TextBox 6"/>
          <p:cNvSpPr txBox="1"/>
          <p:nvPr/>
        </p:nvSpPr>
        <p:spPr>
          <a:xfrm>
            <a:off x="5724227" y="431775"/>
            <a:ext cx="3000396" cy="357190"/>
          </a:xfrm>
          <a:prstGeom prst="rect">
            <a:avLst/>
          </a:prstGeom>
          <a:noFill/>
        </p:spPr>
        <p:txBody>
          <a:bodyPr wrap="square" rtlCol="0">
            <a:spAutoFit/>
          </a:bodyPr>
          <a:lstStyle/>
          <a:p>
            <a:r>
              <a:rPr lang="hr-HR" dirty="0" smtClean="0"/>
              <a:t>Rainfall Rate in mm/hr</a:t>
            </a:r>
            <a:endParaRPr lang="hr-HR" dirty="0"/>
          </a:p>
        </p:txBody>
      </p:sp>
      <p:sp>
        <p:nvSpPr>
          <p:cNvPr id="8" name="TextBox 7"/>
          <p:cNvSpPr txBox="1"/>
          <p:nvPr/>
        </p:nvSpPr>
        <p:spPr>
          <a:xfrm>
            <a:off x="2931305" y="5311789"/>
            <a:ext cx="6788958" cy="664797"/>
          </a:xfrm>
          <a:prstGeom prst="rect">
            <a:avLst/>
          </a:prstGeom>
          <a:noFill/>
        </p:spPr>
        <p:txBody>
          <a:bodyPr wrap="square" rtlCol="0">
            <a:spAutoFit/>
          </a:bodyPr>
          <a:lstStyle/>
          <a:p>
            <a:pPr marL="342900" indent="-342900">
              <a:buClr>
                <a:srgbClr val="0070C0"/>
              </a:buClr>
              <a:buFont typeface="Wingdings" pitchFamily="2" charset="2"/>
              <a:buChar char="§"/>
            </a:pPr>
            <a:r>
              <a:rPr lang="hr-HR" sz="2000" dirty="0" smtClean="0"/>
              <a:t>It has been concluded that all investigated methods indicate deep convection (but not necessarily OTs) !</a:t>
            </a:r>
            <a:endParaRPr lang="hr-HR" sz="2000" dirty="0"/>
          </a:p>
        </p:txBody>
      </p:sp>
      <p:sp>
        <p:nvSpPr>
          <p:cNvPr id="9" name="Slide Number Placeholder 8"/>
          <p:cNvSpPr>
            <a:spLocks noGrp="1"/>
          </p:cNvSpPr>
          <p:nvPr>
            <p:ph type="sldNum" sz="quarter" idx="12"/>
          </p:nvPr>
        </p:nvSpPr>
        <p:spPr/>
        <p:txBody>
          <a:bodyPr/>
          <a:lstStyle/>
          <a:p>
            <a:fld id="{33EE6EBB-D85D-4F82-AF80-389F762234F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413" y="1096947"/>
            <a:ext cx="8731837" cy="4579387"/>
          </a:xfrm>
        </p:spPr>
        <p:txBody>
          <a:bodyPr/>
          <a:lstStyle/>
          <a:p>
            <a:pPr marL="514350" indent="-514350">
              <a:buClr>
                <a:schemeClr val="accent4"/>
              </a:buClr>
              <a:buSzPct val="75000"/>
              <a:buFont typeface="Wingdings" pitchFamily="2" charset="2"/>
              <a:buChar char="§"/>
            </a:pPr>
            <a:r>
              <a:rPr lang="hr-HR" sz="2000" dirty="0" smtClean="0"/>
              <a:t>Comparison of OT detections by all 4 (5) methods and automatic station data will be made – 2009 and 2010 detections already available!</a:t>
            </a:r>
          </a:p>
          <a:p>
            <a:pPr marL="514350" indent="-514350">
              <a:buClr>
                <a:schemeClr val="accent4"/>
              </a:buClr>
              <a:buSzPct val="75000"/>
              <a:buNone/>
            </a:pPr>
            <a:endParaRPr lang="hr-HR" sz="2000" dirty="0" smtClean="0"/>
          </a:p>
          <a:p>
            <a:pPr marL="514350" indent="-514350">
              <a:buClr>
                <a:schemeClr val="accent4"/>
              </a:buClr>
              <a:buSzPct val="75000"/>
              <a:buFont typeface="Wingdings" pitchFamily="2" charset="2"/>
              <a:buChar char="§"/>
            </a:pPr>
            <a:r>
              <a:rPr lang="en-US" sz="2000" dirty="0" smtClean="0"/>
              <a:t>OT validation database with OT signatures found in the HRV channel</a:t>
            </a:r>
            <a:endParaRPr lang="hr-HR" sz="2000" dirty="0" smtClean="0"/>
          </a:p>
        </p:txBody>
      </p:sp>
      <p:sp>
        <p:nvSpPr>
          <p:cNvPr id="2" name="Title 1"/>
          <p:cNvSpPr>
            <a:spLocks noGrp="1"/>
          </p:cNvSpPr>
          <p:nvPr>
            <p:ph type="title"/>
          </p:nvPr>
        </p:nvSpPr>
        <p:spPr>
          <a:xfrm>
            <a:off x="486013" y="259508"/>
            <a:ext cx="8748237" cy="694563"/>
          </a:xfrm>
        </p:spPr>
        <p:txBody>
          <a:bodyPr/>
          <a:lstStyle/>
          <a:p>
            <a:pPr algn="l">
              <a:buFont typeface="Wingdings" pitchFamily="2" charset="2"/>
              <a:buChar char="§"/>
            </a:pPr>
            <a:r>
              <a:rPr lang="hr-HR" sz="2800" dirty="0" smtClean="0">
                <a:solidFill>
                  <a:srgbClr val="C00000"/>
                </a:solidFill>
              </a:rPr>
              <a:t> Future work</a:t>
            </a:r>
            <a:endParaRPr lang="hr-HR" sz="2800" dirty="0">
              <a:solidFill>
                <a:srgbClr val="C00000"/>
              </a:solidFill>
            </a:endParaRPr>
          </a:p>
        </p:txBody>
      </p:sp>
      <p:sp>
        <p:nvSpPr>
          <p:cNvPr id="4" name="Slide Number Placeholder 3"/>
          <p:cNvSpPr>
            <a:spLocks noGrp="1"/>
          </p:cNvSpPr>
          <p:nvPr>
            <p:ph type="sldNum" sz="quarter" idx="12"/>
          </p:nvPr>
        </p:nvSpPr>
        <p:spPr/>
        <p:txBody>
          <a:bodyPr/>
          <a:lstStyle/>
          <a:p>
            <a:fld id="{33EE6EBB-D85D-4F82-AF80-389F762234F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413" y="2382831"/>
            <a:ext cx="8748237" cy="1080029"/>
          </a:xfrm>
        </p:spPr>
        <p:txBody>
          <a:bodyPr/>
          <a:lstStyle/>
          <a:p>
            <a:r>
              <a:rPr lang="hr-HR" sz="4400" dirty="0" smtClean="0">
                <a:solidFill>
                  <a:schemeClr val="accent4"/>
                </a:solidFill>
              </a:rPr>
              <a:t>Thank you for your attention!</a:t>
            </a:r>
            <a:endParaRPr lang="hr-HR" dirty="0"/>
          </a:p>
        </p:txBody>
      </p:sp>
      <p:sp>
        <p:nvSpPr>
          <p:cNvPr id="7" name="Slide Number Placeholder 6"/>
          <p:cNvSpPr>
            <a:spLocks noGrp="1"/>
          </p:cNvSpPr>
          <p:nvPr>
            <p:ph type="sldNum" sz="quarter" idx="12"/>
          </p:nvPr>
        </p:nvSpPr>
        <p:spPr/>
        <p:txBody>
          <a:bodyPr/>
          <a:lstStyle/>
          <a:p>
            <a:fld id="{33EE6EBB-D85D-4F82-AF80-389F762234FD}" type="slidenum">
              <a:rPr lang="en-US" smtClean="0"/>
              <a:pPr/>
              <a:t>33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6013" y="259508"/>
            <a:ext cx="8748237" cy="604315"/>
          </a:xfrm>
        </p:spPr>
        <p:txBody>
          <a:bodyPr>
            <a:normAutofit/>
          </a:bodyPr>
          <a:lstStyle/>
          <a:p>
            <a:r>
              <a:rPr lang="hr-HR" sz="3200" dirty="0" smtClean="0">
                <a:solidFill>
                  <a:schemeClr val="accent2">
                    <a:lumMod val="50000"/>
                  </a:schemeClr>
                </a:solidFill>
              </a:rPr>
              <a:t>Examples: </a:t>
            </a:r>
            <a:r>
              <a:rPr lang="hr-HR" sz="2800" dirty="0" smtClean="0">
                <a:solidFill>
                  <a:schemeClr val="accent2">
                    <a:lumMod val="50000"/>
                  </a:schemeClr>
                </a:solidFill>
              </a:rPr>
              <a:t>Overshooting tops</a:t>
            </a:r>
            <a:endParaRPr lang="hr-HR" sz="2800" dirty="0">
              <a:solidFill>
                <a:schemeClr val="accent2">
                  <a:lumMod val="50000"/>
                </a:schemeClr>
              </a:solidFill>
            </a:endParaRPr>
          </a:p>
        </p:txBody>
      </p:sp>
      <p:pic>
        <p:nvPicPr>
          <p:cNvPr id="2050" name="Picture 2" descr="slide72.gif"/>
          <p:cNvPicPr>
            <a:picLocks noChangeAspect="1" noChangeArrowheads="1"/>
          </p:cNvPicPr>
          <p:nvPr/>
        </p:nvPicPr>
        <p:blipFill>
          <a:blip r:embed="rId2" cstate="print"/>
          <a:srcRect/>
          <a:stretch>
            <a:fillRect/>
          </a:stretch>
        </p:blipFill>
        <p:spPr bwMode="auto">
          <a:xfrm>
            <a:off x="467643" y="1007839"/>
            <a:ext cx="3858985" cy="3888432"/>
          </a:xfrm>
          <a:prstGeom prst="rect">
            <a:avLst/>
          </a:prstGeom>
          <a:noFill/>
          <a:ln w="9525">
            <a:noFill/>
            <a:miter lim="800000"/>
            <a:headEnd/>
            <a:tailEnd/>
          </a:ln>
        </p:spPr>
      </p:pic>
      <p:sp>
        <p:nvSpPr>
          <p:cNvPr id="5" name="TextBox 4"/>
          <p:cNvSpPr txBox="1"/>
          <p:nvPr/>
        </p:nvSpPr>
        <p:spPr>
          <a:xfrm>
            <a:off x="179611" y="5112295"/>
            <a:ext cx="4572099" cy="779188"/>
          </a:xfrm>
          <a:prstGeom prst="rect">
            <a:avLst/>
          </a:prstGeom>
          <a:noFill/>
        </p:spPr>
        <p:txBody>
          <a:bodyPr wrap="square" rtlCol="0">
            <a:spAutoFit/>
          </a:bodyPr>
          <a:lstStyle/>
          <a:p>
            <a:r>
              <a:rPr lang="hr-HR" sz="1200" b="1" dirty="0" smtClean="0"/>
              <a:t>Photo: </a:t>
            </a:r>
            <a:r>
              <a:rPr lang="hr-HR" sz="1200" dirty="0" smtClean="0"/>
              <a:t>Supercell thunderstorm with overshooting cloud top and anvil overhang, looking southeast from about 40 miles away. This storm produced baseball hail, but no known tornadoes, along a track in southeast Oklahoma and southwest Arkansas</a:t>
            </a:r>
            <a:endParaRPr lang="hr-HR" sz="1200" dirty="0"/>
          </a:p>
        </p:txBody>
      </p:sp>
      <p:pic>
        <p:nvPicPr>
          <p:cNvPr id="2051" name="Picture 3"/>
          <p:cNvPicPr>
            <a:picLocks noChangeAspect="1" noChangeArrowheads="1"/>
          </p:cNvPicPr>
          <p:nvPr/>
        </p:nvPicPr>
        <p:blipFill>
          <a:blip r:embed="rId3" cstate="print"/>
          <a:srcRect/>
          <a:stretch>
            <a:fillRect/>
          </a:stretch>
        </p:blipFill>
        <p:spPr bwMode="auto">
          <a:xfrm>
            <a:off x="5148163" y="1079847"/>
            <a:ext cx="3927351" cy="2880320"/>
          </a:xfrm>
          <a:prstGeom prst="rect">
            <a:avLst/>
          </a:prstGeom>
          <a:noFill/>
          <a:ln w="9525">
            <a:noFill/>
            <a:miter lim="800000"/>
            <a:headEnd/>
            <a:tailEnd/>
          </a:ln>
        </p:spPr>
      </p:pic>
      <p:sp>
        <p:nvSpPr>
          <p:cNvPr id="7" name="TextBox 6"/>
          <p:cNvSpPr txBox="1"/>
          <p:nvPr/>
        </p:nvSpPr>
        <p:spPr>
          <a:xfrm>
            <a:off x="395635" y="4608239"/>
            <a:ext cx="2160240" cy="264047"/>
          </a:xfrm>
          <a:prstGeom prst="rect">
            <a:avLst/>
          </a:prstGeom>
          <a:noFill/>
        </p:spPr>
        <p:txBody>
          <a:bodyPr wrap="square" rtlCol="0">
            <a:spAutoFit/>
          </a:bodyPr>
          <a:lstStyle/>
          <a:p>
            <a:r>
              <a:rPr lang="hr-HR" sz="1200" i="1" dirty="0" smtClean="0">
                <a:solidFill>
                  <a:schemeClr val="bg1"/>
                </a:solidFill>
              </a:rPr>
              <a:t>Photo by Bluestein</a:t>
            </a:r>
            <a:endParaRPr lang="hr-HR" sz="1200" dirty="0">
              <a:solidFill>
                <a:schemeClr val="bg1"/>
              </a:solidFill>
            </a:endParaRPr>
          </a:p>
        </p:txBody>
      </p:sp>
      <p:sp>
        <p:nvSpPr>
          <p:cNvPr id="8" name="TextBox 7"/>
          <p:cNvSpPr txBox="1"/>
          <p:nvPr/>
        </p:nvSpPr>
        <p:spPr>
          <a:xfrm>
            <a:off x="5220171" y="4176191"/>
            <a:ext cx="3960440" cy="1122615"/>
          </a:xfrm>
          <a:prstGeom prst="rect">
            <a:avLst/>
          </a:prstGeom>
          <a:noFill/>
        </p:spPr>
        <p:txBody>
          <a:bodyPr wrap="square" rtlCol="0">
            <a:spAutoFit/>
          </a:bodyPr>
          <a:lstStyle/>
          <a:p>
            <a:r>
              <a:rPr lang="hr-HR" sz="1200" b="1" dirty="0" smtClean="0"/>
              <a:t>Photo: </a:t>
            </a:r>
            <a:r>
              <a:rPr lang="en-US" sz="1200" dirty="0" smtClean="0"/>
              <a:t>Looking east</a:t>
            </a:r>
            <a:r>
              <a:rPr lang="hr-HR" sz="1200" dirty="0" smtClean="0"/>
              <a:t> </a:t>
            </a:r>
            <a:r>
              <a:rPr lang="en-US" sz="1200" dirty="0" smtClean="0"/>
              <a:t> from about 60 miles away, we see a line of towering cumulus clouds and a large </a:t>
            </a:r>
            <a:r>
              <a:rPr lang="en-US" sz="1200" dirty="0" err="1" smtClean="0"/>
              <a:t>supercell</a:t>
            </a:r>
            <a:r>
              <a:rPr lang="en-US" sz="1200" dirty="0" smtClean="0"/>
              <a:t> storm. Note the great amount of anvil overhang and the large overshooting dome at the summit of the updraft. </a:t>
            </a:r>
            <a:r>
              <a:rPr lang="hr-HR" sz="1200" dirty="0" smtClean="0"/>
              <a:t>T</a:t>
            </a:r>
            <a:r>
              <a:rPr lang="en-US" sz="1200" dirty="0" smtClean="0"/>
              <a:t>his particular storm was producing a tornado that stuck downtown Ft. Worth, TX on March 28, 2000.</a:t>
            </a:r>
            <a:endParaRPr lang="hr-HR" sz="1200" dirty="0"/>
          </a:p>
        </p:txBody>
      </p:sp>
      <p:sp>
        <p:nvSpPr>
          <p:cNvPr id="9" name="Slide Number Placeholder 8"/>
          <p:cNvSpPr>
            <a:spLocks noGrp="1"/>
          </p:cNvSpPr>
          <p:nvPr>
            <p:ph type="sldNum" sz="quarter" idx="12"/>
          </p:nvPr>
        </p:nvSpPr>
        <p:spPr/>
        <p:txBody>
          <a:bodyPr/>
          <a:lstStyle/>
          <a:p>
            <a:fld id="{33EE6EBB-D85D-4F82-AF80-389F762234F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E6EBB-D85D-4F82-AF80-389F762234FD}" type="slidenum">
              <a:rPr lang="en-US" smtClean="0"/>
              <a:pPr/>
              <a:t>5</a:t>
            </a:fld>
            <a:endParaRPr lang="en-US"/>
          </a:p>
        </p:txBody>
      </p:sp>
      <p:pic>
        <p:nvPicPr>
          <p:cNvPr id="5" name="Picture 2" descr="HRVr_200805201544"/>
          <p:cNvPicPr>
            <a:picLocks noChangeAspect="1" noChangeArrowheads="1"/>
          </p:cNvPicPr>
          <p:nvPr/>
        </p:nvPicPr>
        <p:blipFill>
          <a:blip r:embed="rId2" cstate="print"/>
          <a:srcRect/>
          <a:stretch>
            <a:fillRect/>
          </a:stretch>
        </p:blipFill>
        <p:spPr bwMode="auto">
          <a:xfrm>
            <a:off x="1043707" y="575791"/>
            <a:ext cx="3051175" cy="2808288"/>
          </a:xfrm>
          <a:prstGeom prst="rect">
            <a:avLst/>
          </a:prstGeom>
          <a:noFill/>
        </p:spPr>
      </p:pic>
      <p:pic>
        <p:nvPicPr>
          <p:cNvPr id="6" name="Picture 3" descr="HRVr_200805201549"/>
          <p:cNvPicPr>
            <a:picLocks noChangeAspect="1" noChangeArrowheads="1"/>
          </p:cNvPicPr>
          <p:nvPr/>
        </p:nvPicPr>
        <p:blipFill>
          <a:blip r:embed="rId3" cstate="print"/>
          <a:srcRect/>
          <a:stretch>
            <a:fillRect/>
          </a:stretch>
        </p:blipFill>
        <p:spPr bwMode="auto">
          <a:xfrm>
            <a:off x="4860131" y="575791"/>
            <a:ext cx="3051175" cy="2808288"/>
          </a:xfrm>
          <a:prstGeom prst="rect">
            <a:avLst/>
          </a:prstGeom>
          <a:noFill/>
        </p:spPr>
      </p:pic>
      <p:pic>
        <p:nvPicPr>
          <p:cNvPr id="7" name="Picture 4" descr="HRVr_200805201554"/>
          <p:cNvPicPr>
            <a:picLocks noChangeAspect="1" noChangeArrowheads="1"/>
          </p:cNvPicPr>
          <p:nvPr/>
        </p:nvPicPr>
        <p:blipFill>
          <a:blip r:embed="rId4" cstate="print"/>
          <a:srcRect/>
          <a:stretch>
            <a:fillRect/>
          </a:stretch>
        </p:blipFill>
        <p:spPr bwMode="auto">
          <a:xfrm>
            <a:off x="1043707" y="3528119"/>
            <a:ext cx="3051175" cy="2808288"/>
          </a:xfrm>
          <a:prstGeom prst="rect">
            <a:avLst/>
          </a:prstGeom>
          <a:noFill/>
        </p:spPr>
      </p:pic>
      <p:pic>
        <p:nvPicPr>
          <p:cNvPr id="8" name="Picture 5" descr="HRVr_200805201559"/>
          <p:cNvPicPr>
            <a:picLocks noChangeAspect="1" noChangeArrowheads="1"/>
          </p:cNvPicPr>
          <p:nvPr/>
        </p:nvPicPr>
        <p:blipFill>
          <a:blip r:embed="rId5" cstate="print"/>
          <a:srcRect/>
          <a:stretch>
            <a:fillRect/>
          </a:stretch>
        </p:blipFill>
        <p:spPr bwMode="auto">
          <a:xfrm>
            <a:off x="4860131" y="3528119"/>
            <a:ext cx="3051175" cy="2808288"/>
          </a:xfrm>
          <a:prstGeom prst="rect">
            <a:avLst/>
          </a:prstGeom>
          <a:noFill/>
        </p:spPr>
      </p:pic>
      <p:sp>
        <p:nvSpPr>
          <p:cNvPr id="9" name="TextBox 8"/>
          <p:cNvSpPr txBox="1"/>
          <p:nvPr/>
        </p:nvSpPr>
        <p:spPr>
          <a:xfrm>
            <a:off x="2411859" y="5976391"/>
            <a:ext cx="4320480" cy="349968"/>
          </a:xfrm>
          <a:prstGeom prst="rect">
            <a:avLst/>
          </a:prstGeom>
          <a:solidFill>
            <a:schemeClr val="bg1"/>
          </a:solidFill>
          <a:ln>
            <a:solidFill>
              <a:schemeClr val="tx1"/>
            </a:solidFill>
            <a:prstDash val="solid"/>
          </a:ln>
        </p:spPr>
        <p:txBody>
          <a:bodyPr wrap="square" rtlCol="0">
            <a:spAutoFit/>
          </a:bodyPr>
          <a:lstStyle/>
          <a:p>
            <a:r>
              <a:rPr lang="hr-HR" dirty="0" smtClean="0"/>
              <a:t>OTs </a:t>
            </a:r>
            <a:r>
              <a:rPr lang="hr-HR" dirty="0" smtClean="0"/>
              <a:t>on </a:t>
            </a:r>
            <a:r>
              <a:rPr lang="hr-HR" dirty="0" smtClean="0"/>
              <a:t>5-minute (rapid scan) </a:t>
            </a:r>
            <a:r>
              <a:rPr lang="hr-HR" dirty="0" smtClean="0"/>
              <a:t>HRV data</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
            </a:pPr>
            <a:r>
              <a:rPr lang="hr-HR" dirty="0" smtClean="0"/>
              <a:t>visible channel imagery – OT as the lumpy textured appearance</a:t>
            </a:r>
          </a:p>
          <a:p>
            <a:pPr lvl="1">
              <a:buFont typeface="Arial" pitchFamily="34" charset="0"/>
              <a:buChar char="•"/>
            </a:pPr>
            <a:r>
              <a:rPr lang="hr-HR" dirty="0" smtClean="0"/>
              <a:t>can be observed only during the day</a:t>
            </a:r>
          </a:p>
          <a:p>
            <a:pPr lvl="1">
              <a:buNone/>
            </a:pPr>
            <a:endParaRPr lang="hr-HR" dirty="0" smtClean="0"/>
          </a:p>
          <a:p>
            <a:pPr lvl="1">
              <a:buNone/>
            </a:pPr>
            <a:endParaRPr lang="hr-HR" dirty="0" smtClean="0"/>
          </a:p>
          <a:p>
            <a:pPr lvl="1">
              <a:buNone/>
            </a:pPr>
            <a:endParaRPr lang="hr-HR" dirty="0" smtClean="0"/>
          </a:p>
          <a:p>
            <a:pPr lvl="1">
              <a:buNone/>
            </a:pPr>
            <a:endParaRPr lang="hr-HR" dirty="0" smtClean="0"/>
          </a:p>
          <a:p>
            <a:pPr lvl="1">
              <a:buNone/>
            </a:pPr>
            <a:endParaRPr lang="hr-HR" dirty="0" smtClean="0"/>
          </a:p>
          <a:p>
            <a:pPr lvl="1">
              <a:buNone/>
            </a:pPr>
            <a:endParaRPr lang="hr-HR" dirty="0" smtClean="0"/>
          </a:p>
          <a:p>
            <a:pPr lvl="1">
              <a:buNone/>
            </a:pPr>
            <a:endParaRPr lang="hr-HR" dirty="0" smtClean="0"/>
          </a:p>
          <a:p>
            <a:pPr lvl="1">
              <a:buNone/>
            </a:pPr>
            <a:endParaRPr lang="hr-HR" dirty="0" smtClean="0"/>
          </a:p>
        </p:txBody>
      </p:sp>
      <p:sp>
        <p:nvSpPr>
          <p:cNvPr id="3" name="Title 2"/>
          <p:cNvSpPr>
            <a:spLocks noGrp="1"/>
          </p:cNvSpPr>
          <p:nvPr>
            <p:ph type="title"/>
          </p:nvPr>
        </p:nvSpPr>
        <p:spPr>
          <a:xfrm>
            <a:off x="539651" y="143743"/>
            <a:ext cx="8748237" cy="1080029"/>
          </a:xfrm>
        </p:spPr>
        <p:txBody>
          <a:bodyPr>
            <a:normAutofit/>
          </a:bodyPr>
          <a:lstStyle/>
          <a:p>
            <a:r>
              <a:rPr lang="hr-HR" sz="3200" dirty="0" smtClean="0">
                <a:solidFill>
                  <a:schemeClr val="accent2">
                    <a:lumMod val="50000"/>
                  </a:schemeClr>
                </a:solidFill>
              </a:rPr>
              <a:t>Introduction: </a:t>
            </a:r>
            <a:r>
              <a:rPr lang="hr-HR" sz="2800" dirty="0" smtClean="0">
                <a:solidFill>
                  <a:schemeClr val="accent2">
                    <a:lumMod val="50000"/>
                  </a:schemeClr>
                </a:solidFill>
              </a:rPr>
              <a:t>Detection of OT using satellite imagery</a:t>
            </a:r>
            <a:endParaRPr lang="hr-HR" sz="2800" dirty="0"/>
          </a:p>
        </p:txBody>
      </p:sp>
      <p:pic>
        <p:nvPicPr>
          <p:cNvPr id="3075" name="Picture 3"/>
          <p:cNvPicPr>
            <a:picLocks noChangeAspect="1" noChangeArrowheads="1"/>
          </p:cNvPicPr>
          <p:nvPr/>
        </p:nvPicPr>
        <p:blipFill>
          <a:blip r:embed="rId2" cstate="print"/>
          <a:srcRect t="55032" r="33803"/>
          <a:stretch>
            <a:fillRect/>
          </a:stretch>
        </p:blipFill>
        <p:spPr bwMode="auto">
          <a:xfrm>
            <a:off x="1331739" y="2808039"/>
            <a:ext cx="6336704" cy="32582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3EE6EBB-D85D-4F82-AF80-389F762234F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013" y="215751"/>
            <a:ext cx="8748237" cy="6264424"/>
          </a:xfrm>
        </p:spPr>
        <p:txBody>
          <a:bodyPr>
            <a:normAutofit/>
          </a:bodyPr>
          <a:lstStyle/>
          <a:p>
            <a:pPr>
              <a:buFont typeface="Wingdings" pitchFamily="2" charset="2"/>
              <a:buChar char="§"/>
            </a:pPr>
            <a:r>
              <a:rPr lang="hr-HR" dirty="0" smtClean="0"/>
              <a:t>objective satellite – based detection of OT:</a:t>
            </a:r>
          </a:p>
          <a:p>
            <a:pPr>
              <a:buNone/>
            </a:pPr>
            <a:endParaRPr lang="hr-HR" dirty="0" smtClean="0"/>
          </a:p>
          <a:p>
            <a:pPr lvl="1">
              <a:buFont typeface="Arial" pitchFamily="34" charset="0"/>
              <a:buChar char="•"/>
            </a:pPr>
            <a:r>
              <a:rPr lang="hr-HR" sz="2000" dirty="0" smtClean="0"/>
              <a:t>WV-IR BTD (Schmetz,1997; Setvak, 2010) </a:t>
            </a:r>
            <a:endParaRPr lang="hr-HR" dirty="0" smtClean="0"/>
          </a:p>
          <a:p>
            <a:pPr lvl="4">
              <a:buFont typeface="Courier New" pitchFamily="49" charset="0"/>
              <a:buChar char="o"/>
            </a:pPr>
            <a:r>
              <a:rPr lang="hr-HR" dirty="0" smtClean="0"/>
              <a:t>	</a:t>
            </a:r>
            <a:r>
              <a:rPr lang="hr-HR" sz="1600" dirty="0" smtClean="0"/>
              <a:t>greater than zero degrees are related to convective cloud with high  	vertical extension</a:t>
            </a:r>
          </a:p>
          <a:p>
            <a:pPr lvl="4">
              <a:buFont typeface="Courier New" pitchFamily="49" charset="0"/>
              <a:buChar char="o"/>
            </a:pPr>
            <a:r>
              <a:rPr lang="hr-HR" sz="1600" dirty="0" smtClean="0"/>
              <a:t>	often identifies OT regions with a spatial extent that is 	significantly 	larger than that of commonly observed OTs</a:t>
            </a:r>
          </a:p>
          <a:p>
            <a:pPr lvl="4">
              <a:buFont typeface="Courier New" pitchFamily="49" charset="0"/>
              <a:buChar char="o"/>
            </a:pPr>
            <a:r>
              <a:rPr lang="hr-HR" sz="1600" dirty="0" smtClean="0"/>
              <a:t>      	often produce a significant number of false OT detection</a:t>
            </a:r>
          </a:p>
          <a:p>
            <a:pPr lvl="4">
              <a:buFont typeface="Courier New" pitchFamily="49" charset="0"/>
              <a:buChar char="o"/>
            </a:pPr>
            <a:endParaRPr lang="hr-HR" dirty="0" smtClean="0"/>
          </a:p>
          <a:p>
            <a:pPr lvl="5">
              <a:buNone/>
            </a:pPr>
            <a:endParaRPr lang="hr-HR" dirty="0" smtClean="0"/>
          </a:p>
          <a:p>
            <a:pPr lvl="1">
              <a:buFont typeface="Arial" pitchFamily="34" charset="0"/>
              <a:buChar char="•"/>
            </a:pPr>
            <a:r>
              <a:rPr lang="hr-HR" sz="2000" dirty="0" smtClean="0"/>
              <a:t>“IRW – texture” (Bedka, 2010)</a:t>
            </a:r>
          </a:p>
          <a:p>
            <a:pPr lvl="4">
              <a:buFont typeface="Courier New" pitchFamily="49" charset="0"/>
              <a:buChar char="o"/>
            </a:pPr>
            <a:r>
              <a:rPr lang="hr-HR" dirty="0" smtClean="0"/>
              <a:t>	</a:t>
            </a:r>
            <a:r>
              <a:rPr lang="hr-HR" sz="1600" dirty="0" smtClean="0"/>
              <a:t>combination of 11µm IR channel, a numerical weather 	prediction 	model tropopause temperature forecast, OT size and BT criteria 	(defined through analysis of 450 thunderstorm events)</a:t>
            </a:r>
          </a:p>
          <a:p>
            <a:pPr lvl="4">
              <a:buFont typeface="Courier New" pitchFamily="49" charset="0"/>
              <a:buChar char="o"/>
            </a:pPr>
            <a:r>
              <a:rPr lang="hr-HR" sz="1600" dirty="0" smtClean="0"/>
              <a:t>     	 </a:t>
            </a:r>
            <a:r>
              <a:rPr lang="en-US" sz="1600" dirty="0" smtClean="0">
                <a:cs typeface="Arial" charset="0"/>
              </a:rPr>
              <a:t>IR brightness temperature minima &lt; 215K</a:t>
            </a:r>
            <a:endParaRPr lang="hr-HR" sz="1600" dirty="0" smtClean="0">
              <a:cs typeface="Arial" charset="0"/>
            </a:endParaRPr>
          </a:p>
          <a:p>
            <a:pPr lvl="4">
              <a:buFont typeface="Courier New" pitchFamily="49" charset="0"/>
              <a:buChar char="o"/>
            </a:pPr>
            <a:r>
              <a:rPr lang="hr-HR" sz="1600" dirty="0" smtClean="0">
                <a:cs typeface="Arial" charset="0"/>
              </a:rPr>
              <a:t>      	</a:t>
            </a:r>
            <a:r>
              <a:rPr lang="en-US" sz="1600" dirty="0" smtClean="0">
                <a:cs typeface="Arial" charset="0"/>
              </a:rPr>
              <a:t>OT ≤ 15 km diameter</a:t>
            </a:r>
          </a:p>
          <a:p>
            <a:pPr lvl="4">
              <a:buFont typeface="Courier New" pitchFamily="49" charset="0"/>
              <a:buChar char="o"/>
            </a:pPr>
            <a:endParaRPr lang="en-US" dirty="0" smtClean="0">
              <a:cs typeface="Arial" charset="0"/>
            </a:endParaRPr>
          </a:p>
          <a:p>
            <a:pPr lvl="4">
              <a:buFont typeface="Courier New" pitchFamily="49" charset="0"/>
              <a:buChar char="o"/>
            </a:pPr>
            <a:endParaRPr lang="hr-HR" dirty="0" smtClean="0"/>
          </a:p>
          <a:p>
            <a:pPr lvl="4">
              <a:buFont typeface="Courier New" pitchFamily="49" charset="0"/>
              <a:buChar char="o"/>
            </a:pPr>
            <a:endParaRPr lang="hr-HR" dirty="0" smtClean="0"/>
          </a:p>
          <a:p>
            <a:pPr lvl="4">
              <a:buFont typeface="Courier New" pitchFamily="49" charset="0"/>
              <a:buChar char="o"/>
            </a:pPr>
            <a:endParaRPr lang="hr-HR" dirty="0" smtClean="0"/>
          </a:p>
          <a:p>
            <a:endParaRPr lang="hr-HR" dirty="0"/>
          </a:p>
        </p:txBody>
      </p:sp>
      <p:sp>
        <p:nvSpPr>
          <p:cNvPr id="3" name="Slide Number Placeholder 2"/>
          <p:cNvSpPr>
            <a:spLocks noGrp="1"/>
          </p:cNvSpPr>
          <p:nvPr>
            <p:ph type="sldNum" sz="quarter" idx="12"/>
          </p:nvPr>
        </p:nvSpPr>
        <p:spPr/>
        <p:txBody>
          <a:bodyPr/>
          <a:lstStyle/>
          <a:p>
            <a:fld id="{33EE6EBB-D85D-4F82-AF80-389F762234F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atelitske slike.bmp"/>
          <p:cNvPicPr>
            <a:picLocks noChangeAspect="1" noChangeArrowheads="1"/>
          </p:cNvPicPr>
          <p:nvPr/>
        </p:nvPicPr>
        <p:blipFill>
          <a:blip r:embed="rId2" cstate="print"/>
          <a:srcRect/>
          <a:stretch>
            <a:fillRect/>
          </a:stretch>
        </p:blipFill>
        <p:spPr bwMode="auto">
          <a:xfrm>
            <a:off x="2555875" y="215751"/>
            <a:ext cx="6873801" cy="6120680"/>
          </a:xfrm>
          <a:prstGeom prst="rect">
            <a:avLst/>
          </a:prstGeom>
          <a:noFill/>
          <a:ln w="9525">
            <a:noFill/>
            <a:miter lim="800000"/>
            <a:headEnd/>
            <a:tailEnd/>
          </a:ln>
        </p:spPr>
      </p:pic>
      <p:sp>
        <p:nvSpPr>
          <p:cNvPr id="8" name="TextBox 7"/>
          <p:cNvSpPr txBox="1"/>
          <p:nvPr/>
        </p:nvSpPr>
        <p:spPr>
          <a:xfrm>
            <a:off x="179611" y="503783"/>
            <a:ext cx="1944216" cy="3011594"/>
          </a:xfrm>
          <a:prstGeom prst="rect">
            <a:avLst/>
          </a:prstGeom>
          <a:noFill/>
        </p:spPr>
        <p:txBody>
          <a:bodyPr wrap="square" rtlCol="0">
            <a:spAutoFit/>
          </a:bodyPr>
          <a:lstStyle/>
          <a:p>
            <a:r>
              <a:rPr lang="hr-HR" sz="1200" b="1" dirty="0" smtClean="0"/>
              <a:t>Figure : </a:t>
            </a:r>
          </a:p>
          <a:p>
            <a:r>
              <a:rPr lang="hr-HR" sz="1200" b="1" dirty="0" smtClean="0"/>
              <a:t>A)</a:t>
            </a:r>
            <a:r>
              <a:rPr lang="hr-HR" sz="1200" dirty="0" smtClean="0"/>
              <a:t> Contrast – enhanced Aqua MODIS 0.65 μm visible channel imagery, </a:t>
            </a:r>
          </a:p>
          <a:p>
            <a:r>
              <a:rPr lang="hr-HR" sz="1200" b="1" dirty="0" smtClean="0"/>
              <a:t>B)</a:t>
            </a:r>
            <a:r>
              <a:rPr lang="hr-HR" sz="1200" dirty="0" smtClean="0"/>
              <a:t> Color- enhanced Aqua MODIS IRW imagery, </a:t>
            </a:r>
          </a:p>
          <a:p>
            <a:r>
              <a:rPr lang="hr-HR" sz="1200" b="1" dirty="0" smtClean="0"/>
              <a:t>C)</a:t>
            </a:r>
            <a:r>
              <a:rPr lang="hr-HR" sz="1200" dirty="0" smtClean="0"/>
              <a:t> IRW – texture overshooting top detections,</a:t>
            </a:r>
          </a:p>
          <a:p>
            <a:r>
              <a:rPr lang="hr-HR" sz="1200" b="1" dirty="0" smtClean="0"/>
              <a:t>D) </a:t>
            </a:r>
            <a:r>
              <a:rPr lang="hr-HR" sz="1200" dirty="0" smtClean="0"/>
              <a:t>WV – IRW brightness temperature differences between 2 and 3 K (purple) and &gt; 3 K (blue) (</a:t>
            </a:r>
            <a:r>
              <a:rPr lang="hr-HR" sz="1200" i="1" dirty="0" smtClean="0"/>
              <a:t>Bedka et al., 2010</a:t>
            </a:r>
            <a:r>
              <a:rPr lang="hr-HR" sz="1200" dirty="0" smtClean="0"/>
              <a:t>)</a:t>
            </a:r>
          </a:p>
          <a:p>
            <a:r>
              <a:rPr lang="hr-HR" dirty="0" smtClean="0"/>
              <a:t> </a:t>
            </a:r>
          </a:p>
          <a:p>
            <a:endParaRPr lang="hr-HR" dirty="0"/>
          </a:p>
        </p:txBody>
      </p:sp>
      <p:sp>
        <p:nvSpPr>
          <p:cNvPr id="4" name="Slide Number Placeholder 3"/>
          <p:cNvSpPr>
            <a:spLocks noGrp="1"/>
          </p:cNvSpPr>
          <p:nvPr>
            <p:ph type="sldNum" sz="quarter" idx="12"/>
          </p:nvPr>
        </p:nvSpPr>
        <p:spPr/>
        <p:txBody>
          <a:bodyPr/>
          <a:lstStyle/>
          <a:p>
            <a:fld id="{33EE6EBB-D85D-4F82-AF80-389F762234F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013" y="1007839"/>
            <a:ext cx="8748237" cy="5112568"/>
          </a:xfrm>
        </p:spPr>
        <p:txBody>
          <a:bodyPr>
            <a:normAutofit/>
          </a:bodyPr>
          <a:lstStyle/>
          <a:p>
            <a:pPr>
              <a:buFont typeface="Wingdings" pitchFamily="2" charset="2"/>
              <a:buChar char="§"/>
            </a:pPr>
            <a:endParaRPr lang="hr-HR" sz="2000" dirty="0" smtClean="0"/>
          </a:p>
          <a:p>
            <a:pPr>
              <a:buFont typeface="Wingdings" pitchFamily="2" charset="2"/>
              <a:buChar char="§"/>
            </a:pPr>
            <a:r>
              <a:rPr lang="hr-HR" sz="2000" dirty="0" smtClean="0"/>
              <a:t>frequently produce hazardous weather </a:t>
            </a:r>
            <a:r>
              <a:rPr lang="hr-HR" sz="2000" i="1" dirty="0" smtClean="0"/>
              <a:t>(Bedka et. Al, 2010)</a:t>
            </a:r>
            <a:r>
              <a:rPr lang="hr-HR" sz="2000" dirty="0" smtClean="0"/>
              <a:t> </a:t>
            </a:r>
          </a:p>
          <a:p>
            <a:pPr>
              <a:buFont typeface="Wingdings" pitchFamily="2" charset="2"/>
              <a:buChar char="§"/>
            </a:pPr>
            <a:r>
              <a:rPr lang="hr-HR" sz="2000" dirty="0" smtClean="0"/>
              <a:t>often associated with cloud to ground lightning (</a:t>
            </a:r>
            <a:r>
              <a:rPr lang="hr-HR" sz="2000" i="1" dirty="0" smtClean="0"/>
              <a:t>Machado et al., 2009</a:t>
            </a:r>
            <a:r>
              <a:rPr lang="hr-HR" sz="2000" dirty="0" smtClean="0"/>
              <a:t>)</a:t>
            </a:r>
          </a:p>
          <a:p>
            <a:pPr>
              <a:buFont typeface="Wingdings" pitchFamily="2" charset="2"/>
              <a:buChar char="§"/>
            </a:pPr>
            <a:r>
              <a:rPr lang="hr-HR" sz="2000" dirty="0" smtClean="0"/>
              <a:t>often associated with significant turbulence (</a:t>
            </a:r>
            <a:r>
              <a:rPr lang="hr-HR" sz="2000" i="1" dirty="0" smtClean="0"/>
              <a:t>Lane et al., 2003</a:t>
            </a:r>
            <a:r>
              <a:rPr lang="hr-HR" sz="2000" dirty="0" smtClean="0"/>
              <a:t>)</a:t>
            </a:r>
            <a:endParaRPr lang="hr-HR" sz="2000" dirty="0"/>
          </a:p>
        </p:txBody>
      </p:sp>
      <p:sp>
        <p:nvSpPr>
          <p:cNvPr id="3" name="Title 2"/>
          <p:cNvSpPr>
            <a:spLocks noGrp="1"/>
          </p:cNvSpPr>
          <p:nvPr>
            <p:ph type="title"/>
          </p:nvPr>
        </p:nvSpPr>
        <p:spPr>
          <a:xfrm>
            <a:off x="683667" y="431775"/>
            <a:ext cx="8748237" cy="1080029"/>
          </a:xfrm>
        </p:spPr>
        <p:txBody>
          <a:bodyPr>
            <a:normAutofit fontScale="90000"/>
          </a:bodyPr>
          <a:lstStyle/>
          <a:p>
            <a:r>
              <a:rPr lang="hr-HR" sz="3600" dirty="0" smtClean="0">
                <a:solidFill>
                  <a:schemeClr val="accent2">
                    <a:lumMod val="50000"/>
                  </a:schemeClr>
                </a:solidFill>
              </a:rPr>
              <a:t>Introduction: </a:t>
            </a:r>
            <a:r>
              <a:rPr lang="hr-HR" sz="3100" dirty="0" smtClean="0">
                <a:solidFill>
                  <a:schemeClr val="accent2">
                    <a:lumMod val="50000"/>
                  </a:schemeClr>
                </a:solidFill>
              </a:rPr>
              <a:t>Relationship between overshooting cloud top and severe weather</a:t>
            </a:r>
            <a:r>
              <a:rPr lang="hr-HR" dirty="0" smtClean="0"/>
              <a:t/>
            </a:r>
            <a:br>
              <a:rPr lang="hr-HR" dirty="0" smtClean="0"/>
            </a:br>
            <a:endParaRPr lang="hr-HR" dirty="0"/>
          </a:p>
        </p:txBody>
      </p:sp>
      <p:graphicFrame>
        <p:nvGraphicFramePr>
          <p:cNvPr id="4" name="Table 3"/>
          <p:cNvGraphicFramePr>
            <a:graphicFrameLocks noGrp="1"/>
          </p:cNvGraphicFramePr>
          <p:nvPr/>
        </p:nvGraphicFramePr>
        <p:xfrm>
          <a:off x="1115715" y="3960167"/>
          <a:ext cx="7776864" cy="2016222"/>
        </p:xfrm>
        <a:graphic>
          <a:graphicData uri="http://schemas.openxmlformats.org/drawingml/2006/table">
            <a:tbl>
              <a:tblPr/>
              <a:tblGrid>
                <a:gridCol w="1944216"/>
                <a:gridCol w="1944216"/>
                <a:gridCol w="1944216"/>
                <a:gridCol w="1944216"/>
              </a:tblGrid>
              <a:tr h="336037">
                <a:tc gridSpan="2">
                  <a:txBody>
                    <a:bodyPr/>
                    <a:lstStyle/>
                    <a:p>
                      <a:pPr algn="ctr">
                        <a:lnSpc>
                          <a:spcPct val="150000"/>
                        </a:lnSpc>
                        <a:spcAft>
                          <a:spcPts val="0"/>
                        </a:spcAft>
                      </a:pPr>
                      <a:r>
                        <a:rPr lang="hr-HR" sz="1100" b="1" dirty="0">
                          <a:latin typeface="Calibri"/>
                          <a:ea typeface="Times New Roman"/>
                          <a:cs typeface="Times New Roman"/>
                        </a:rPr>
                        <a:t>SEVIRI European Domain</a:t>
                      </a:r>
                      <a:endParaRPr lang="hr-HR" sz="1100" dirty="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hr-HR"/>
                    </a:p>
                  </a:txBody>
                  <a:tcPr/>
                </a:tc>
                <a:tc gridSpan="2">
                  <a:txBody>
                    <a:bodyPr/>
                    <a:lstStyle/>
                    <a:p>
                      <a:pPr algn="ctr">
                        <a:lnSpc>
                          <a:spcPct val="150000"/>
                        </a:lnSpc>
                        <a:spcAft>
                          <a:spcPts val="0"/>
                        </a:spcAft>
                      </a:pPr>
                      <a:r>
                        <a:rPr lang="hr-HR" sz="1100" b="1">
                          <a:latin typeface="Calibri"/>
                          <a:ea typeface="Times New Roman"/>
                          <a:cs typeface="Times New Roman"/>
                        </a:rPr>
                        <a:t>GOES-12 U.S. Domain</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hr-HR"/>
                    </a:p>
                  </a:txBody>
                  <a:tcPr/>
                </a:tc>
              </a:tr>
              <a:tr h="336037">
                <a:tc>
                  <a:txBody>
                    <a:bodyPr/>
                    <a:lstStyle/>
                    <a:p>
                      <a:pPr algn="ctr">
                        <a:lnSpc>
                          <a:spcPct val="150000"/>
                        </a:lnSpc>
                        <a:spcAft>
                          <a:spcPts val="0"/>
                        </a:spcAft>
                      </a:pPr>
                      <a:r>
                        <a:rPr lang="hr-HR" sz="1100" b="1">
                          <a:latin typeface="Calibri"/>
                          <a:ea typeface="Times New Roman"/>
                          <a:cs typeface="Times New Roman"/>
                        </a:rPr>
                        <a:t>Severe Weather Type</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b="1">
                          <a:latin typeface="Calibri"/>
                          <a:ea typeface="Calibri"/>
                          <a:cs typeface="Times New Roman"/>
                        </a:rPr>
                        <a:t>Match Percentage</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b="1">
                          <a:latin typeface="Calibri"/>
                          <a:ea typeface="Calibri"/>
                          <a:cs typeface="Times New Roman"/>
                        </a:rPr>
                        <a:t>Severe Weather Type</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b="1">
                          <a:latin typeface="Calibri"/>
                          <a:ea typeface="Calibri"/>
                          <a:cs typeface="Times New Roman"/>
                        </a:rPr>
                        <a:t>Match Percentage</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r>
              <a:tr h="336037">
                <a:tc>
                  <a:txBody>
                    <a:bodyPr/>
                    <a:lstStyle/>
                    <a:p>
                      <a:pPr algn="ctr">
                        <a:lnSpc>
                          <a:spcPct val="150000"/>
                        </a:lnSpc>
                        <a:spcAft>
                          <a:spcPts val="0"/>
                        </a:spcAft>
                      </a:pPr>
                      <a:r>
                        <a:rPr lang="hr-HR" sz="1100">
                          <a:latin typeface="Calibri"/>
                          <a:ea typeface="Times New Roman"/>
                          <a:cs typeface="Times New Roman"/>
                        </a:rPr>
                        <a:t>Tornado</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hr-HR" sz="1100">
                          <a:latin typeface="Calibri"/>
                          <a:ea typeface="Calibri"/>
                          <a:cs typeface="Times New Roman"/>
                        </a:rPr>
                        <a:t>18%</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hr-HR" sz="1100">
                          <a:latin typeface="Calibri"/>
                          <a:ea typeface="Calibri"/>
                          <a:cs typeface="Times New Roman"/>
                        </a:rPr>
                        <a:t>Tornado</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hr-HR" sz="1100">
                          <a:latin typeface="Calibri"/>
                          <a:ea typeface="Calibri"/>
                          <a:cs typeface="Times New Roman"/>
                        </a:rPr>
                        <a:t>56%</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6037">
                <a:tc>
                  <a:txBody>
                    <a:bodyPr/>
                    <a:lstStyle/>
                    <a:p>
                      <a:pPr algn="ctr">
                        <a:lnSpc>
                          <a:spcPct val="150000"/>
                        </a:lnSpc>
                        <a:spcAft>
                          <a:spcPts val="0"/>
                        </a:spcAft>
                      </a:pPr>
                      <a:r>
                        <a:rPr lang="hr-HR" sz="1100">
                          <a:latin typeface="Calibri"/>
                          <a:ea typeface="Times New Roman"/>
                          <a:cs typeface="Times New Roman"/>
                        </a:rPr>
                        <a:t>Severe Wind</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a:latin typeface="Calibri"/>
                          <a:ea typeface="Calibri"/>
                          <a:cs typeface="Times New Roman"/>
                        </a:rPr>
                        <a:t>59%</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a:latin typeface="Calibri"/>
                          <a:ea typeface="Calibri"/>
                          <a:cs typeface="Times New Roman"/>
                        </a:rPr>
                        <a:t>Severe Wind</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a:latin typeface="Calibri"/>
                          <a:ea typeface="Calibri"/>
                          <a:cs typeface="Times New Roman"/>
                        </a:rPr>
                        <a:t>58%</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36037">
                <a:tc>
                  <a:txBody>
                    <a:bodyPr/>
                    <a:lstStyle/>
                    <a:p>
                      <a:pPr algn="ctr">
                        <a:lnSpc>
                          <a:spcPct val="150000"/>
                        </a:lnSpc>
                        <a:spcAft>
                          <a:spcPts val="0"/>
                        </a:spcAft>
                      </a:pPr>
                      <a:r>
                        <a:rPr lang="hr-HR" sz="1100">
                          <a:latin typeface="Calibri"/>
                          <a:ea typeface="Times New Roman"/>
                          <a:cs typeface="Times New Roman"/>
                        </a:rPr>
                        <a:t>Large Hail</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hr-HR" sz="1100">
                          <a:latin typeface="Calibri"/>
                          <a:ea typeface="Calibri"/>
                          <a:cs typeface="Times New Roman"/>
                        </a:rPr>
                        <a:t>61%</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hr-HR" sz="1100">
                          <a:latin typeface="Calibri"/>
                          <a:ea typeface="Calibri"/>
                          <a:cs typeface="Times New Roman"/>
                        </a:rPr>
                        <a:t>Large Hail</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50000"/>
                        </a:lnSpc>
                        <a:spcAft>
                          <a:spcPts val="0"/>
                        </a:spcAft>
                      </a:pPr>
                      <a:r>
                        <a:rPr lang="hr-HR" sz="1100">
                          <a:latin typeface="Calibri"/>
                          <a:ea typeface="Calibri"/>
                          <a:cs typeface="Times New Roman"/>
                        </a:rPr>
                        <a:t>51%</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36037">
                <a:tc>
                  <a:txBody>
                    <a:bodyPr/>
                    <a:lstStyle/>
                    <a:p>
                      <a:pPr algn="ctr">
                        <a:lnSpc>
                          <a:spcPct val="150000"/>
                        </a:lnSpc>
                        <a:spcAft>
                          <a:spcPts val="0"/>
                        </a:spcAft>
                      </a:pPr>
                      <a:r>
                        <a:rPr lang="hr-HR" sz="1100">
                          <a:latin typeface="Calibri"/>
                          <a:ea typeface="Times New Roman"/>
                          <a:cs typeface="Times New Roman"/>
                        </a:rPr>
                        <a:t>All Severe Types</a:t>
                      </a:r>
                      <a:endParaRPr lang="hr-HR"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a:latin typeface="Calibri"/>
                          <a:ea typeface="Calibri"/>
                          <a:cs typeface="Times New Roman"/>
                        </a:rPr>
                        <a:t>49%</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a:latin typeface="Calibri"/>
                          <a:ea typeface="Calibri"/>
                          <a:cs typeface="Times New Roman"/>
                        </a:rPr>
                        <a:t>All Severe Types</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c>
                  <a:txBody>
                    <a:bodyPr/>
                    <a:lstStyle/>
                    <a:p>
                      <a:pPr algn="ctr">
                        <a:lnSpc>
                          <a:spcPct val="150000"/>
                        </a:lnSpc>
                        <a:spcAft>
                          <a:spcPts val="0"/>
                        </a:spcAft>
                      </a:pPr>
                      <a:r>
                        <a:rPr lang="hr-HR" sz="1100" dirty="0">
                          <a:latin typeface="Calibri"/>
                          <a:ea typeface="Calibri"/>
                          <a:cs typeface="Times New Roman"/>
                        </a:rPr>
                        <a:t>54%</a:t>
                      </a:r>
                    </a:p>
                  </a:txBody>
                  <a:tcPr marL="68580" marR="68580" marT="0" marB="0">
                    <a:lnL w="12700" cap="flat" cmpd="sng" algn="ctr">
                      <a:solidFill>
                        <a:srgbClr val="4BACC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2EAF1"/>
                    </a:solidFill>
                  </a:tcPr>
                </a:tc>
              </a:tr>
            </a:tbl>
          </a:graphicData>
        </a:graphic>
      </p:graphicFrame>
      <p:sp>
        <p:nvSpPr>
          <p:cNvPr id="9" name="TextBox 8"/>
          <p:cNvSpPr txBox="1"/>
          <p:nvPr/>
        </p:nvSpPr>
        <p:spPr>
          <a:xfrm>
            <a:off x="1259731" y="3096071"/>
            <a:ext cx="7128792" cy="646331"/>
          </a:xfrm>
          <a:prstGeom prst="rect">
            <a:avLst/>
          </a:prstGeom>
          <a:noFill/>
        </p:spPr>
        <p:txBody>
          <a:bodyPr wrap="square" rtlCol="0">
            <a:spAutoFit/>
          </a:bodyPr>
          <a:lstStyle/>
          <a:p>
            <a:pPr lvl="0" algn="ctr" defTabSz="914400" hangingPunct="1">
              <a:lnSpc>
                <a:spcPct val="100000"/>
              </a:lnSpc>
              <a:buClrTx/>
              <a:buSzTx/>
            </a:pPr>
            <a:r>
              <a:rPr lang="hr-HR" sz="1200" b="1" dirty="0" smtClean="0">
                <a:latin typeface="Arial" pitchFamily="34" charset="0"/>
                <a:ea typeface="Calibri" pitchFamily="34" charset="0"/>
                <a:cs typeface="Times New Roman" pitchFamily="18" charset="0"/>
              </a:rPr>
              <a:t>Table : </a:t>
            </a:r>
            <a:r>
              <a:rPr lang="hr-HR" sz="1200" dirty="0" smtClean="0">
                <a:latin typeface="Arial" pitchFamily="34" charset="0"/>
                <a:ea typeface="Calibri" pitchFamily="34" charset="0"/>
                <a:cs typeface="Times New Roman" pitchFamily="18" charset="0"/>
              </a:rPr>
              <a:t>The number of events where overshooting tops were found to occur near to the location of tornado, severe wind and large hail events recorded within ESWD (SEVIRI European Domain) and SPCD (GEOS – 12 U.S. Domain) (</a:t>
            </a:r>
            <a:r>
              <a:rPr lang="hr-HR" sz="1200" i="1" dirty="0" smtClean="0">
                <a:latin typeface="Arial" pitchFamily="34" charset="0"/>
                <a:ea typeface="Calibri" pitchFamily="34" charset="0"/>
                <a:cs typeface="Times New Roman" pitchFamily="18" charset="0"/>
              </a:rPr>
              <a:t>Bedka, 2010</a:t>
            </a:r>
            <a:r>
              <a:rPr lang="hr-HR" sz="1200" dirty="0" smtClean="0">
                <a:latin typeface="Arial" pitchFamily="34" charset="0"/>
                <a:ea typeface="Calibri" pitchFamily="34" charset="0"/>
                <a:cs typeface="Times New Roman" pitchFamily="18" charset="0"/>
              </a:rPr>
              <a:t>).</a:t>
            </a:r>
            <a:endParaRPr lang="hr-HR" sz="1200"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33EE6EBB-D85D-4F82-AF80-389F762234FD}" type="slidenum">
              <a:rPr lang="en-US" smtClean="0"/>
              <a:pPr/>
              <a:t>9</a:t>
            </a:fld>
            <a:endParaRPr 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Bright Wave Painting</Template>
  <TotalTime>2417</TotalTime>
  <Words>984</Words>
  <Application>Microsoft Office PowerPoint</Application>
  <PresentationFormat>Custom</PresentationFormat>
  <Paragraphs>252</Paragraphs>
  <Slides>33</Slides>
  <Notes>9</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Concourse</vt:lpstr>
      <vt:lpstr>Overshooting tops – satellite-based detection methods and correlation with severe weather conditions </vt:lpstr>
      <vt:lpstr> Outline</vt:lpstr>
      <vt:lpstr> Introduction: Overshooting top (OT)</vt:lpstr>
      <vt:lpstr>Examples: Overshooting tops</vt:lpstr>
      <vt:lpstr>Slide 5</vt:lpstr>
      <vt:lpstr>Introduction: Detection of OT using satellite imagery</vt:lpstr>
      <vt:lpstr>Slide 7</vt:lpstr>
      <vt:lpstr>Slide 8</vt:lpstr>
      <vt:lpstr>Introduction: Relationship between overshooting cloud top and severe weather </vt:lpstr>
      <vt:lpstr>Motivation</vt:lpstr>
      <vt:lpstr> Data and methods</vt:lpstr>
      <vt:lpstr> Parallax correction</vt:lpstr>
      <vt:lpstr> Satellite-based overshooting top detection methods </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 BTD methods vs. HRV satellite and radar data</vt:lpstr>
      <vt:lpstr>Slide 27</vt:lpstr>
      <vt:lpstr>Slide 28</vt:lpstr>
      <vt:lpstr>Slide 29</vt:lpstr>
      <vt:lpstr>Slide 30</vt:lpstr>
      <vt:lpstr>Slide 31</vt:lpstr>
      <vt:lpstr> Future work</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Wave Painting</dc:title>
  <dc:creator>msg</dc:creator>
  <dc:description>Template created by Sun Microsystems</dc:description>
  <cp:lastModifiedBy>eumetrain-user</cp:lastModifiedBy>
  <cp:revision>162</cp:revision>
  <cp:lastPrinted>1601-01-01T00:00:00Z</cp:lastPrinted>
  <dcterms:created xsi:type="dcterms:W3CDTF">2011-05-09T08:17:34Z</dcterms:created>
  <dcterms:modified xsi:type="dcterms:W3CDTF">2011-06-07T11:00:51Z</dcterms:modified>
</cp:coreProperties>
</file>